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256" r:id="rId5"/>
    <p:sldId id="266" r:id="rId6"/>
    <p:sldId id="299" r:id="rId7"/>
    <p:sldId id="300" r:id="rId8"/>
    <p:sldId id="303" r:id="rId9"/>
    <p:sldId id="308" r:id="rId10"/>
    <p:sldId id="309" r:id="rId11"/>
    <p:sldId id="310" r:id="rId12"/>
    <p:sldId id="316" r:id="rId13"/>
    <p:sldId id="305" r:id="rId14"/>
    <p:sldId id="306" r:id="rId15"/>
    <p:sldId id="311" r:id="rId16"/>
    <p:sldId id="312" r:id="rId17"/>
    <p:sldId id="313" r:id="rId18"/>
    <p:sldId id="288" r:id="rId19"/>
    <p:sldId id="314" r:id="rId20"/>
    <p:sldId id="271" r:id="rId21"/>
    <p:sldId id="315"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035" autoAdjust="0"/>
  </p:normalViewPr>
  <p:slideViewPr>
    <p:cSldViewPr snapToGrid="0">
      <p:cViewPr varScale="1">
        <p:scale>
          <a:sx n="91" d="100"/>
          <a:sy n="91" d="100"/>
        </p:scale>
        <p:origin x="1350" y="78"/>
      </p:cViewPr>
      <p:guideLst/>
    </p:cSldViewPr>
  </p:slideViewPr>
  <p:outlineViewPr>
    <p:cViewPr>
      <p:scale>
        <a:sx n="33" d="100"/>
        <a:sy n="33" d="100"/>
      </p:scale>
      <p:origin x="0" y="-57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3154" y="-4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1" qsCatId="simple" csTypeId="urn:microsoft.com/office/officeart/2005/8/colors/accent1_2" csCatId="accent1" phldr="1"/>
      <dgm:spPr/>
      <dgm:t>
        <a:bodyPr/>
        <a:lstStyle/>
        <a:p>
          <a:endParaRPr lang="en-US"/>
        </a:p>
      </dgm:t>
    </dgm:pt>
    <dgm:pt modelId="{AE62509E-8FD5-4BC0-8484-49407DA07B2D}">
      <dgm:prSet phldrT="[Text]"/>
      <dgm:spPr/>
      <dgm:t>
        <a:bodyPr/>
        <a:lstStyle/>
        <a:p>
          <a:pPr>
            <a:lnSpc>
              <a:spcPct val="100000"/>
            </a:lnSpc>
            <a:spcAft>
              <a:spcPts val="0"/>
            </a:spcAft>
          </a:pPr>
          <a:r>
            <a:rPr lang="en-US" spc="100" baseline="0" dirty="0">
              <a:solidFill>
                <a:schemeClr val="tx1"/>
              </a:solidFill>
            </a:rPr>
            <a:t>Under $5,000</a:t>
          </a:r>
        </a:p>
      </dgm:t>
    </dgm:pt>
    <dgm:pt modelId="{8F2C679D-77AF-46F9-9ACE-1E1D440B1883}" type="parTrans" cxnId="{B681E0E7-0B3A-4DB8-BF19-F9AE0E1C787B}">
      <dgm:prSet/>
      <dgm:spPr/>
      <dgm:t>
        <a:bodyPr/>
        <a:lstStyle/>
        <a:p>
          <a:endParaRPr lang="en-US">
            <a:solidFill>
              <a:schemeClr val="tx1"/>
            </a:solidFill>
          </a:endParaRPr>
        </a:p>
      </dgm:t>
    </dgm:pt>
    <dgm:pt modelId="{5C2CB4AF-F88D-4FBE-A40E-0CC048A23B9E}" type="sibTrans" cxnId="{B681E0E7-0B3A-4DB8-BF19-F9AE0E1C787B}">
      <dgm:prSet/>
      <dgm:spPr/>
      <dgm:t>
        <a:bodyPr/>
        <a:lstStyle/>
        <a:p>
          <a:endParaRPr lang="en-US">
            <a:solidFill>
              <a:schemeClr val="tx1"/>
            </a:solidFill>
          </a:endParaRPr>
        </a:p>
      </dgm:t>
    </dgm:pt>
    <dgm:pt modelId="{54A260F9-80FA-4E2A-BE87-2C0670B83857}">
      <dgm:prSet phldrT="[Text]" custT="1"/>
      <dgm:spPr/>
      <dgm:t>
        <a:bodyPr/>
        <a:lstStyle/>
        <a:p>
          <a:pPr>
            <a:lnSpc>
              <a:spcPct val="90000"/>
            </a:lnSpc>
            <a:spcAft>
              <a:spcPts val="0"/>
            </a:spcAft>
            <a:buFont typeface="Arial" panose="020B0604020202020204" pitchFamily="34" charset="0"/>
            <a:buChar char="•"/>
          </a:pPr>
          <a:r>
            <a:rPr lang="en-US" sz="1100" b="0" i="0" spc="100" baseline="0" dirty="0">
              <a:solidFill>
                <a:schemeClr val="tx1"/>
              </a:solidFill>
            </a:rPr>
            <a:t>Quotes Encouraged but not required. Use P-Card to pay</a:t>
          </a:r>
          <a:endParaRPr lang="en-US" sz="1100" spc="100" baseline="0" dirty="0">
            <a:solidFill>
              <a:schemeClr val="tx1"/>
            </a:solidFill>
          </a:endParaRPr>
        </a:p>
      </dgm:t>
    </dgm:pt>
    <dgm:pt modelId="{3E4E3177-8F1B-40ED-B20A-6A6F0041E180}" type="parTrans" cxnId="{0D49E980-DE7B-46C8-A240-0AF3E38E1055}">
      <dgm:prSet/>
      <dgm:spPr/>
      <dgm:t>
        <a:bodyPr/>
        <a:lstStyle/>
        <a:p>
          <a:endParaRPr lang="en-US">
            <a:solidFill>
              <a:schemeClr val="tx1"/>
            </a:solidFill>
          </a:endParaRPr>
        </a:p>
      </dgm:t>
    </dgm:pt>
    <dgm:pt modelId="{BA9E60E0-CF2E-4096-A9F4-556713DB9AE4}" type="sibTrans" cxnId="{0D49E980-DE7B-46C8-A240-0AF3E38E1055}">
      <dgm:prSet/>
      <dgm:spPr/>
      <dgm:t>
        <a:bodyPr/>
        <a:lstStyle/>
        <a:p>
          <a:endParaRPr lang="en-US">
            <a:solidFill>
              <a:schemeClr val="tx1"/>
            </a:solidFill>
          </a:endParaRPr>
        </a:p>
      </dgm:t>
    </dgm:pt>
    <dgm:pt modelId="{20928AAA-F457-4A09-8AAC-A82210983FBE}">
      <dgm:prSet phldrT="[Text]"/>
      <dgm:spPr/>
      <dgm:t>
        <a:bodyPr/>
        <a:lstStyle/>
        <a:p>
          <a:pPr>
            <a:lnSpc>
              <a:spcPct val="100000"/>
            </a:lnSpc>
            <a:spcAft>
              <a:spcPts val="0"/>
            </a:spcAft>
          </a:pPr>
          <a:r>
            <a:rPr lang="en-US" spc="100" baseline="0" dirty="0">
              <a:solidFill>
                <a:schemeClr val="tx1"/>
              </a:solidFill>
            </a:rPr>
            <a:t>$5,000 - $15,000</a:t>
          </a:r>
        </a:p>
      </dgm:t>
    </dgm:pt>
    <dgm:pt modelId="{915085CE-2C78-4B64-8FF4-E48DB7BD55D2}" type="parTrans" cxnId="{BA476174-221B-4A3D-B4E2-5FCC084B59D3}">
      <dgm:prSet/>
      <dgm:spPr/>
      <dgm:t>
        <a:bodyPr/>
        <a:lstStyle/>
        <a:p>
          <a:endParaRPr lang="en-US">
            <a:solidFill>
              <a:schemeClr val="tx1"/>
            </a:solidFill>
          </a:endParaRPr>
        </a:p>
      </dgm:t>
    </dgm:pt>
    <dgm:pt modelId="{EB5D5454-A5E9-4E37-B514-DFC5324A66C0}" type="sibTrans" cxnId="{BA476174-221B-4A3D-B4E2-5FCC084B59D3}">
      <dgm:prSet/>
      <dgm:spPr/>
      <dgm:t>
        <a:bodyPr/>
        <a:lstStyle/>
        <a:p>
          <a:endParaRPr lang="en-US">
            <a:solidFill>
              <a:schemeClr val="tx1"/>
            </a:solidFill>
          </a:endParaRPr>
        </a:p>
      </dgm:t>
    </dgm:pt>
    <dgm:pt modelId="{9C6534A9-4C27-4998-80A5-DF23882CAE25}">
      <dgm:prSet phldrT="[Text]" custT="1"/>
      <dgm:spPr/>
      <dgm:t>
        <a:bodyPr/>
        <a:lstStyle/>
        <a:p>
          <a:pPr>
            <a:lnSpc>
              <a:spcPct val="90000"/>
            </a:lnSpc>
            <a:spcAft>
              <a:spcPts val="0"/>
            </a:spcAft>
            <a:buFont typeface="Arial" panose="020B0604020202020204" pitchFamily="34" charset="0"/>
            <a:buChar char="•"/>
          </a:pPr>
          <a:r>
            <a:rPr lang="en-US" sz="1100" b="0" i="0" spc="100" baseline="0" dirty="0">
              <a:solidFill>
                <a:schemeClr val="tx1"/>
              </a:solidFill>
            </a:rPr>
            <a:t>Quotes Required.  Agency keeps a file of quotes or other purchasing justification.  Use P-Card to pay.  </a:t>
          </a:r>
          <a:endParaRPr lang="en-US" sz="1100" spc="100" baseline="0" dirty="0">
            <a:solidFill>
              <a:schemeClr val="tx1"/>
            </a:solidFill>
          </a:endParaRPr>
        </a:p>
      </dgm:t>
    </dgm:pt>
    <dgm:pt modelId="{0AA7231B-9394-4732-A7BE-3EB3CF2F8D70}" type="parTrans" cxnId="{82290D4D-2346-4E6C-B254-B9EAA4D01A23}">
      <dgm:prSet/>
      <dgm:spPr/>
      <dgm:t>
        <a:bodyPr/>
        <a:lstStyle/>
        <a:p>
          <a:endParaRPr lang="en-US">
            <a:solidFill>
              <a:schemeClr val="tx1"/>
            </a:solidFill>
          </a:endParaRPr>
        </a:p>
      </dgm:t>
    </dgm:pt>
    <dgm:pt modelId="{83B69D46-737C-4589-B359-6BD9DD58BC91}" type="sibTrans" cxnId="{82290D4D-2346-4E6C-B254-B9EAA4D01A23}">
      <dgm:prSet/>
      <dgm:spPr/>
      <dgm:t>
        <a:bodyPr/>
        <a:lstStyle/>
        <a:p>
          <a:endParaRPr lang="en-US">
            <a:solidFill>
              <a:schemeClr val="tx1"/>
            </a:solidFill>
          </a:endParaRPr>
        </a:p>
      </dgm:t>
    </dgm:pt>
    <dgm:pt modelId="{03738E35-4243-4E7D-A93F-C07DA3901E78}">
      <dgm:prSet phldrT="[Text]"/>
      <dgm:spPr/>
      <dgm:t>
        <a:bodyPr/>
        <a:lstStyle/>
        <a:p>
          <a:pPr>
            <a:lnSpc>
              <a:spcPct val="100000"/>
            </a:lnSpc>
            <a:spcAft>
              <a:spcPts val="0"/>
            </a:spcAft>
          </a:pPr>
          <a:r>
            <a:rPr lang="en-US" spc="100" baseline="0" dirty="0">
              <a:solidFill>
                <a:schemeClr val="tx1"/>
              </a:solidFill>
            </a:rPr>
            <a:t>$15,000 - $50,000</a:t>
          </a:r>
        </a:p>
      </dgm:t>
    </dgm:pt>
    <dgm:pt modelId="{DABBAF6C-D1C9-42E1-B928-5ACDE3D21AB0}" type="parTrans" cxnId="{E41AD5BE-76F3-4A9E-8059-7FC968661703}">
      <dgm:prSet/>
      <dgm:spPr/>
      <dgm:t>
        <a:bodyPr/>
        <a:lstStyle/>
        <a:p>
          <a:endParaRPr lang="en-US">
            <a:solidFill>
              <a:schemeClr val="tx1"/>
            </a:solidFill>
          </a:endParaRPr>
        </a:p>
      </dgm:t>
    </dgm:pt>
    <dgm:pt modelId="{6BF5896A-A334-45B0-B451-09159F55B184}" type="sibTrans" cxnId="{E41AD5BE-76F3-4A9E-8059-7FC968661703}">
      <dgm:prSet/>
      <dgm:spPr/>
      <dgm:t>
        <a:bodyPr/>
        <a:lstStyle/>
        <a:p>
          <a:endParaRPr lang="en-US">
            <a:solidFill>
              <a:schemeClr val="tx1"/>
            </a:solidFill>
          </a:endParaRPr>
        </a:p>
      </dgm:t>
    </dgm:pt>
    <dgm:pt modelId="{34C8CD19-04E2-4488-965F-DC841C470D45}">
      <dgm:prSet phldrT="[Text]" custT="1"/>
      <dgm:spPr/>
      <dgm:t>
        <a:bodyPr/>
        <a:lstStyle/>
        <a:p>
          <a:pPr>
            <a:lnSpc>
              <a:spcPct val="90000"/>
            </a:lnSpc>
            <a:spcAft>
              <a:spcPts val="0"/>
            </a:spcAft>
            <a:buFont typeface="Arial" panose="020B0604020202020204" pitchFamily="34" charset="0"/>
            <a:buChar char="•"/>
          </a:pPr>
          <a:r>
            <a:rPr lang="en-US" sz="1100" b="0" i="0" spc="150" baseline="0" dirty="0">
              <a:solidFill>
                <a:schemeClr val="tx1"/>
              </a:solidFill>
            </a:rPr>
            <a:t>Informal Procurement. Quotes Required. CP Reviews Quotes and generates Purchase Order (PO)</a:t>
          </a:r>
          <a:endParaRPr lang="en-US" sz="1100" spc="150" baseline="0" dirty="0">
            <a:solidFill>
              <a:schemeClr val="tx1"/>
            </a:solidFill>
          </a:endParaRPr>
        </a:p>
      </dgm:t>
    </dgm:pt>
    <dgm:pt modelId="{CD5F7DE2-2AD1-4CE8-AAC7-AD9C8E180CEA}" type="parTrans" cxnId="{07030C4E-4D62-4240-B10F-E41B801C763E}">
      <dgm:prSet/>
      <dgm:spPr/>
      <dgm:t>
        <a:bodyPr/>
        <a:lstStyle/>
        <a:p>
          <a:endParaRPr lang="en-US">
            <a:solidFill>
              <a:schemeClr val="tx1"/>
            </a:solidFill>
          </a:endParaRPr>
        </a:p>
      </dgm:t>
    </dgm:pt>
    <dgm:pt modelId="{7CE5955C-EC28-4D1B-9459-0C5458B1797D}" type="sibTrans" cxnId="{07030C4E-4D62-4240-B10F-E41B801C763E}">
      <dgm:prSet/>
      <dgm:spPr/>
      <dgm:t>
        <a:bodyPr/>
        <a:lstStyle/>
        <a:p>
          <a:endParaRPr lang="en-US">
            <a:solidFill>
              <a:schemeClr val="tx1"/>
            </a:solidFill>
          </a:endParaRPr>
        </a:p>
      </dgm:t>
    </dgm:pt>
    <dgm:pt modelId="{962BFD33-E216-4331-BBD8-38EEDAB2E2C0}">
      <dgm:prSet phldrT="[Text]"/>
      <dgm:spPr/>
      <dgm:t>
        <a:bodyPr/>
        <a:lstStyle/>
        <a:p>
          <a:pPr>
            <a:lnSpc>
              <a:spcPct val="90000"/>
            </a:lnSpc>
            <a:spcAft>
              <a:spcPts val="0"/>
            </a:spcAft>
            <a:buFont typeface="Arial" panose="020B0604020202020204" pitchFamily="34" charset="0"/>
            <a:buNone/>
          </a:pPr>
          <a:r>
            <a:rPr lang="en-US" spc="100" baseline="0" dirty="0">
              <a:solidFill>
                <a:schemeClr val="tx1"/>
              </a:solidFill>
            </a:rPr>
            <a:t>Over $50,000 </a:t>
          </a:r>
        </a:p>
      </dgm:t>
    </dgm:pt>
    <dgm:pt modelId="{AB5F98BE-C987-462F-85E3-90E8BE69A319}" type="parTrans" cxnId="{D77C3B5C-C13D-41B7-AA50-BE60CD5D3FAD}">
      <dgm:prSet/>
      <dgm:spPr/>
      <dgm:t>
        <a:bodyPr/>
        <a:lstStyle/>
        <a:p>
          <a:endParaRPr lang="en-US">
            <a:solidFill>
              <a:schemeClr val="tx1"/>
            </a:solidFill>
          </a:endParaRPr>
        </a:p>
      </dgm:t>
    </dgm:pt>
    <dgm:pt modelId="{FF557E39-8331-4155-901F-701688C4CCAD}" type="sibTrans" cxnId="{D77C3B5C-C13D-41B7-AA50-BE60CD5D3FAD}">
      <dgm:prSet/>
      <dgm:spPr/>
      <dgm:t>
        <a:bodyPr/>
        <a:lstStyle/>
        <a:p>
          <a:endParaRPr lang="en-US">
            <a:solidFill>
              <a:schemeClr val="tx1"/>
            </a:solidFill>
          </a:endParaRPr>
        </a:p>
      </dgm:t>
    </dgm:pt>
    <dgm:pt modelId="{B296910E-5EDD-40B6-9F5C-49436E692D0A}">
      <dgm:prSet custT="1"/>
      <dgm:spPr/>
      <dgm:t>
        <a:bodyPr/>
        <a:lstStyle/>
        <a:p>
          <a:pPr>
            <a:buFont typeface="Arial" panose="020B0604020202020204" pitchFamily="34" charset="0"/>
            <a:buChar char="•"/>
          </a:pPr>
          <a:r>
            <a:rPr lang="en-US" sz="1100" b="0" i="0" spc="100" baseline="0" dirty="0">
              <a:solidFill>
                <a:schemeClr val="tx1"/>
              </a:solidFill>
            </a:rPr>
            <a:t>Formal Bid Limit requires formal solicitation.  CP Oversees the Procurement Process.  </a:t>
          </a:r>
          <a:endParaRPr lang="en-US" sz="1100" spc="100" baseline="0" dirty="0">
            <a:solidFill>
              <a:schemeClr val="tx1"/>
            </a:solidFill>
          </a:endParaRPr>
        </a:p>
      </dgm:t>
    </dgm:pt>
    <dgm:pt modelId="{911B340C-3486-4299-920E-5DB640C4EDC9}" type="parTrans" cxnId="{047969A5-710C-4C0E-B61E-734F166269A0}">
      <dgm:prSet/>
      <dgm:spPr/>
      <dgm:t>
        <a:bodyPr/>
        <a:lstStyle/>
        <a:p>
          <a:endParaRPr lang="en-US">
            <a:solidFill>
              <a:schemeClr val="tx1"/>
            </a:solidFill>
          </a:endParaRPr>
        </a:p>
      </dgm:t>
    </dgm:pt>
    <dgm:pt modelId="{33A0507C-F24C-416A-8E94-DB84555D29CB}" type="sibTrans" cxnId="{047969A5-710C-4C0E-B61E-734F166269A0}">
      <dgm:prSet/>
      <dgm:spPr/>
      <dgm:t>
        <a:bodyPr/>
        <a:lstStyle/>
        <a:p>
          <a:endParaRPr lang="en-US">
            <a:solidFill>
              <a:schemeClr val="tx1"/>
            </a:solidFill>
          </a:endParaRPr>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a:solidFill>
          <a:schemeClr val="accent3"/>
        </a:solidFill>
        <a:ln>
          <a:noFill/>
        </a:ln>
      </dgm:spPr>
    </dgm:pt>
    <dgm:pt modelId="{EE6F6E1A-AC88-44BD-8034-0C2734A7943C}" type="pres">
      <dgm:prSet presAssocID="{44D67ED0-6EEA-48F6-A9C1-BE754AABC76A}" presName="nodes" presStyleCnt="0">
        <dgm:presLayoutVars>
          <dgm:chMax/>
          <dgm:chPref/>
          <dgm:animLvl val="lvl"/>
        </dgm:presLayoutVars>
      </dgm:prSet>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0" presStyleCnt="4"/>
      <dgm:spPr>
        <a:ln>
          <a:noFill/>
        </a:ln>
      </dgm:spPr>
    </dgm:pt>
    <dgm:pt modelId="{EAA550E8-D286-40B4-9B20-40DE0FCA02CE}" type="pres">
      <dgm:prSet presAssocID="{AE62509E-8FD5-4BC0-8484-49407DA07B2D}" presName="ConnectLine" presStyleLbl="alignNode1" presStyleIdx="0"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0" presStyleCnt="4" custScaleX="98025" custLinFactNeighborX="-8149">
        <dgm:presLayoutVars>
          <dgm:chMax val="0"/>
          <dgm:chPref val="0"/>
          <dgm:bulletEnabled val="1"/>
        </dgm:presLayoutVars>
      </dgm:prSet>
      <dgm:spPr/>
    </dgm:pt>
    <dgm:pt modelId="{5C96A5F5-16B2-4AEA-9591-B66C220F4A65}" type="pres">
      <dgm:prSet presAssocID="{AE62509E-8FD5-4BC0-8484-49407DA07B2D}" presName="L1TextContainer" presStyleLbl="revTx" presStyleIdx="0" presStyleCnt="4" custLinFactNeighborX="-8075">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1" presStyleCnt="4"/>
      <dgm:spPr>
        <a:ln>
          <a:noFill/>
        </a:ln>
      </dgm:spPr>
    </dgm:pt>
    <dgm:pt modelId="{14186A17-7B9F-4674-AD57-FF0C87A3CB32}" type="pres">
      <dgm:prSet presAssocID="{20928AAA-F457-4A09-8AAC-A82210983FBE}" presName="ConnectLine" presStyleLbl="alignNode1" presStyleIdx="1"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1" presStyleCnt="4" custScaleX="96885" custScaleY="109711" custLinFactNeighborX="-6370">
        <dgm:presLayoutVars>
          <dgm:chMax val="0"/>
          <dgm:chPref val="0"/>
          <dgm:bulletEnabled val="1"/>
        </dgm:presLayoutVars>
      </dgm:prSet>
      <dgm:spPr/>
    </dgm:pt>
    <dgm:pt modelId="{730471FC-8FAF-49B2-8F42-63D391F759BE}" type="pres">
      <dgm:prSet presAssocID="{20928AAA-F457-4A09-8AAC-A82210983FBE}" presName="L1TextContainer" presStyleLbl="revTx" presStyleIdx="1" presStyleCnt="4" custLinFactNeighborX="-6227">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2" presStyleCnt="4"/>
      <dgm:spPr>
        <a:ln>
          <a:noFill/>
        </a:ln>
      </dgm:spPr>
    </dgm:pt>
    <dgm:pt modelId="{F1C3FD7B-71E0-4012-B7CE-2C80433ED975}" type="pres">
      <dgm:prSet presAssocID="{03738E35-4243-4E7D-A93F-C07DA3901E78}" presName="ConnectLine" presStyleLbl="alignNode1" presStyleIdx="2"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2" presStyleCnt="4" custScaleX="96206" custScaleY="128828" custLinFactNeighborX="-1001">
        <dgm:presLayoutVars>
          <dgm:chMax val="0"/>
          <dgm:chPref val="0"/>
          <dgm:bulletEnabled val="1"/>
        </dgm:presLayoutVars>
      </dgm:prSet>
      <dgm:spPr/>
    </dgm:pt>
    <dgm:pt modelId="{7605329C-2B32-4CD7-9B69-1B3DAB88562E}" type="pres">
      <dgm:prSet presAssocID="{03738E35-4243-4E7D-A93F-C07DA3901E78}" presName="L1TextContainer" presStyleLbl="revTx" presStyleIdx="2" presStyleCnt="4" custLinFactNeighborX="-1768">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77D7097C-1EDE-4274-97C6-BE5F0924C39C}" type="pres">
      <dgm:prSet presAssocID="{6BF5896A-A334-45B0-B451-09159F55B184}" presName="spaceBetweenRectangles" presStyleCnt="0"/>
      <dgm:spPr/>
    </dgm:pt>
    <dgm:pt modelId="{DA0D1A8F-1D92-476F-972C-E82839B78B96}" type="pres">
      <dgm:prSet presAssocID="{962BFD33-E216-4331-BBD8-38EEDAB2E2C0}" presName="composite" presStyleCnt="0"/>
      <dgm:spPr/>
    </dgm:pt>
    <dgm:pt modelId="{A72D3A03-5E34-4B13-9747-5EFFE003B8C1}" type="pres">
      <dgm:prSet presAssocID="{962BFD33-E216-4331-BBD8-38EEDAB2E2C0}" presName="ConnectorPoint" presStyleLbl="fgAcc1" presStyleIdx="3" presStyleCnt="4"/>
      <dgm:spPr>
        <a:ln>
          <a:noFill/>
        </a:ln>
      </dgm:spPr>
    </dgm:pt>
    <dgm:pt modelId="{EB9D58D6-E34B-4990-86E2-B1CAE3536A29}" type="pres">
      <dgm:prSet presAssocID="{962BFD33-E216-4331-BBD8-38EEDAB2E2C0}" presName="ConnectLine" presStyleLbl="alignNode1" presStyleIdx="3"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gm:spPr>
    </dgm:pt>
    <dgm:pt modelId="{B9FF588F-5F27-4094-9B6D-747FD10A48B7}" type="pres">
      <dgm:prSet presAssocID="{962BFD33-E216-4331-BBD8-38EEDAB2E2C0}" presName="FlexibleEmptyPlaceHolder" presStyleCnt="0"/>
      <dgm:spPr/>
    </dgm:pt>
    <dgm:pt modelId="{160E0A3B-47C8-4C2F-8C45-EC9C3DFA1FFB}" type="pres">
      <dgm:prSet presAssocID="{962BFD33-E216-4331-BBD8-38EEDAB2E2C0}" presName="L2TextContainer" presStyleLbl="bgAcc1" presStyleIdx="3" presStyleCnt="4" custScaleX="101911" custLinFactNeighborX="6206">
        <dgm:presLayoutVars>
          <dgm:chMax val="0"/>
          <dgm:chPref val="0"/>
          <dgm:bulletEnabled val="1"/>
        </dgm:presLayoutVars>
      </dgm:prSet>
      <dgm:spPr/>
    </dgm:pt>
    <dgm:pt modelId="{5646D4EB-C7F1-4D0E-8051-C7D6C1D31ADE}" type="pres">
      <dgm:prSet presAssocID="{962BFD33-E216-4331-BBD8-38EEDAB2E2C0}" presName="L1TextContainer" presStyleLbl="revTx" presStyleIdx="3" presStyleCnt="4" custLinFactNeighborX="4657">
        <dgm:presLayoutVars>
          <dgm:chMax val="1"/>
          <dgm:chPref val="1"/>
          <dgm:bulletEnabled val="1"/>
        </dgm:presLayoutVars>
      </dgm:prSet>
      <dgm:spPr/>
    </dgm:pt>
    <dgm:pt modelId="{937215CC-5D52-40FA-BAD6-30FFF9CDB26A}" type="pres">
      <dgm:prSet presAssocID="{962BFD33-E216-4331-BBD8-38EEDAB2E2C0}"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ABC35420-2881-483F-B687-1FB2F346360F}" type="presOf" srcId="{44D67ED0-6EEA-48F6-A9C1-BE754AABC76A}" destId="{93C358AC-5BA0-4CB6-B22F-1B95FA53D0F3}" srcOrd="0" destOrd="0" presId="urn:microsoft.com/office/officeart/2017/3/layout/HorizontalPathTimeline#2"/>
    <dgm:cxn modelId="{D77C3B5C-C13D-41B7-AA50-BE60CD5D3FAD}" srcId="{44D67ED0-6EEA-48F6-A9C1-BE754AABC76A}" destId="{962BFD33-E216-4331-BBD8-38EEDAB2E2C0}" srcOrd="3" destOrd="0" parTransId="{AB5F98BE-C987-462F-85E3-90E8BE69A319}" sibTransId="{FF557E39-8331-4155-901F-701688C4CCAD}"/>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A476174-221B-4A3D-B4E2-5FCC084B59D3}" srcId="{44D67ED0-6EEA-48F6-A9C1-BE754AABC76A}" destId="{20928AAA-F457-4A09-8AAC-A82210983FBE}" srcOrd="1" destOrd="0" parTransId="{915085CE-2C78-4B64-8FF4-E48DB7BD55D2}" sibTransId="{EB5D5454-A5E9-4E37-B514-DFC5324A66C0}"/>
    <dgm:cxn modelId="{6D78A77D-E8C3-44F7-BA7A-2EB94AAF655C}" type="presOf" srcId="{9C6534A9-4C27-4998-80A5-DF23882CAE25}" destId="{3A73CBFE-397D-467A-A65B-E19FAB2953BB}"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047969A5-710C-4C0E-B61E-734F166269A0}" srcId="{962BFD33-E216-4331-BBD8-38EEDAB2E2C0}" destId="{B296910E-5EDD-40B6-9F5C-49436E692D0A}" srcOrd="0" destOrd="0" parTransId="{911B340C-3486-4299-920E-5DB640C4EDC9}" sibTransId="{33A0507C-F24C-416A-8E94-DB84555D29CB}"/>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2"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FB22A1C5-F573-4FC4-BF5E-BFBDF858D131}" type="presOf" srcId="{AE62509E-8FD5-4BC0-8484-49407DA07B2D}" destId="{5C96A5F5-16B2-4AEA-9591-B66C220F4A65}" srcOrd="0" destOrd="0" presId="urn:microsoft.com/office/officeart/2017/3/layout/HorizontalPathTimeline#2"/>
    <dgm:cxn modelId="{A48A7ACB-725B-40E0-9300-DE9CD4B48CEA}" type="presOf" srcId="{B296910E-5EDD-40B6-9F5C-49436E692D0A}" destId="{160E0A3B-47C8-4C2F-8C45-EC9C3DFA1FFB}" srcOrd="0" destOrd="0" presId="urn:microsoft.com/office/officeart/2017/3/layout/HorizontalPathTimeline#2"/>
    <dgm:cxn modelId="{B681E0E7-0B3A-4DB8-BF19-F9AE0E1C787B}" srcId="{44D67ED0-6EEA-48F6-A9C1-BE754AABC76A}" destId="{AE62509E-8FD5-4BC0-8484-49407DA07B2D}" srcOrd="0" destOrd="0" parTransId="{8F2C679D-77AF-46F9-9ACE-1E1D440B1883}" sibTransId="{5C2CB4AF-F88D-4FBE-A40E-0CC048A23B9E}"/>
    <dgm:cxn modelId="{69E0CAF8-BA7B-4071-83F2-34B7499AB9BD}" type="presOf" srcId="{962BFD33-E216-4331-BBD8-38EEDAB2E2C0}" destId="{5646D4EB-C7F1-4D0E-8051-C7D6C1D31ADE}" srcOrd="0" destOrd="0" presId="urn:microsoft.com/office/officeart/2017/3/layout/HorizontalPathTimeline#2"/>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FD49278-35FB-4A87-8037-150A03088969}" type="presParOf" srcId="{EE6F6E1A-AC88-44BD-8034-0C2734A7943C}" destId="{27CC3FEA-4989-4FE6-A03A-48D0F90DB146}" srcOrd="0"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1" destOrd="0" presId="urn:microsoft.com/office/officeart/2017/3/layout/HorizontalPathTimeline#2"/>
    <dgm:cxn modelId="{B4F8EBC0-FB8F-4814-B17C-8A8160450CE9}" type="presParOf" srcId="{EE6F6E1A-AC88-44BD-8034-0C2734A7943C}" destId="{8BD40F87-7EF8-4BE4-972F-FA3FE5A18736}" srcOrd="2"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3" destOrd="0" presId="urn:microsoft.com/office/officeart/2017/3/layout/HorizontalPathTimeline#2"/>
    <dgm:cxn modelId="{DDACE856-1745-4149-B5B3-4C4B7FF09D1D}" type="presParOf" srcId="{EE6F6E1A-AC88-44BD-8034-0C2734A7943C}" destId="{8D6C0F72-35C7-4FDF-BDAC-4FF565A33A17}" srcOrd="4"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195E9820-BD28-4383-BB8B-3801C236D4B5}" type="presParOf" srcId="{EE6F6E1A-AC88-44BD-8034-0C2734A7943C}" destId="{77D7097C-1EDE-4274-97C6-BE5F0924C39C}" srcOrd="5" destOrd="0" presId="urn:microsoft.com/office/officeart/2017/3/layout/HorizontalPathTimeline#2"/>
    <dgm:cxn modelId="{29CBD66A-1B9E-4227-A0A6-0A74303F6865}" type="presParOf" srcId="{EE6F6E1A-AC88-44BD-8034-0C2734A7943C}" destId="{DA0D1A8F-1D92-476F-972C-E82839B78B96}" srcOrd="6" destOrd="0" presId="urn:microsoft.com/office/officeart/2017/3/layout/HorizontalPathTimeline#2"/>
    <dgm:cxn modelId="{A350293D-0963-4BB3-858D-81760720AD56}" type="presParOf" srcId="{DA0D1A8F-1D92-476F-972C-E82839B78B96}" destId="{A72D3A03-5E34-4B13-9747-5EFFE003B8C1}" srcOrd="0" destOrd="0" presId="urn:microsoft.com/office/officeart/2017/3/layout/HorizontalPathTimeline#2"/>
    <dgm:cxn modelId="{AD06762D-21EE-4261-AD3E-60C1BFF2A574}" type="presParOf" srcId="{DA0D1A8F-1D92-476F-972C-E82839B78B96}" destId="{EB9D58D6-E34B-4990-86E2-B1CAE3536A29}" srcOrd="1" destOrd="0" presId="urn:microsoft.com/office/officeart/2017/3/layout/HorizontalPathTimeline#2"/>
    <dgm:cxn modelId="{BD022CFF-7A00-46AD-B49E-4FA70BAD24AF}" type="presParOf" srcId="{DA0D1A8F-1D92-476F-972C-E82839B78B96}" destId="{B9FF588F-5F27-4094-9B6D-747FD10A48B7}" srcOrd="2" destOrd="0" presId="urn:microsoft.com/office/officeart/2017/3/layout/HorizontalPathTimeline#2"/>
    <dgm:cxn modelId="{374BA1B3-3DEE-43EA-8E3F-977385263DC1}" type="presParOf" srcId="{DA0D1A8F-1D92-476F-972C-E82839B78B96}" destId="{160E0A3B-47C8-4C2F-8C45-EC9C3DFA1FFB}" srcOrd="3" destOrd="0" presId="urn:microsoft.com/office/officeart/2017/3/layout/HorizontalPathTimeline#2"/>
    <dgm:cxn modelId="{939964A6-04CF-4914-B621-59A261345117}" type="presParOf" srcId="{DA0D1A8F-1D92-476F-972C-E82839B78B96}" destId="{5646D4EB-C7F1-4D0E-8051-C7D6C1D31ADE}" srcOrd="4" destOrd="0" presId="urn:microsoft.com/office/officeart/2017/3/layout/HorizontalPathTimeline#2"/>
    <dgm:cxn modelId="{15513A16-9781-40EE-8F14-298BAFFAC844}" type="presParOf" srcId="{DA0D1A8F-1D92-476F-972C-E82839B78B96}" destId="{937215CC-5D52-40FA-BAD6-30FFF9CDB26A}" srcOrd="5" destOrd="0" presId="urn:microsoft.com/office/officeart/2017/3/layout/HorizontalPathTimelin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1988954"/>
          <a:ext cx="10013709" cy="165746"/>
        </a:xfrm>
        <a:prstGeom prst="rect">
          <a:avLst/>
        </a:prstGeom>
        <a:solidFill>
          <a:schemeClr val="accent3"/>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A550E8-D286-40B4-9B20-40DE0FCA02CE}">
      <dsp:nvSpPr>
        <dsp:cNvPr id="0" name=""/>
        <dsp:cNvSpPr/>
      </dsp:nvSpPr>
      <dsp:spPr>
        <a:xfrm>
          <a:off x="1727183" y="1284533"/>
          <a:ext cx="0" cy="78729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8DCC00-CC60-4F76-9C61-F00E7DBFC778}">
      <dsp:nvSpPr>
        <dsp:cNvPr id="0" name=""/>
        <dsp:cNvSpPr/>
      </dsp:nvSpPr>
      <dsp:spPr>
        <a:xfrm>
          <a:off x="0" y="662984"/>
          <a:ext cx="3454366" cy="62154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37276" rIns="174045" bIns="37276"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00" baseline="0" dirty="0">
              <a:solidFill>
                <a:schemeClr val="tx1"/>
              </a:solidFill>
            </a:rPr>
            <a:t>Quotes Encouraged but not required. Use P-Card to pay</a:t>
          </a:r>
          <a:endParaRPr lang="en-US" sz="1100" kern="1200" spc="100" baseline="0" dirty="0">
            <a:solidFill>
              <a:schemeClr val="tx1"/>
            </a:solidFill>
          </a:endParaRPr>
        </a:p>
      </dsp:txBody>
      <dsp:txXfrm>
        <a:off x="0" y="662984"/>
        <a:ext cx="3454366" cy="621548"/>
      </dsp:txXfrm>
    </dsp:sp>
    <dsp:sp modelId="{5C96A5F5-16B2-4AEA-9591-B66C220F4A65}">
      <dsp:nvSpPr>
        <dsp:cNvPr id="0" name=""/>
        <dsp:cNvSpPr/>
      </dsp:nvSpPr>
      <dsp:spPr>
        <a:xfrm>
          <a:off x="142981" y="2225143"/>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100000"/>
            </a:lnSpc>
            <a:spcBef>
              <a:spcPct val="0"/>
            </a:spcBef>
            <a:spcAft>
              <a:spcPts val="0"/>
            </a:spcAft>
            <a:buNone/>
          </a:pPr>
          <a:r>
            <a:rPr lang="en-US" sz="1800" kern="1200" spc="100" baseline="0" dirty="0">
              <a:solidFill>
                <a:schemeClr val="tx1"/>
              </a:solidFill>
            </a:rPr>
            <a:t>Under $5,000</a:t>
          </a:r>
        </a:p>
      </dsp:txBody>
      <dsp:txXfrm>
        <a:off x="142981" y="2225143"/>
        <a:ext cx="3203604" cy="468233"/>
      </dsp:txXfrm>
    </dsp:sp>
    <dsp:sp modelId="{B3AC6DBE-85B6-4AF3-BADF-7E1E82B735CC}">
      <dsp:nvSpPr>
        <dsp:cNvPr id="0" name=""/>
        <dsp:cNvSpPr/>
      </dsp:nvSpPr>
      <dsp:spPr>
        <a:xfrm>
          <a:off x="1676410" y="2020032"/>
          <a:ext cx="101545" cy="10359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14186A17-7B9F-4674-AD57-FF0C87A3CB32}">
      <dsp:nvSpPr>
        <dsp:cNvPr id="0" name=""/>
        <dsp:cNvSpPr/>
      </dsp:nvSpPr>
      <dsp:spPr>
        <a:xfrm>
          <a:off x="3781251" y="2033600"/>
          <a:ext cx="0" cy="863748"/>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73CBFE-397D-467A-A65B-E19FAB2953BB}">
      <dsp:nvSpPr>
        <dsp:cNvPr id="0" name=""/>
        <dsp:cNvSpPr/>
      </dsp:nvSpPr>
      <dsp:spPr>
        <a:xfrm>
          <a:off x="2019268" y="2817626"/>
          <a:ext cx="3414193" cy="93762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51254" rIns="174045" bIns="51254"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00" baseline="0" dirty="0">
              <a:solidFill>
                <a:schemeClr val="tx1"/>
              </a:solidFill>
            </a:rPr>
            <a:t>Quotes Required.  Agency keeps a file of quotes or other purchasing justification.  Use P-Card to pay.  </a:t>
          </a:r>
          <a:endParaRPr lang="en-US" sz="1100" kern="1200" spc="100" baseline="0" dirty="0">
            <a:solidFill>
              <a:schemeClr val="tx1"/>
            </a:solidFill>
          </a:endParaRPr>
        </a:p>
      </dsp:txBody>
      <dsp:txXfrm>
        <a:off x="2019268" y="2817626"/>
        <a:ext cx="3414193" cy="937622"/>
      </dsp:txXfrm>
    </dsp:sp>
    <dsp:sp modelId="{730471FC-8FAF-49B2-8F42-63D391F759BE}">
      <dsp:nvSpPr>
        <dsp:cNvPr id="0" name=""/>
        <dsp:cNvSpPr/>
      </dsp:nvSpPr>
      <dsp:spPr>
        <a:xfrm>
          <a:off x="2204437" y="1450279"/>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100000"/>
            </a:lnSpc>
            <a:spcBef>
              <a:spcPct val="0"/>
            </a:spcBef>
            <a:spcAft>
              <a:spcPts val="0"/>
            </a:spcAft>
            <a:buNone/>
          </a:pPr>
          <a:r>
            <a:rPr lang="en-US" sz="1800" kern="1200" spc="100" baseline="0" dirty="0">
              <a:solidFill>
                <a:schemeClr val="tx1"/>
              </a:solidFill>
            </a:rPr>
            <a:t>$5,000 - $15,000</a:t>
          </a:r>
        </a:p>
      </dsp:txBody>
      <dsp:txXfrm>
        <a:off x="2204437" y="1450279"/>
        <a:ext cx="3203604" cy="468233"/>
      </dsp:txXfrm>
    </dsp:sp>
    <dsp:sp modelId="{F34C40A7-6131-4EF1-9887-E7EEA86D1562}">
      <dsp:nvSpPr>
        <dsp:cNvPr id="0" name=""/>
        <dsp:cNvSpPr/>
      </dsp:nvSpPr>
      <dsp:spPr>
        <a:xfrm>
          <a:off x="3729455" y="2015002"/>
          <a:ext cx="100364" cy="11365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1C3FD7B-71E0-4012-B7CE-2C80433ED975}">
      <dsp:nvSpPr>
        <dsp:cNvPr id="0" name=""/>
        <dsp:cNvSpPr/>
      </dsp:nvSpPr>
      <dsp:spPr>
        <a:xfrm>
          <a:off x="5972706" y="1171052"/>
          <a:ext cx="0" cy="1014255"/>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467EBEC-ACAC-4EF4-B856-39067B4D928B}">
      <dsp:nvSpPr>
        <dsp:cNvPr id="0" name=""/>
        <dsp:cNvSpPr/>
      </dsp:nvSpPr>
      <dsp:spPr>
        <a:xfrm>
          <a:off x="4210723" y="306718"/>
          <a:ext cx="3390265" cy="110100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51254" rIns="174045" bIns="51254"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50" baseline="0" dirty="0">
              <a:solidFill>
                <a:schemeClr val="tx1"/>
              </a:solidFill>
            </a:rPr>
            <a:t>Informal Procurement. Quotes Required. CP Reviews Quotes and generates Purchase Order (PO)</a:t>
          </a:r>
          <a:endParaRPr lang="en-US" sz="1100" kern="1200" spc="150" baseline="0" dirty="0">
            <a:solidFill>
              <a:schemeClr val="tx1"/>
            </a:solidFill>
          </a:endParaRPr>
        </a:p>
      </dsp:txBody>
      <dsp:txXfrm>
        <a:off x="4210723" y="306718"/>
        <a:ext cx="3390265" cy="1101001"/>
      </dsp:txXfrm>
    </dsp:sp>
    <dsp:sp modelId="{7605329C-2B32-4CD7-9B69-1B3DAB88562E}">
      <dsp:nvSpPr>
        <dsp:cNvPr id="0" name=""/>
        <dsp:cNvSpPr/>
      </dsp:nvSpPr>
      <dsp:spPr>
        <a:xfrm>
          <a:off x="4349538" y="2225143"/>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100000"/>
            </a:lnSpc>
            <a:spcBef>
              <a:spcPct val="0"/>
            </a:spcBef>
            <a:spcAft>
              <a:spcPts val="0"/>
            </a:spcAft>
            <a:buNone/>
          </a:pPr>
          <a:r>
            <a:rPr lang="en-US" sz="1800" kern="1200" spc="100" baseline="0" dirty="0">
              <a:solidFill>
                <a:schemeClr val="tx1"/>
              </a:solidFill>
            </a:rPr>
            <a:t>$15,000 - $50,000</a:t>
          </a:r>
        </a:p>
      </dsp:txBody>
      <dsp:txXfrm>
        <a:off x="4349538" y="2225143"/>
        <a:ext cx="3203604" cy="468233"/>
      </dsp:txXfrm>
    </dsp:sp>
    <dsp:sp modelId="{79B0CEDC-0005-4ACE-AB25-DB9533DC85C2}">
      <dsp:nvSpPr>
        <dsp:cNvPr id="0" name=""/>
        <dsp:cNvSpPr/>
      </dsp:nvSpPr>
      <dsp:spPr>
        <a:xfrm>
          <a:off x="5920910" y="2005100"/>
          <a:ext cx="99661" cy="133454"/>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EB9D58D6-E34B-4990-86E2-B1CAE3536A29}">
      <dsp:nvSpPr>
        <dsp:cNvPr id="0" name=""/>
        <dsp:cNvSpPr/>
      </dsp:nvSpPr>
      <dsp:spPr>
        <a:xfrm>
          <a:off x="8218055" y="2071828"/>
          <a:ext cx="0" cy="78729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60E0A3B-47C8-4C2F-8C45-EC9C3DFA1FFB}">
      <dsp:nvSpPr>
        <dsp:cNvPr id="0" name=""/>
        <dsp:cNvSpPr/>
      </dsp:nvSpPr>
      <dsp:spPr>
        <a:xfrm>
          <a:off x="6422401" y="2859122"/>
          <a:ext cx="3591307" cy="8546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51254" rIns="174045" bIns="51254"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spc="100" baseline="0" dirty="0">
              <a:solidFill>
                <a:schemeClr val="tx1"/>
              </a:solidFill>
            </a:rPr>
            <a:t>Formal Bid Limit requires formal solicitation.  CP Oversees the Procurement Process.  </a:t>
          </a:r>
          <a:endParaRPr lang="en-US" sz="1100" kern="1200" spc="100" baseline="0" dirty="0">
            <a:solidFill>
              <a:schemeClr val="tx1"/>
            </a:solidFill>
          </a:endParaRPr>
        </a:p>
      </dsp:txBody>
      <dsp:txXfrm>
        <a:off x="6422401" y="2859122"/>
        <a:ext cx="3591307" cy="854629"/>
      </dsp:txXfrm>
    </dsp:sp>
    <dsp:sp modelId="{5646D4EB-C7F1-4D0E-8051-C7D6C1D31ADE}">
      <dsp:nvSpPr>
        <dsp:cNvPr id="0" name=""/>
        <dsp:cNvSpPr/>
      </dsp:nvSpPr>
      <dsp:spPr>
        <a:xfrm>
          <a:off x="6557623" y="1450279"/>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ts val="0"/>
            </a:spcAft>
            <a:buFont typeface="Arial" panose="020B0604020202020204" pitchFamily="34" charset="0"/>
            <a:buNone/>
          </a:pPr>
          <a:r>
            <a:rPr lang="en-US" sz="1800" kern="1200" spc="100" baseline="0" dirty="0">
              <a:solidFill>
                <a:schemeClr val="tx1"/>
              </a:solidFill>
            </a:rPr>
            <a:t>Over $50,000 </a:t>
          </a:r>
        </a:p>
      </dsp:txBody>
      <dsp:txXfrm>
        <a:off x="6557623" y="1450279"/>
        <a:ext cx="3203604" cy="468233"/>
      </dsp:txXfrm>
    </dsp:sp>
    <dsp:sp modelId="{A72D3A03-5E34-4B13-9747-5EFFE003B8C1}">
      <dsp:nvSpPr>
        <dsp:cNvPr id="0" name=""/>
        <dsp:cNvSpPr/>
      </dsp:nvSpPr>
      <dsp:spPr>
        <a:xfrm>
          <a:off x="8165269" y="2020032"/>
          <a:ext cx="105571" cy="10359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2">
  <dgm:title val="Horizontal Path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6/9/2026</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6/9/2026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Policy 7010</a:t>
            </a:r>
            <a:r>
              <a:rPr lang="en-US" baseline="0" dirty="0"/>
              <a:t> that reviews general procurement practices within the County. We’ve already mentioned our focus on</a:t>
            </a:r>
            <a:r>
              <a:rPr lang="en-US" sz="1200" kern="1200" dirty="0">
                <a:solidFill>
                  <a:schemeClr val="tx1"/>
                </a:solidFill>
                <a:effectLst/>
                <a:latin typeface="+mn-lt"/>
                <a:ea typeface="+mn-ea"/>
                <a:cs typeface="+mn-cs"/>
              </a:rPr>
              <a:t> maximum competition several times already and you'll hear that quite a bit</a:t>
            </a:r>
            <a:r>
              <a:rPr lang="en-US" sz="1200" kern="1200" baseline="0" dirty="0">
                <a:solidFill>
                  <a:schemeClr val="tx1"/>
                </a:solidFill>
                <a:effectLst/>
                <a:latin typeface="+mn-lt"/>
                <a:ea typeface="+mn-ea"/>
                <a:cs typeface="+mn-cs"/>
              </a:rPr>
              <a:t> as a theme today.</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 of procurement is to invite maximum competition and that means that when we're writing specifications or the requirements for our bids that we are not making it too restrictive because we want to allow for multiple vendors to be able to bid so that we can get the best value for the goods or services that we're procuring. When we advertise our bids, they must be out for a minimum of 10 days. That's 10 calendar days. Before bids are received the county uses the bidding system called Utah</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ublic Procurement Place.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it’s government so</a:t>
            </a:r>
            <a:r>
              <a:rPr lang="en-US" sz="1200" kern="1200" baseline="0" dirty="0">
                <a:solidFill>
                  <a:schemeClr val="tx1"/>
                </a:solidFill>
                <a:effectLst/>
                <a:latin typeface="+mn-lt"/>
                <a:ea typeface="+mn-ea"/>
                <a:cs typeface="+mn-cs"/>
              </a:rPr>
              <a:t> of course we shorten that to an acronym known as U3P</a:t>
            </a:r>
            <a:r>
              <a:rPr lang="en-US" sz="1200" kern="1200" dirty="0">
                <a:solidFill>
                  <a:schemeClr val="tx1"/>
                </a:solidFill>
                <a:effectLst/>
                <a:latin typeface="+mn-lt"/>
                <a:ea typeface="+mn-ea"/>
                <a:cs typeface="+mn-cs"/>
              </a:rPr>
              <a:t>. You'll hear that acronym</a:t>
            </a:r>
            <a:r>
              <a:rPr lang="en-US" sz="1200" kern="1200" baseline="0" dirty="0">
                <a:solidFill>
                  <a:schemeClr val="tx1"/>
                </a:solidFill>
                <a:effectLst/>
                <a:latin typeface="+mn-lt"/>
                <a:ea typeface="+mn-ea"/>
                <a:cs typeface="+mn-cs"/>
              </a:rPr>
              <a:t> referenced </a:t>
            </a:r>
            <a:r>
              <a:rPr lang="en-US" sz="1200" kern="1200" dirty="0">
                <a:solidFill>
                  <a:schemeClr val="tx1"/>
                </a:solidFill>
                <a:effectLst/>
                <a:latin typeface="+mn-lt"/>
                <a:ea typeface="+mn-ea"/>
                <a:cs typeface="+mn-cs"/>
              </a:rPr>
              <a:t>a lot from our</a:t>
            </a:r>
            <a:r>
              <a:rPr lang="en-US" sz="1200" kern="1200" baseline="0" dirty="0">
                <a:solidFill>
                  <a:schemeClr val="tx1"/>
                </a:solidFill>
                <a:effectLst/>
                <a:latin typeface="+mn-lt"/>
                <a:ea typeface="+mn-ea"/>
                <a:cs typeface="+mn-cs"/>
              </a:rPr>
              <a:t> office</a:t>
            </a:r>
            <a:r>
              <a:rPr lang="en-US" sz="1200" kern="1200" dirty="0">
                <a:solidFill>
                  <a:schemeClr val="tx1"/>
                </a:solidFill>
                <a:effectLst/>
                <a:latin typeface="+mn-lt"/>
                <a:ea typeface="+mn-ea"/>
                <a:cs typeface="+mn-cs"/>
              </a:rPr>
              <a:t> when yo</a:t>
            </a:r>
            <a:r>
              <a:rPr lang="en-US" sz="1200" kern="1200" baseline="0" dirty="0">
                <a:solidFill>
                  <a:schemeClr val="tx1"/>
                </a:solidFill>
                <a:effectLst/>
                <a:latin typeface="+mn-lt"/>
                <a:ea typeface="+mn-ea"/>
                <a:cs typeface="+mn-cs"/>
              </a:rPr>
              <a:t>u are working on a</a:t>
            </a:r>
            <a:r>
              <a:rPr lang="en-US" sz="1200" kern="1200" dirty="0">
                <a:solidFill>
                  <a:schemeClr val="tx1"/>
                </a:solidFill>
                <a:effectLst/>
                <a:latin typeface="+mn-lt"/>
                <a:ea typeface="+mn-ea"/>
                <a:cs typeface="+mn-cs"/>
              </a:rPr>
              <a:t> procurement project.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U3P is a site that the state of Utah runs for all of their bids, but any local governments, municipalities, school districts, public entities can also use this service with U3P for bidding, which is great.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types of bids are requests for bid, which is an</a:t>
            </a:r>
            <a:r>
              <a:rPr lang="en-US" sz="1200" kern="1200" baseline="0" dirty="0">
                <a:solidFill>
                  <a:schemeClr val="tx1"/>
                </a:solidFill>
                <a:effectLst/>
                <a:latin typeface="+mn-lt"/>
                <a:ea typeface="+mn-ea"/>
                <a:cs typeface="+mn-cs"/>
              </a:rPr>
              <a:t> RFP (again with the acronyms). </a:t>
            </a:r>
            <a:r>
              <a:rPr lang="en-US" sz="1200" kern="1200" dirty="0">
                <a:solidFill>
                  <a:schemeClr val="tx1"/>
                </a:solidFill>
                <a:effectLst/>
                <a:latin typeface="+mn-lt"/>
                <a:ea typeface="+mn-ea"/>
                <a:cs typeface="+mn-cs"/>
              </a:rPr>
              <a:t>Or a request for contract- known as an RFC. And the difference between the two is that the RFB is intended for a one-time purchase or one-time project that requires</a:t>
            </a:r>
            <a:r>
              <a:rPr lang="en-US" sz="1200" kern="1200" baseline="0" dirty="0">
                <a:solidFill>
                  <a:schemeClr val="tx1"/>
                </a:solidFill>
                <a:effectLst/>
                <a:latin typeface="+mn-lt"/>
                <a:ea typeface="+mn-ea"/>
                <a:cs typeface="+mn-cs"/>
              </a:rPr>
              <a:t> just that one time procurement of goods or services.</a:t>
            </a:r>
            <a:r>
              <a:rPr lang="en-US" sz="1200" kern="1200" dirty="0">
                <a:solidFill>
                  <a:schemeClr val="tx1"/>
                </a:solidFill>
                <a:effectLst/>
                <a:latin typeface="+mn-lt"/>
                <a:ea typeface="+mn-ea"/>
                <a:cs typeface="+mn-cs"/>
              </a:rPr>
              <a:t> but in an</a:t>
            </a:r>
            <a:r>
              <a:rPr lang="en-US" sz="1200" kern="1200" baseline="0" dirty="0">
                <a:solidFill>
                  <a:schemeClr val="tx1"/>
                </a:solidFill>
                <a:effectLst/>
                <a:latin typeface="+mn-lt"/>
                <a:ea typeface="+mn-ea"/>
                <a:cs typeface="+mn-cs"/>
              </a:rPr>
              <a:t> RFC that</a:t>
            </a:r>
            <a:r>
              <a:rPr lang="en-US" sz="1200" kern="1200" dirty="0">
                <a:solidFill>
                  <a:schemeClr val="tx1"/>
                </a:solidFill>
                <a:effectLst/>
                <a:latin typeface="+mn-lt"/>
                <a:ea typeface="+mn-ea"/>
                <a:cs typeface="+mn-cs"/>
              </a:rPr>
              <a:t> would allow you to enter into a longer-term contract. We can go 5 or 6 years max on our contracts and that way, that allows you</a:t>
            </a:r>
            <a:r>
              <a:rPr lang="en-US" sz="1200" kern="1200" baseline="0" dirty="0">
                <a:solidFill>
                  <a:schemeClr val="tx1"/>
                </a:solidFill>
                <a:effectLst/>
                <a:latin typeface="+mn-lt"/>
                <a:ea typeface="+mn-ea"/>
                <a:cs typeface="+mn-cs"/>
              </a:rPr>
              <a:t> the freedom t</a:t>
            </a:r>
            <a:r>
              <a:rPr lang="en-US" sz="1200" kern="1200" dirty="0">
                <a:solidFill>
                  <a:schemeClr val="tx1"/>
                </a:solidFill>
                <a:effectLst/>
                <a:latin typeface="+mn-lt"/>
                <a:ea typeface="+mn-ea"/>
                <a:cs typeface="+mn-cs"/>
              </a:rPr>
              <a:t>o purchase for the term of the contract, whether it be for goods or the services, and with</a:t>
            </a:r>
            <a:r>
              <a:rPr lang="en-US" sz="1200" kern="1200" baseline="0" dirty="0">
                <a:solidFill>
                  <a:schemeClr val="tx1"/>
                </a:solidFill>
                <a:effectLst/>
                <a:latin typeface="+mn-lt"/>
                <a:ea typeface="+mn-ea"/>
                <a:cs typeface="+mn-cs"/>
              </a:rPr>
              <a:t> an RFC </a:t>
            </a:r>
            <a:r>
              <a:rPr lang="en-US" sz="1200" kern="1200" dirty="0">
                <a:solidFill>
                  <a:schemeClr val="tx1"/>
                </a:solidFill>
                <a:effectLst/>
                <a:latin typeface="+mn-lt"/>
                <a:ea typeface="+mn-ea"/>
                <a:cs typeface="+mn-cs"/>
              </a:rPr>
              <a:t>you will get better warranties, better terms, better</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ricing - just all around better services if you're doing an RFC. Those RFBs</a:t>
            </a:r>
            <a:r>
              <a:rPr lang="en-US" sz="1200" kern="1200" baseline="0" dirty="0">
                <a:solidFill>
                  <a:schemeClr val="tx1"/>
                </a:solidFill>
                <a:effectLst/>
                <a:latin typeface="+mn-lt"/>
                <a:ea typeface="+mn-ea"/>
                <a:cs typeface="+mn-cs"/>
              </a:rPr>
              <a:t> and RFCs </a:t>
            </a:r>
            <a:r>
              <a:rPr lang="en-US" sz="1200" kern="1200" dirty="0">
                <a:solidFill>
                  <a:schemeClr val="tx1"/>
                </a:solidFill>
                <a:effectLst/>
                <a:latin typeface="+mn-lt"/>
                <a:ea typeface="+mn-ea"/>
                <a:cs typeface="+mn-cs"/>
              </a:rPr>
              <a:t>are always awarded to the lowest responsible, responsive bidder responsive would mean that everyone has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submitted all the required documentation and it's completely filled out. Responsible means that 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good references from the company, and they are in good standing.</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We'll talk more about some other types of procurements when we get to our next policy but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already talked a little bit about sole source needs justification. That's another type of procurement that's highlighted within in this policy. When you're filling out the sole</a:t>
            </a:r>
            <a:r>
              <a:rPr lang="en-US" sz="1200" kern="1200" baseline="0" dirty="0">
                <a:solidFill>
                  <a:schemeClr val="tx1"/>
                </a:solidFill>
                <a:effectLst/>
                <a:latin typeface="+mn-lt"/>
                <a:ea typeface="+mn-ea"/>
                <a:cs typeface="+mn-cs"/>
              </a:rPr>
              <a:t> source/standardization form from our website</a:t>
            </a:r>
            <a:r>
              <a:rPr lang="en-US" sz="1200" kern="1200" dirty="0">
                <a:solidFill>
                  <a:schemeClr val="tx1"/>
                </a:solidFill>
                <a:effectLst/>
                <a:latin typeface="+mn-lt"/>
                <a:ea typeface="+mn-ea"/>
                <a:cs typeface="+mn-cs"/>
              </a:rPr>
              <a:t>, you'll need to justify why the vendor is the ONLY source to provide this service or good.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sole source for the vendor is needed for standardization, either of compatibility of parts, or of services</a:t>
            </a:r>
            <a:r>
              <a:rPr lang="en-US" sz="1200" kern="1200" baseline="0" dirty="0">
                <a:solidFill>
                  <a:schemeClr val="tx1"/>
                </a:solidFill>
                <a:effectLst/>
                <a:latin typeface="+mn-lt"/>
                <a:ea typeface="+mn-ea"/>
                <a:cs typeface="+mn-cs"/>
              </a:rPr>
              <a:t>, or</a:t>
            </a:r>
            <a:r>
              <a:rPr lang="en-US" sz="1200" kern="1200" dirty="0">
                <a:solidFill>
                  <a:schemeClr val="tx1"/>
                </a:solidFill>
                <a:effectLst/>
                <a:latin typeface="+mn-lt"/>
                <a:ea typeface="+mn-ea"/>
                <a:cs typeface="+mn-cs"/>
              </a:rPr>
              <a:t>, as we mentioned, that it would cut down on the cost from going to another vendor, by keeping with the same vendor. We can have you fill out that form in the event, those goods or services exceed 50,000 dollars. We would need to advertise on the U3P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the county intends to enter into a sole source contract with this vendor and if other organizations feel that they can provide the same service or goods, then they can let us know and then we would stop and we would compile the bid documents to go out to bid and open it up for competition.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I'm going to talk a little bit about when a contract is beneficial. When you're making your purchases, if the dollar volume exceeds $50,000 dollars for goods or service, you should always consider doing a contract</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nstead of perhaps the other types of procurement that are available to, 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should also consider if the frequency of purchases exceed 20 per year, then you should consider doing a contract as well. And that document</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not any more complex to complete than the RFB, it's really simple. And we do have forms to help you in developing those documents as well. </a:t>
            </a:r>
          </a:p>
        </p:txBody>
      </p:sp>
      <p:sp>
        <p:nvSpPr>
          <p:cNvPr id="4" name="Slide Number Placeholder 3"/>
          <p:cNvSpPr>
            <a:spLocks noGrp="1"/>
          </p:cNvSpPr>
          <p:nvPr>
            <p:ph type="sldNum" sz="quarter" idx="5"/>
          </p:nvPr>
        </p:nvSpPr>
        <p:spPr/>
        <p:txBody>
          <a:bodyPr/>
          <a:lstStyle/>
          <a:p>
            <a:fld id="{F07F282E-55F5-4803-B60F-09BA4600E538}" type="slidenum">
              <a:rPr lang="en-US" smtClean="0"/>
              <a:t>12</a:t>
            </a:fld>
            <a:endParaRPr lang="en-US" dirty="0"/>
          </a:p>
        </p:txBody>
      </p:sp>
    </p:spTree>
    <p:extLst>
      <p:ext uri="{BB962C8B-B14F-4D97-AF65-F5344CB8AC3E}">
        <p14:creationId xmlns:p14="http://schemas.microsoft.com/office/powerpoint/2010/main" val="4277106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Policy 7030 goes over another type of procurement, which is request for proposal or RFP.</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hese are typically used for procurement professional services such as engineering, architectural, and accounting. So, for any credential professional services,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use an RFP for consulting services. You may need a long-range plan or energy auditing services. There's a myriad of types of consulting services that we can do an RFP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or complex technology services,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do have a dedicated buyer, Michael Emery, and he takes care of our technology procurement.  So, if you need to procure software,</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r you’re thinking of having an app developed – Michael works on those</a:t>
            </a:r>
            <a:r>
              <a:rPr lang="en-US" sz="1200" kern="1200" baseline="0" dirty="0">
                <a:solidFill>
                  <a:schemeClr val="tx1"/>
                </a:solidFill>
                <a:effectLst/>
                <a:latin typeface="+mn-lt"/>
                <a:ea typeface="+mn-ea"/>
                <a:cs typeface="+mn-cs"/>
              </a:rPr>
              <a:t> RFPs</a:t>
            </a:r>
            <a:r>
              <a:rPr lang="en-US" sz="1200" kern="1200" dirty="0">
                <a:solidFill>
                  <a:schemeClr val="tx1"/>
                </a:solidFill>
                <a:effectLst/>
                <a:latin typeface="+mn-lt"/>
                <a:ea typeface="+mn-ea"/>
                <a:cs typeface="+mn-cs"/>
              </a:rPr>
              <a:t> for tech.  We have Agency dedicated buyers and other specialty buyers to work with as well that can be found on C&amp;Ps website under the Buyer Liaison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also purchase equipment from an RFP.  RFPs are used when it's not just price in the evaluation and you want to consider other factors for the award. Those other factors would be the organization’s experience, approach, team, schedule, and any factors that you want to consider to be the most advantageous for procuring that service 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aware the minimum advertising time for RFPs is longer;  it's 20 days from issue.  That’s due to it being a more complex</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ervice that the vendors are proposing on, and it takes some time to develop their proposal but also it allows time to hold a pre-proposal conference and to a lot of time for questions and again to allow the vendor to give you a very thorough and complete response.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is another type RFP; it's an Expedited RFP that is faster</a:t>
            </a:r>
            <a:r>
              <a:rPr lang="en-US" sz="1200" kern="1200" baseline="0" dirty="0">
                <a:solidFill>
                  <a:schemeClr val="tx1"/>
                </a:solidFill>
                <a:effectLst/>
                <a:latin typeface="+mn-lt"/>
                <a:ea typeface="+mn-ea"/>
                <a:cs typeface="+mn-cs"/>
              </a:rPr>
              <a:t> in processing.  Expedited RFPs cannot exceed $50,000 in contract value and it </a:t>
            </a:r>
            <a:r>
              <a:rPr lang="en-US" sz="1200" kern="1200" dirty="0">
                <a:solidFill>
                  <a:schemeClr val="tx1"/>
                </a:solidFill>
                <a:effectLst/>
                <a:latin typeface="+mn-lt"/>
                <a:ea typeface="+mn-ea"/>
                <a:cs typeface="+mn-cs"/>
              </a:rPr>
              <a:t>only needs to advertise for 5 days before proposals are received.  The other aspect that assists in the expedited process is that there is a standardized contract</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hat we can use and just fill in the blank for the vendor and for the time and the price. And also Jason,</a:t>
            </a:r>
            <a:r>
              <a:rPr lang="en-US" sz="1200" kern="1200" baseline="0" dirty="0">
                <a:solidFill>
                  <a:schemeClr val="tx1"/>
                </a:solidFill>
                <a:effectLst/>
                <a:latin typeface="+mn-lt"/>
                <a:ea typeface="+mn-ea"/>
                <a:cs typeface="+mn-cs"/>
              </a:rPr>
              <a:t> the County’s Purchasing Agent</a:t>
            </a:r>
            <a:r>
              <a:rPr lang="en-US" sz="1200" kern="1200" dirty="0">
                <a:solidFill>
                  <a:schemeClr val="tx1"/>
                </a:solidFill>
                <a:effectLst/>
                <a:latin typeface="+mn-lt"/>
                <a:ea typeface="+mn-ea"/>
                <a:cs typeface="+mn-cs"/>
              </a:rPr>
              <a:t> has authority to sign that because they come under the threshold for his signing authority.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 have to watch out on using the Expedited Process your services and goods cannot exceed $50,000 dollars</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or the life of the contract, so it's not $50,000 per year. It's for the aggregate. So $50,000 for the 3 to 5-year term of the contract.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other item I wanted to highlight, is we list a link on this slide to our Pre-solicitation considerations document that gives you some tips when you're developing your RFP, it’s found on C&amp;Ps website. These tips highlight how you can gather feedback and how conduct research to assist in writing your RFP.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Another great tip for developing RFPs is to keep the end in mind. Meaning that you want to focus on your outcomes,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want to incorporate those into the scope of work, into the tasks and into the performance aspects because that will govern the performance aspects of the contract and help you manage it better.</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is also an RFP Development Worksheet found on C&amp;Ps website that helps you to gather all the information to incorporate into an RFP.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Additionally, we have development worksheets for other types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solicitations such</a:t>
            </a:r>
            <a:r>
              <a:rPr lang="en-US" sz="1200" kern="1200" baseline="0" dirty="0">
                <a:solidFill>
                  <a:schemeClr val="tx1"/>
                </a:solidFill>
                <a:effectLst/>
                <a:latin typeface="+mn-lt"/>
                <a:ea typeface="+mn-ea"/>
                <a:cs typeface="+mn-cs"/>
              </a:rPr>
              <a:t> as RFB/RFC etcetera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13</a:t>
            </a:fld>
            <a:endParaRPr lang="en-US" dirty="0"/>
          </a:p>
        </p:txBody>
      </p:sp>
    </p:spTree>
    <p:extLst>
      <p:ext uri="{BB962C8B-B14F-4D97-AF65-F5344CB8AC3E}">
        <p14:creationId xmlns:p14="http://schemas.microsoft.com/office/powerpoint/2010/main" val="36242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to the contract processing and</a:t>
            </a:r>
            <a:r>
              <a:rPr lang="en-US" sz="1200" kern="1200" baseline="0" dirty="0">
                <a:solidFill>
                  <a:schemeClr val="tx1"/>
                </a:solidFill>
                <a:effectLst/>
                <a:latin typeface="+mn-lt"/>
                <a:ea typeface="+mn-ea"/>
                <a:cs typeface="+mn-cs"/>
              </a:rPr>
              <a:t> payments ordinance 3.28</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Here is the typical contract process: you'll go through a procurement or an exemption from it - like an interlocal or sole source. You'll have your attorney approve your contract to 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You'll have the vendor sign the contract. You'll send it to me to process in MyFin and get mayor/designee signature, then we will return a fully signed copy to you so you can send it back to the vendor. Sometimes I'll get asked what if the vendor wants to sign last. Is that okay?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Yes, it's okay. If they're our contracts, we like to be the last signer so that we're insured that we get a fully executed document.</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same is true for our contractors. If it's one of their contracts, they want to be the last to sign for that very reason. Just be aware that if we are not the last signer, we do not approve the contract for use in</a:t>
            </a:r>
            <a:r>
              <a:rPr lang="en-US" sz="1200" kern="1200" baseline="0" dirty="0">
                <a:solidFill>
                  <a:schemeClr val="tx1"/>
                </a:solidFill>
                <a:effectLst/>
                <a:latin typeface="+mn-lt"/>
                <a:ea typeface="+mn-ea"/>
                <a:cs typeface="+mn-cs"/>
              </a:rPr>
              <a:t> MyFin </a:t>
            </a:r>
            <a:r>
              <a:rPr lang="en-US" sz="1200" kern="1200" dirty="0">
                <a:solidFill>
                  <a:schemeClr val="tx1"/>
                </a:solidFill>
                <a:effectLst/>
                <a:latin typeface="+mn-lt"/>
                <a:ea typeface="+mn-ea"/>
                <a:cs typeface="+mn-cs"/>
              </a:rPr>
              <a:t>until we have a fully executed document. Which means you will not be able to link any payments to the contract until we get that final version.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ordinance, Contracts and procurement is responsible to make sure that the DA has reviewed and approved to form</a:t>
            </a:r>
            <a:r>
              <a:rPr lang="en-US" sz="1200" kern="1200" baseline="0" dirty="0">
                <a:solidFill>
                  <a:schemeClr val="tx1"/>
                </a:solidFill>
                <a:effectLst/>
                <a:latin typeface="+mn-lt"/>
                <a:ea typeface="+mn-ea"/>
                <a:cs typeface="+mn-cs"/>
              </a:rPr>
              <a:t> y</a:t>
            </a:r>
            <a:r>
              <a:rPr lang="en-US" sz="1200" kern="1200" dirty="0">
                <a:solidFill>
                  <a:schemeClr val="tx1"/>
                </a:solidFill>
                <a:effectLst/>
                <a:latin typeface="+mn-lt"/>
                <a:ea typeface="+mn-ea"/>
                <a:cs typeface="+mn-cs"/>
              </a:rPr>
              <a:t>our contract documents and amendments. We also check for authorization from the director or designee of each agency.</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enter the contract into MyFin, and we submit to the proper signing authority.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also are responsible to be the repository for all county contracts. Those are available on our website through the SharePoint search tool that every employee has access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any time you submit payment to mayor's finance, if it's against a contract, the contract number must be referenced and that's outlined ordinance as well.</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14</a:t>
            </a:fld>
            <a:endParaRPr lang="en-US" dirty="0"/>
          </a:p>
        </p:txBody>
      </p:sp>
    </p:spTree>
    <p:extLst>
      <p:ext uri="{BB962C8B-B14F-4D97-AF65-F5344CB8AC3E}">
        <p14:creationId xmlns:p14="http://schemas.microsoft.com/office/powerpoint/2010/main" val="174612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Speaking of signing contracts, Don’t. Only the mayor or one of her designee who's been authorized, can execute or sign a contract.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Any violation could result in your personal obligation of the liability. And that's a bit scary,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you'd signed a 500,000 dollar contract</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something, that could be pretty awful</a:t>
            </a:r>
            <a:r>
              <a:rPr lang="en-US" sz="1200" kern="1200" baseline="0" dirty="0">
                <a:solidFill>
                  <a:schemeClr val="tx1"/>
                </a:solidFill>
                <a:effectLst/>
                <a:latin typeface="+mn-lt"/>
                <a:ea typeface="+mn-ea"/>
                <a:cs typeface="+mn-cs"/>
              </a:rPr>
              <a:t> to be personally liable for it.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truth of the matter is, if you are unsure if you're a designee or not, you're not! Those signers know who they 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in our office. He can sign up to 100,000 dollars. There</a:t>
            </a:r>
            <a:r>
              <a:rPr lang="en-US" sz="1200" kern="1200" baseline="0" dirty="0">
                <a:solidFill>
                  <a:schemeClr val="tx1"/>
                </a:solidFill>
                <a:effectLst/>
                <a:latin typeface="+mn-lt"/>
                <a:ea typeface="+mn-ea"/>
                <a:cs typeface="+mn-cs"/>
              </a:rPr>
              <a:t> are </a:t>
            </a:r>
            <a:r>
              <a:rPr lang="en-US" sz="1200" kern="1200" dirty="0">
                <a:solidFill>
                  <a:schemeClr val="tx1"/>
                </a:solidFill>
                <a:effectLst/>
                <a:latin typeface="+mn-lt"/>
                <a:ea typeface="+mn-ea"/>
                <a:cs typeface="+mn-cs"/>
              </a:rPr>
              <a:t>various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Division directors who have certain signing authority for certain types of contracts, like aging and adult services,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they're division director and some of their center managers can sign</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rental agreements for the centers, but anyone who can sign these contracts knows because it's put out in executive order and they have the specific</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nstances where they can sign. So this slide really is just to tell you </a:t>
            </a:r>
            <a:r>
              <a:rPr lang="en-US" sz="1200" kern="1200" baseline="0" dirty="0">
                <a:solidFill>
                  <a:schemeClr val="tx1"/>
                </a:solidFill>
                <a:effectLst/>
                <a:latin typeface="+mn-lt"/>
                <a:ea typeface="+mn-ea"/>
                <a:cs typeface="+mn-cs"/>
              </a:rPr>
              <a:t>DO NOT </a:t>
            </a:r>
            <a:r>
              <a:rPr lang="en-US" sz="1200" kern="1200" dirty="0">
                <a:solidFill>
                  <a:schemeClr val="tx1"/>
                </a:solidFill>
                <a:effectLst/>
                <a:latin typeface="+mn-lt"/>
                <a:ea typeface="+mn-ea"/>
                <a:cs typeface="+mn-cs"/>
              </a:rPr>
              <a:t>sign contracts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they have terms and conditions on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Reach out to us, ask us and we can help walk you through that. </a:t>
            </a:r>
            <a:r>
              <a:rPr lang="en-US" sz="1200" kern="1200">
                <a:solidFill>
                  <a:schemeClr val="tx1"/>
                </a:solidFill>
                <a:effectLst/>
                <a:latin typeface="+mn-lt"/>
                <a:ea typeface="+mn-ea"/>
                <a:cs typeface="+mn-cs"/>
              </a:rPr>
              <a:t>Your </a:t>
            </a:r>
            <a:r>
              <a:rPr lang="en-US" sz="1200" kern="1200" dirty="0">
                <a:solidFill>
                  <a:schemeClr val="tx1"/>
                </a:solidFill>
                <a:effectLst/>
                <a:latin typeface="+mn-lt"/>
                <a:ea typeface="+mn-ea"/>
                <a:cs typeface="+mn-cs"/>
              </a:rPr>
              <a:t>attorney is also a great resource.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15</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 ton of resources on our website so we hope that you'll go there and check it out. We have a purchasing resource guide, which is kind of this training in</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ocument form, and it goes into a little bit more depth into each of the topics. So there's the purchasing resource guide. There's the </a:t>
            </a:r>
            <a:r>
              <a:rPr lang="en-US" sz="1200" kern="1200" dirty="0" err="1">
                <a:solidFill>
                  <a:schemeClr val="tx1"/>
                </a:solidFill>
                <a:effectLst/>
                <a:latin typeface="+mn-lt"/>
                <a:ea typeface="+mn-ea"/>
                <a:cs typeface="+mn-cs"/>
              </a:rPr>
              <a:t>MyFin</a:t>
            </a:r>
            <a:r>
              <a:rPr lang="en-US" sz="1200" kern="1200" dirty="0">
                <a:solidFill>
                  <a:schemeClr val="tx1"/>
                </a:solidFill>
                <a:effectLst/>
                <a:latin typeface="+mn-lt"/>
                <a:ea typeface="+mn-ea"/>
                <a:cs typeface="+mn-cs"/>
              </a:rPr>
              <a:t> eProcurement troubleshooting guide for those of you that do Req in the system, and run into any issues.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We've got various flow charts for the types of procurements we do.</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Surplus information, if you all ever have any questions about surplus and how do you handle X? Y, Z there's surplus information there.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There's P, card information, we've got project tracking information there so if you’re doing a solicitation project with us and we put all the milestones on there so every step of the way you can know where it's at. It's out for signatures. If we’ve received</a:t>
            </a:r>
            <a:r>
              <a:rPr lang="en-US" sz="1200" kern="1200" baseline="0" dirty="0">
                <a:solidFill>
                  <a:schemeClr val="tx1"/>
                </a:solidFill>
                <a:effectLst/>
                <a:latin typeface="+mn-lt"/>
                <a:ea typeface="+mn-ea"/>
                <a:cs typeface="+mn-cs"/>
              </a:rPr>
              <a:t> it</a:t>
            </a:r>
            <a:r>
              <a:rPr lang="en-US" sz="1200" kern="1200" dirty="0">
                <a:solidFill>
                  <a:schemeClr val="tx1"/>
                </a:solidFill>
                <a:effectLst/>
                <a:latin typeface="+mn-lt"/>
                <a:ea typeface="+mn-ea"/>
                <a:cs typeface="+mn-cs"/>
              </a:rPr>
              <a:t>. It's at the attorney to approve, or at the mayor to sign. So you can kind of track the status of these.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we have that state contract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Search link there so if you're not familiar with State</a:t>
            </a:r>
            <a:r>
              <a:rPr lang="en-US" sz="1200" kern="1200" baseline="0" dirty="0">
                <a:solidFill>
                  <a:schemeClr val="tx1"/>
                </a:solidFill>
                <a:effectLst/>
                <a:latin typeface="+mn-lt"/>
                <a:ea typeface="+mn-ea"/>
                <a:cs typeface="+mn-cs"/>
              </a:rPr>
              <a:t> Purchasing you can acquaint yourself with that sit.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have training documents and that's where you can go to request specific trainings</a:t>
            </a:r>
            <a:r>
              <a:rPr lang="en-US" sz="1200" kern="1200" baseline="0" dirty="0">
                <a:solidFill>
                  <a:schemeClr val="tx1"/>
                </a:solidFill>
                <a:effectLst/>
                <a:latin typeface="+mn-lt"/>
                <a:ea typeface="+mn-ea"/>
                <a:cs typeface="+mn-cs"/>
              </a:rPr>
              <a:t> for yourself or division.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just hope that you'll use our website and check out the resources that are available there. And as your on our site I mentioned our values, and we're falling short, the same is true for our website. If you have suggestions,</a:t>
            </a:r>
            <a:r>
              <a:rPr lang="en-US" sz="1200" kern="1200" baseline="0" dirty="0">
                <a:solidFill>
                  <a:schemeClr val="tx1"/>
                </a:solidFill>
                <a:effectLst/>
                <a:latin typeface="+mn-lt"/>
                <a:ea typeface="+mn-ea"/>
                <a:cs typeface="+mn-cs"/>
              </a:rPr>
              <a:t> even if it’s as small as moving a link from one page to a different one, we’ve organized the website how we think it makes sense, but if you find yourself struggling to find something- chances are you aren’t alone in that frustration. We w</a:t>
            </a:r>
            <a:r>
              <a:rPr lang="en-US" sz="1200" kern="1200" dirty="0">
                <a:solidFill>
                  <a:schemeClr val="tx1"/>
                </a:solidFill>
                <a:effectLst/>
                <a:latin typeface="+mn-lt"/>
                <a:ea typeface="+mn-ea"/>
                <a:cs typeface="+mn-cs"/>
              </a:rPr>
              <a:t>ant to make it as user friendly as possible. So</a:t>
            </a:r>
            <a:r>
              <a:rPr lang="en-US" sz="1200" kern="1200" baseline="0" dirty="0">
                <a:solidFill>
                  <a:schemeClr val="tx1"/>
                </a:solidFill>
                <a:effectLst/>
                <a:latin typeface="+mn-lt"/>
                <a:ea typeface="+mn-ea"/>
                <a:cs typeface="+mn-cs"/>
              </a:rPr>
              <a:t> g</a:t>
            </a:r>
            <a:r>
              <a:rPr lang="en-US" sz="1200" kern="1200" dirty="0">
                <a:solidFill>
                  <a:schemeClr val="tx1"/>
                </a:solidFill>
                <a:effectLst/>
                <a:latin typeface="+mn-lt"/>
                <a:ea typeface="+mn-ea"/>
                <a:cs typeface="+mn-cs"/>
              </a:rPr>
              <a:t>ive us any feedback you have and we will work to make it happen.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16</a:t>
            </a:fld>
            <a:endParaRPr lang="en-US" dirty="0"/>
          </a:p>
        </p:txBody>
      </p:sp>
    </p:spTree>
    <p:extLst>
      <p:ext uri="{BB962C8B-B14F-4D97-AF65-F5344CB8AC3E}">
        <p14:creationId xmlns:p14="http://schemas.microsoft.com/office/powerpoint/2010/main" val="1661423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things that we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like to do, and that to helps people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understand and try to remember</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to walk away with when you’ve just been presented with a whole bunch of information - especially if you're new to public procurement, which I'm sure some of you are, Is to boil it down to something memorable. So back when we were doing this training in person wants </a:t>
            </a:r>
            <a:r>
              <a:rPr lang="en-US" sz="1200" kern="1200" dirty="0" err="1">
                <a:solidFill>
                  <a:schemeClr val="tx1"/>
                </a:solidFill>
                <a:effectLst/>
                <a:latin typeface="+mn-lt"/>
                <a:ea typeface="+mn-ea"/>
                <a:cs typeface="+mn-cs"/>
              </a:rPr>
              <a:t>Tiggy</a:t>
            </a:r>
            <a:r>
              <a:rPr lang="en-US" sz="1200" kern="1200" dirty="0">
                <a:solidFill>
                  <a:schemeClr val="tx1"/>
                </a:solidFill>
                <a:effectLst/>
                <a:latin typeface="+mn-lt"/>
                <a:ea typeface="+mn-ea"/>
                <a:cs typeface="+mn-cs"/>
              </a:rPr>
              <a:t> and Jason started coming up with</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ifferent C’s to try and give you something to walk away with and say, Here's what you need to remember. You can forget everything</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just talked about. We gave you the overview and gave you all the resources.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showed you the ordinances and the policies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can go read those when you want to get to sleep.</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But what you should walk away with from this training, are what we call the 4 C’s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heard it over and over the 1st C being competition.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Our ordinance requires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public procurement requires that we try to solicit businesses.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Using as much competition as practical.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next thing you heard was don't sign Contracts unless you are designated to sign them and, you know who you are if you are designated, assign them.</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contracts is the next one, check </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contracts!  Manage your contractors and make sure that you're buying items or services that are below contracted rates.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But it's really up to you after the procurement process to manage your own contracts that, that we've helped get in place for 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to keep on top of your contractors, that is key to having a successful project, or whatever it is, you're trying to accomplish.</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lastly, you don't need to be experts on all this stuff as you can tell. We have a great team who are experts in it.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Let us, let us do that. So, when in doubt, just contact us we're here to help. We want to be your valued partner and</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hat's what we're here for. That's what we do. Don't hesitate to do that. And with that, I think the next slide.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of the thresholds for informal small cost purchasing. </a:t>
            </a:r>
          </a:p>
        </p:txBody>
      </p:sp>
      <p:sp>
        <p:nvSpPr>
          <p:cNvPr id="4" name="Slide Number Placeholder 3"/>
          <p:cNvSpPr>
            <a:spLocks noGrp="1"/>
          </p:cNvSpPr>
          <p:nvPr>
            <p:ph type="sldNum" sz="quarter" idx="5"/>
          </p:nvPr>
        </p:nvSpPr>
        <p:spPr/>
        <p:txBody>
          <a:bodyPr/>
          <a:lstStyle/>
          <a:p>
            <a:fld id="{F07F282E-55F5-4803-B60F-09BA4600E538}" type="slidenum">
              <a:rPr lang="en-US" smtClean="0"/>
              <a:t>17</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18</a:t>
            </a:fld>
            <a:endParaRPr lang="en-US" dirty="0"/>
          </a:p>
        </p:txBody>
      </p:sp>
    </p:spTree>
    <p:extLst>
      <p:ext uri="{BB962C8B-B14F-4D97-AF65-F5344CB8AC3E}">
        <p14:creationId xmlns:p14="http://schemas.microsoft.com/office/powerpoint/2010/main" val="2428973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19</a:t>
            </a:fld>
            <a:endParaRPr lang="en-US" dirty="0"/>
          </a:p>
        </p:txBody>
      </p:sp>
    </p:spTree>
    <p:extLst>
      <p:ext uri="{BB962C8B-B14F-4D97-AF65-F5344CB8AC3E}">
        <p14:creationId xmlns:p14="http://schemas.microsoft.com/office/powerpoint/2010/main" val="58069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every purchase there is a decision</a:t>
            </a:r>
            <a:r>
              <a:rPr lang="en-US" baseline="0" dirty="0"/>
              <a:t> an employee will need to make. This decision tree helps to make that easy.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you start and you say, okay, I want to buy something. Well, is it available on a contract if it is - great move down that road, check your contract terms, make sure the item or services that you're looking for truly are covered under that contract.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Make sure the prices you're looking at, or that the vendor has provided to you are at or below</a:t>
            </a:r>
            <a:r>
              <a:rPr lang="en-US" sz="1200" kern="1200" baseline="0" dirty="0">
                <a:solidFill>
                  <a:schemeClr val="tx1"/>
                </a:solidFill>
                <a:effectLst/>
                <a:latin typeface="+mn-lt"/>
                <a:ea typeface="+mn-ea"/>
                <a:cs typeface="+mn-cs"/>
              </a:rPr>
              <a:t> the contract </a:t>
            </a:r>
            <a:r>
              <a:rPr lang="en-US" sz="1200" kern="1200" dirty="0">
                <a:solidFill>
                  <a:schemeClr val="tx1"/>
                </a:solidFill>
                <a:effectLst/>
                <a:latin typeface="+mn-lt"/>
                <a:ea typeface="+mn-ea"/>
                <a:cs typeface="+mn-cs"/>
              </a:rPr>
              <a:t>pricing and move forward that way. If the answer's no, if it's not on a contract. Okay. Is it under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small cost limit of $10,000?</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f it is under $10,000. Great.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can move along that path.</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Anything under 5,000, we encourage you to get quotes, but they're not required, but in the $5-10,000 dollar range, you would need to get quotes for any purchases. And then finally, if it's not on contract, if it's not under the small cost</a:t>
            </a:r>
            <a:r>
              <a:rPr lang="en-US" sz="1200" kern="1200" baseline="0" dirty="0">
                <a:solidFill>
                  <a:schemeClr val="tx1"/>
                </a:solidFill>
                <a:effectLst/>
                <a:latin typeface="+mn-lt"/>
                <a:ea typeface="+mn-ea"/>
                <a:cs typeface="+mn-cs"/>
              </a:rPr>
              <a:t> amount </a:t>
            </a:r>
            <a:r>
              <a:rPr lang="en-US" sz="1200" kern="1200" dirty="0">
                <a:solidFill>
                  <a:schemeClr val="tx1"/>
                </a:solidFill>
                <a:effectLst/>
                <a:latin typeface="+mn-lt"/>
                <a:ea typeface="+mn-ea"/>
                <a:cs typeface="+mn-cs"/>
              </a:rPr>
              <a:t>then you'll need to go out to bid and that’s</a:t>
            </a:r>
            <a:r>
              <a:rPr lang="en-US" sz="1200" kern="1200" baseline="0" dirty="0">
                <a:solidFill>
                  <a:schemeClr val="tx1"/>
                </a:solidFill>
                <a:effectLst/>
                <a:latin typeface="+mn-lt"/>
                <a:ea typeface="+mn-ea"/>
                <a:cs typeface="+mn-cs"/>
              </a:rPr>
              <a:t> when</a:t>
            </a:r>
            <a:r>
              <a:rPr lang="en-US" sz="1200" kern="1200" dirty="0">
                <a:solidFill>
                  <a:schemeClr val="tx1"/>
                </a:solidFill>
                <a:effectLst/>
                <a:latin typeface="+mn-lt"/>
                <a:ea typeface="+mn-ea"/>
                <a:cs typeface="+mn-cs"/>
              </a:rPr>
              <a:t> you come to our office and we'll help you through that process. You'd enter a solicitation requisition</a:t>
            </a:r>
            <a:r>
              <a:rPr lang="en-US" sz="1200" kern="1200" baseline="0" dirty="0">
                <a:solidFill>
                  <a:schemeClr val="tx1"/>
                </a:solidFill>
                <a:effectLst/>
                <a:latin typeface="+mn-lt"/>
                <a:ea typeface="+mn-ea"/>
                <a:cs typeface="+mn-cs"/>
              </a:rPr>
              <a:t> within </a:t>
            </a:r>
            <a:r>
              <a:rPr lang="en-US" sz="1200" kern="1200" baseline="0" dirty="0" err="1">
                <a:solidFill>
                  <a:schemeClr val="tx1"/>
                </a:solidFill>
                <a:effectLst/>
                <a:latin typeface="+mn-lt"/>
                <a:ea typeface="+mn-ea"/>
                <a:cs typeface="+mn-cs"/>
              </a:rPr>
              <a:t>MyFin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get specs together to advertise and then we'd get to where you have either a contract in place, or a PO, to order goods or services.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5</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purchases for general supplies and goods will be made from existing county or statewide cooperative contracts.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Policy 7020 goes over state contracts and cooperative agreements that we can use.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These are master agreements that we put in place for repetitive purchases.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 go to the State’s website and find a contract you want to use that we don’t already have set up in MyFin, you can contact us to get that set up in our system.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 aware, so, in SharePoint, we do not put the full contract documents when they're Cooperative state contracts. We only put our cover summary sheet that basically tells you to go to the state site and review the terms and conditions. The reason for that is, we can't, we're not notified when amendments happen or changes happen to the contract,</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o we just really want you to get the information straight from</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state -the source of truth- and so just be aware that, as you're using those contracts, you should be looking at any requirements they have. Some may have, you</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ollect quotes if there's a pool of authorized vendors, for example, or they might have a spend threshold on them or any other number of requirements. So, make sure you're</a:t>
            </a:r>
            <a:r>
              <a:rPr lang="en-US" sz="1200" kern="1200" baseline="0" dirty="0">
                <a:solidFill>
                  <a:schemeClr val="tx1"/>
                </a:solidFill>
                <a:effectLst/>
                <a:latin typeface="+mn-lt"/>
                <a:ea typeface="+mn-ea"/>
                <a:cs typeface="+mn-cs"/>
              </a:rPr>
              <a:t> g</a:t>
            </a:r>
            <a:r>
              <a:rPr lang="en-US" sz="1200" kern="1200" dirty="0">
                <a:solidFill>
                  <a:schemeClr val="tx1"/>
                </a:solidFill>
                <a:effectLst/>
                <a:latin typeface="+mn-lt"/>
                <a:ea typeface="+mn-ea"/>
                <a:cs typeface="+mn-cs"/>
              </a:rPr>
              <a:t>oing to the source of truth if you're looking at those contracts and making sure that you're complying with any requirements, or the terms, and conditions of those contracts.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then, lastly, sometimes it's in the best interest of the county, not to use a cooperative contract and to go out to bid on our own. I know. It's, it's very tempting to kind of take the path of least resistance.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 things to consider is, can we get lower pricing if we go out to bid with the volume of what we're doing. Would that warrant going out to bid and getting better terms for the county.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always important to note that the prices that are listed in cooperative contracts or really any of our contracts those are fixed ceiling amounts.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don't be afraid to bargain with these vendors and ask them – “hey, I'm buying.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10,000 widgets can I get a better price than even the state contract allows?”. Keep that in mind as you're using the state contracts and</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eciding whether or not, it would be advantageous for us to go to bid on 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own.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6</a:t>
            </a:fld>
            <a:endParaRPr lang="en-US" dirty="0"/>
          </a:p>
        </p:txBody>
      </p:sp>
    </p:spTree>
    <p:extLst>
      <p:ext uri="{BB962C8B-B14F-4D97-AF65-F5344CB8AC3E}">
        <p14:creationId xmlns:p14="http://schemas.microsoft.com/office/powerpoint/2010/main" val="354793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 on to policy 7021 the small cost purchasing policy.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Anything below the small cost purchase limit of 15,000 dollars does not require formal bid process,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between $5,000 dollars and 1 cent and $15,000 dollars,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agency does need to get at least 3 quotes. For that purchase, we want to make sure that those quotes are an apples to apples comparison. You’re getting the same model number the same bells and whistles for each of the quotes</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o they're all equal,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 refurbished or anything like that so that you are getting the same quotes on the same item and you can proceed with the lowest quote.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then you want to make sure to maintain those quotes on the agency level.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you're using a p card, the quotes need to be uploaded into P card placed as part of the documentation when reconciling.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there's a sole source involved with the transaction that's up to $15,000 dollars or any other type of exception,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agency would be responsible to write out and keep that justification. It needs to be signed by your agency leadership and you need to maintain that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if it was paid by PCard, all documentation will need to be in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Place. If you are paying with a req/PO you would upload your documents in MyFin. If you are using a direct pay then you would just document on your internal agency files. So, any purchases between 5,000 dollars and 1 cent and 50,000 dollars again you'll get the 3 quotes and the award goes to the lowest quote.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nything over $15,000, you will submit to our office by creating a Req in MyFin with “BID” as the supplier ID. Our office will review the quotes you gathered, or help gather them if necessary, and then expedite the req to a PO for payment.</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a part of this policy 7021 is that no invoices shall ever be split into multiple invoices. This is called a split purchase/split transaction. If an</a:t>
            </a:r>
            <a:r>
              <a:rPr lang="en-US" sz="1200" kern="1200" baseline="0" dirty="0">
                <a:solidFill>
                  <a:schemeClr val="tx1"/>
                </a:solidFill>
                <a:effectLst/>
                <a:latin typeface="+mn-lt"/>
                <a:ea typeface="+mn-ea"/>
                <a:cs typeface="+mn-cs"/>
              </a:rPr>
              <a:t> invoice is $</a:t>
            </a:r>
            <a:r>
              <a:rPr lang="en-US" sz="1200" kern="1200" dirty="0">
                <a:solidFill>
                  <a:schemeClr val="tx1"/>
                </a:solidFill>
                <a:effectLst/>
                <a:latin typeface="+mn-lt"/>
                <a:ea typeface="+mn-ea"/>
                <a:cs typeface="+mn-cs"/>
              </a:rPr>
              <a:t>16,000, don't ever try to split that invoice into 2 and process it that way to avoid the procurement process. Our office is more than happy to help walk you through this process. There is a link here</a:t>
            </a:r>
            <a:r>
              <a:rPr lang="en-US" sz="1200" kern="1200" baseline="0" dirty="0">
                <a:solidFill>
                  <a:schemeClr val="tx1"/>
                </a:solidFill>
                <a:effectLst/>
                <a:latin typeface="+mn-lt"/>
                <a:ea typeface="+mn-ea"/>
                <a:cs typeface="+mn-cs"/>
              </a:rPr>
              <a:t> on the PowerPoint </a:t>
            </a:r>
            <a:r>
              <a:rPr lang="en-US" sz="1200" kern="1200" dirty="0">
                <a:solidFill>
                  <a:schemeClr val="tx1"/>
                </a:solidFill>
                <a:effectLst/>
                <a:latin typeface="+mn-lt"/>
                <a:ea typeface="+mn-ea"/>
                <a:cs typeface="+mn-cs"/>
              </a:rPr>
              <a:t>for the quote template that you can find on our website. That template will help walk you through the process of gathering quotes, if you’re not familiar with how to do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then, when you do send the</a:t>
            </a:r>
            <a:r>
              <a:rPr lang="en-US" sz="1200" kern="1200" baseline="0" dirty="0">
                <a:solidFill>
                  <a:schemeClr val="tx1"/>
                </a:solidFill>
                <a:effectLst/>
                <a:latin typeface="+mn-lt"/>
                <a:ea typeface="+mn-ea"/>
                <a:cs typeface="+mn-cs"/>
              </a:rPr>
              <a:t> quote template</a:t>
            </a:r>
            <a:r>
              <a:rPr lang="en-US" sz="1200" kern="1200" dirty="0">
                <a:solidFill>
                  <a:schemeClr val="tx1"/>
                </a:solidFill>
                <a:effectLst/>
                <a:latin typeface="+mn-lt"/>
                <a:ea typeface="+mn-ea"/>
                <a:cs typeface="+mn-cs"/>
              </a:rPr>
              <a:t> to the vendors, you want to send the terms and conditions to them as well. You can find those on our website as well.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7</a:t>
            </a:fld>
            <a:endParaRPr lang="en-US" dirty="0"/>
          </a:p>
        </p:txBody>
      </p:sp>
    </p:spTree>
    <p:extLst>
      <p:ext uri="{BB962C8B-B14F-4D97-AF65-F5344CB8AC3E}">
        <p14:creationId xmlns:p14="http://schemas.microsoft.com/office/powerpoint/2010/main" val="288136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a:t>
            </a:r>
            <a:r>
              <a:rPr lang="en-US" sz="1200" kern="1200" baseline="0" dirty="0">
                <a:solidFill>
                  <a:schemeClr val="tx1"/>
                </a:solidFill>
                <a:effectLst/>
                <a:latin typeface="+mn-lt"/>
                <a:ea typeface="+mn-ea"/>
                <a:cs typeface="+mn-cs"/>
              </a:rPr>
              <a:t> to my FAVORITE policy, 70</a:t>
            </a:r>
            <a:r>
              <a:rPr lang="en-US" sz="1200" kern="1200" dirty="0">
                <a:solidFill>
                  <a:schemeClr val="tx1"/>
                </a:solidFill>
                <a:effectLst/>
                <a:latin typeface="+mn-lt"/>
                <a:ea typeface="+mn-ea"/>
                <a:cs typeface="+mn-cs"/>
              </a:rPr>
              <a:t>35, Purchasing Cards Authorization &amp; Use Highlights.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is primarily used to make any small cost purchases, which is again under 15,000 dollars. Utility payments are exempt from competitive procurement. So, if you have any type of utility payments that you're thinking about making at the agency level, this includes power, gas, cell phone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cable, those types of payments can be made with a dedicated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that has higher limit. We have a few of those around the county so just talk to me afterwards</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f you are interested in that. But, primarily the </a:t>
            </a:r>
            <a:r>
              <a:rPr lang="en-US" sz="1200" kern="1200" dirty="0" err="1">
                <a:solidFill>
                  <a:schemeClr val="tx1"/>
                </a:solidFill>
                <a:effectLst/>
                <a:latin typeface="+mn-lt"/>
                <a:ea typeface="+mn-ea"/>
                <a:cs typeface="+mn-cs"/>
              </a:rPr>
              <a:t>Pcards</a:t>
            </a:r>
            <a:r>
              <a:rPr lang="en-US" sz="1200" kern="1200" dirty="0">
                <a:solidFill>
                  <a:schemeClr val="tx1"/>
                </a:solidFill>
                <a:effectLst/>
                <a:latin typeface="+mn-lt"/>
                <a:ea typeface="+mn-ea"/>
                <a:cs typeface="+mn-cs"/>
              </a:rPr>
              <a:t> are used for small cost purchases, and then anything else that is authorized by the purchasing agent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First highlight of this policy is that the cardholder is solely responsible for the use of the card.</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fter cardholders completed the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training in SABA and have signed the employee agreement that they understand everything that they were taught regarding policy 7035, then the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will be issued. </a:t>
            </a:r>
            <a:r>
              <a:rPr lang="en-US" sz="1200" kern="1200" baseline="0" dirty="0">
                <a:solidFill>
                  <a:schemeClr val="tx1"/>
                </a:solidFill>
                <a:effectLst/>
                <a:latin typeface="+mn-lt"/>
                <a:ea typeface="+mn-ea"/>
                <a:cs typeface="+mn-cs"/>
              </a:rPr>
              <a:t>The agreement is stating that the cardholder</a:t>
            </a:r>
            <a:r>
              <a:rPr lang="en-US" sz="1200" kern="1200" dirty="0">
                <a:solidFill>
                  <a:schemeClr val="tx1"/>
                </a:solidFill>
                <a:effectLst/>
                <a:latin typeface="+mn-lt"/>
                <a:ea typeface="+mn-ea"/>
                <a:cs typeface="+mn-cs"/>
              </a:rPr>
              <a:t> understands that they're responsible for the use of the P card.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There’s additional</a:t>
            </a:r>
            <a:r>
              <a:rPr lang="en-US" sz="1200" kern="1200" baseline="0" dirty="0">
                <a:solidFill>
                  <a:schemeClr val="tx1"/>
                </a:solidFill>
                <a:effectLst/>
                <a:latin typeface="+mn-lt"/>
                <a:ea typeface="+mn-ea"/>
                <a:cs typeface="+mn-cs"/>
              </a:rPr>
              <a:t> training material and guidance offered outside of this policy, but all that additional direction is automa</a:t>
            </a:r>
            <a:r>
              <a:rPr lang="en-US" sz="1200" kern="1200" dirty="0">
                <a:solidFill>
                  <a:schemeClr val="tx1"/>
                </a:solidFill>
                <a:effectLst/>
                <a:latin typeface="+mn-lt"/>
                <a:ea typeface="+mn-ea"/>
                <a:cs typeface="+mn-cs"/>
              </a:rPr>
              <a:t>tically incorporated into the policy with</a:t>
            </a:r>
            <a:r>
              <a:rPr lang="en-US" sz="1200" kern="1200" baseline="0" dirty="0">
                <a:solidFill>
                  <a:schemeClr val="tx1"/>
                </a:solidFill>
                <a:effectLst/>
                <a:latin typeface="+mn-lt"/>
                <a:ea typeface="+mn-ea"/>
                <a:cs typeface="+mn-cs"/>
              </a:rPr>
              <a:t> the way it’s currently written.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#3 Also included in this policy, we don't pay sales tax –as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 government entity. Our sales tax exempt number is printed on our cards.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also have all of the sales tax exempt forms in our training materials and on our website and so be sure, as a cardholder or if you are an approver, that sales tax is not paid.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 cardholder or agency discovers that there was sales tax paid, the agency should work with the vendor to try and recoup that sales tax.</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Finally, under this policy in Section 5 you will see special circumstances that require additional approval such as capitol purchases,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payment processors, purchase deliveries to non-county operated/owned addresses, and alcohol purchases.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of course, the big one, no purchases should be made by anyone other than the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holder for any circumstance whatsoever. </a:t>
            </a:r>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dirty="0"/>
          </a:p>
        </p:txBody>
      </p:sp>
    </p:spTree>
    <p:extLst>
      <p:ext uri="{BB962C8B-B14F-4D97-AF65-F5344CB8AC3E}">
        <p14:creationId xmlns:p14="http://schemas.microsoft.com/office/powerpoint/2010/main" val="18459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A8BC-26A5-171B-7EAF-48791DE0A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7D759-B614-CC4A-5D9C-28000443D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94A5D6-C14E-BEE0-C83B-6DD3B2D40E44}"/>
              </a:ext>
            </a:extLst>
          </p:cNvPr>
          <p:cNvSpPr>
            <a:spLocks noGrp="1"/>
          </p:cNvSpPr>
          <p:nvPr>
            <p:ph type="body" idx="1"/>
          </p:nvPr>
        </p:nvSpPr>
        <p:spPr/>
        <p:txBody>
          <a:bodyPr/>
          <a:lstStyle/>
          <a:p>
            <a:r>
              <a:rPr lang="en-US" dirty="0"/>
              <a:t>Small cost purchases may be made through the Countywide Amazon Business Account.</a:t>
            </a:r>
          </a:p>
          <a:p>
            <a:endParaRPr lang="en-US" dirty="0"/>
          </a:p>
          <a:p>
            <a:r>
              <a:rPr lang="en-US" dirty="0"/>
              <a:t>To join the Amazon account your Supervisor/Fiscal Manager/Director will send me an email requesting the access. From there the user will access Amazon using </a:t>
            </a:r>
            <a:r>
              <a:rPr lang="en-US" dirty="0" err="1"/>
              <a:t>ePortal</a:t>
            </a:r>
            <a:r>
              <a:rPr lang="en-US" dirty="0"/>
              <a:t> with network credentials. </a:t>
            </a:r>
          </a:p>
          <a:p>
            <a:endParaRPr lang="en-US" dirty="0"/>
          </a:p>
          <a:p>
            <a:r>
              <a:rPr lang="en-US" dirty="0"/>
              <a:t>User guides &amp; training resources are provided on our website under the Purchasing Card section.</a:t>
            </a:r>
          </a:p>
          <a:p>
            <a:endParaRPr lang="en-US" dirty="0"/>
          </a:p>
          <a:p>
            <a:r>
              <a:rPr lang="en-US" dirty="0"/>
              <a:t>Amazon has the capability to authorize group admins to review, run reports, and assigned roles to members in their group. You still want to make sure any purchases made through Amazon are following Countywide Policy 7035.</a:t>
            </a:r>
          </a:p>
        </p:txBody>
      </p:sp>
      <p:sp>
        <p:nvSpPr>
          <p:cNvPr id="4" name="Slide Number Placeholder 3">
            <a:extLst>
              <a:ext uri="{FF2B5EF4-FFF2-40B4-BE49-F238E27FC236}">
                <a16:creationId xmlns:a16="http://schemas.microsoft.com/office/drawing/2014/main" id="{F7FEE2D8-3829-CCF8-5629-06E7AA4F36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80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10</a:t>
            </a:fld>
            <a:endParaRPr lang="en-US" dirty="0"/>
          </a:p>
        </p:txBody>
      </p:sp>
    </p:spTree>
    <p:extLst>
      <p:ext uri="{BB962C8B-B14F-4D97-AF65-F5344CB8AC3E}">
        <p14:creationId xmlns:p14="http://schemas.microsoft.com/office/powerpoint/2010/main" val="402679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Ordinance 3.20, which is Purchasing Procedures.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Again, number 1, just points back to being as competitive as possible. So all procurements shall be made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s competitive as possible, unless an exception applies.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Exceptions include small cost items,</a:t>
            </a:r>
            <a:r>
              <a:rPr lang="en-US" sz="1200" kern="1200" baseline="0" dirty="0">
                <a:solidFill>
                  <a:schemeClr val="tx1"/>
                </a:solidFill>
                <a:effectLst/>
                <a:latin typeface="+mn-lt"/>
                <a:ea typeface="+mn-ea"/>
                <a:cs typeface="+mn-cs"/>
              </a:rPr>
              <a:t> e</a:t>
            </a:r>
            <a:r>
              <a:rPr lang="en-US" sz="1200" kern="1200" dirty="0">
                <a:solidFill>
                  <a:schemeClr val="tx1"/>
                </a:solidFill>
                <a:effectLst/>
                <a:latin typeface="+mn-lt"/>
                <a:ea typeface="+mn-ea"/>
                <a:cs typeface="+mn-cs"/>
              </a:rPr>
              <a:t>xigencies, sole source, legal services,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non-software subscriptions, dues</a:t>
            </a:r>
            <a:r>
              <a:rPr lang="en-US" sz="1200" kern="1200" baseline="0" dirty="0">
                <a:solidFill>
                  <a:schemeClr val="tx1"/>
                </a:solidFill>
                <a:effectLst/>
                <a:latin typeface="+mn-lt"/>
                <a:ea typeface="+mn-ea"/>
                <a:cs typeface="+mn-cs"/>
              </a:rPr>
              <a:t> &amp;</a:t>
            </a:r>
            <a:r>
              <a:rPr lang="en-US" sz="1200" kern="1200" dirty="0">
                <a:solidFill>
                  <a:schemeClr val="tx1"/>
                </a:solidFill>
                <a:effectLst/>
                <a:latin typeface="+mn-lt"/>
                <a:ea typeface="+mn-ea"/>
                <a:cs typeface="+mn-cs"/>
              </a:rPr>
              <a:t> memberships, a person providing</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speech</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lecture, specialized training or performance. I didn't read everything on that list and that's not even a complete list. You can go through the ordinance and read it in it’s entirety.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idea is, we don't want anyone to ever start with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Does an exemption apply”? We should always start with “How can I be competitive?”. So how can I be competitive? And if that's</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aking you down a</a:t>
            </a:r>
            <a:r>
              <a:rPr lang="en-US" sz="1200" kern="1200" baseline="0" dirty="0">
                <a:solidFill>
                  <a:schemeClr val="tx1"/>
                </a:solidFill>
                <a:effectLst/>
                <a:latin typeface="+mn-lt"/>
                <a:ea typeface="+mn-ea"/>
                <a:cs typeface="+mn-cs"/>
              </a:rPr>
              <a:t> path </a:t>
            </a:r>
            <a:r>
              <a:rPr lang="en-US" sz="1200" kern="1200" dirty="0">
                <a:solidFill>
                  <a:schemeClr val="tx1"/>
                </a:solidFill>
                <a:effectLst/>
                <a:latin typeface="+mn-lt"/>
                <a:ea typeface="+mn-ea"/>
                <a:cs typeface="+mn-cs"/>
              </a:rPr>
              <a:t>where you think an exemption applies,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ell, then we should look there.</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Sole source,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important to know that the sole source has to be approved by Jason Yocom the purchasing agent for the county.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there's ever any reasonable doubt, competition will be solicited so we want to make sure,</a:t>
            </a:r>
            <a:r>
              <a:rPr lang="en-US" sz="1200" kern="1200" baseline="0" dirty="0">
                <a:solidFill>
                  <a:schemeClr val="tx1"/>
                </a:solidFill>
                <a:effectLst/>
                <a:latin typeface="+mn-lt"/>
                <a:ea typeface="+mn-ea"/>
                <a:cs typeface="+mn-cs"/>
              </a:rPr>
              <a:t> again, </a:t>
            </a:r>
            <a:r>
              <a:rPr lang="en-US" sz="1200" kern="1200" dirty="0">
                <a:solidFill>
                  <a:schemeClr val="tx1"/>
                </a:solidFill>
                <a:effectLst/>
                <a:latin typeface="+mn-lt"/>
                <a:ea typeface="+mn-ea"/>
                <a:cs typeface="+mn-cs"/>
              </a:rPr>
              <a:t>going back to the mission to be as competitive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Sole source procurements over</a:t>
            </a:r>
            <a:r>
              <a:rPr lang="en-US" sz="1200" kern="1200" baseline="0" dirty="0">
                <a:solidFill>
                  <a:schemeClr val="tx1"/>
                </a:solidFill>
                <a:effectLst/>
                <a:latin typeface="+mn-lt"/>
                <a:ea typeface="+mn-ea"/>
                <a:cs typeface="+mn-cs"/>
              </a:rPr>
              <a:t> th</a:t>
            </a:r>
            <a:r>
              <a:rPr lang="en-US" sz="1200" kern="1200" dirty="0">
                <a:solidFill>
                  <a:schemeClr val="tx1"/>
                </a:solidFill>
                <a:effectLst/>
                <a:latin typeface="+mn-lt"/>
                <a:ea typeface="+mn-ea"/>
                <a:cs typeface="+mn-cs"/>
              </a:rPr>
              <a:t>e formal bid limit of 50,000 dollars must be advertised for at least 7 days. Any responses to that request for information will be considered before we move forward with a sole source or standardization procurement.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include: Standardization or compatibility of equipment,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materials,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technology,</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ransitional costs that are unreasonable, or cost prohibitive to the county.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Or items that are needed for trial use and testing, and that's all outlined on our sole source or standardization form. But, like I said, they all have to be approved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and then you can move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*Link at the bottom to the buyer liaison program – a contact with our office to assist you in developing the appropriate procurement method for your project.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11</a:t>
            </a:fld>
            <a:endParaRPr lang="en-US" dirty="0"/>
          </a:p>
        </p:txBody>
      </p:sp>
    </p:spTree>
    <p:extLst>
      <p:ext uri="{BB962C8B-B14F-4D97-AF65-F5344CB8AC3E}">
        <p14:creationId xmlns:p14="http://schemas.microsoft.com/office/powerpoint/2010/main" val="141836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628168" y="1057522"/>
            <a:ext cx="5003540" cy="2173433"/>
          </a:xfrm>
        </p:spPr>
        <p:txBody>
          <a:bodyPr>
            <a:noAutofit/>
          </a:bodyPr>
          <a:lstStyle>
            <a:lvl1pPr>
              <a:lnSpc>
                <a:spcPct val="100000"/>
              </a:lnSpc>
              <a:defRPr sz="4400" cap="all" baseline="0">
                <a:solidFill>
                  <a:schemeClr val="bg1"/>
                </a:solidFill>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1646643" y="3751119"/>
            <a:ext cx="4985065" cy="1606163"/>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1635103" y="6309360"/>
            <a:ext cx="4797504" cy="457200"/>
          </a:xfrm>
        </p:spPr>
        <p:txBody>
          <a:bodyPr/>
          <a:lstStyle/>
          <a:p>
            <a:pPr algn="l"/>
            <a:r>
              <a:rPr lang="en-US" dirty="0"/>
              <a:t>Presentation Title</a:t>
            </a:r>
          </a:p>
        </p:txBody>
      </p:sp>
      <p:sp>
        <p:nvSpPr>
          <p:cNvPr id="59" name="Rectangle 58">
            <a:extLst>
              <a:ext uri="{FF2B5EF4-FFF2-40B4-BE49-F238E27FC236}">
                <a16:creationId xmlns:a16="http://schemas.microsoft.com/office/drawing/2014/main" id="{EA124D3C-01E3-4B96-BDF0-54851D1739D0}"/>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a:lstStyle/>
          <a:p>
            <a:pPr algn="l"/>
            <a:fld id="{E82334DA-681A-46EF-9A56-7F4C6ABE7E6A}" type="datetime1">
              <a:rPr lang="en-US" smtClean="0">
                <a:solidFill>
                  <a:srgbClr val="FFFFFF"/>
                </a:solidFill>
                <a:effectLst>
                  <a:outerShdw blurRad="50800" dist="38100" dir="2700000" algn="tl" rotWithShape="0">
                    <a:prstClr val="black">
                      <a:alpha val="43000"/>
                    </a:prstClr>
                  </a:outerShdw>
                </a:effectLst>
              </a:rPr>
              <a:t>6/9/2026</a:t>
            </a:fld>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hasCustomPrompt="1"/>
          </p:nvPr>
        </p:nvSpPr>
        <p:spPr>
          <a:xfrm>
            <a:off x="6859936" y="-2"/>
            <a:ext cx="53320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algn="ctr">
              <a:defRPr/>
            </a:lvl1pPr>
          </a:lstStyle>
          <a:p>
            <a:r>
              <a:rPr lang="en-US" dirty="0"/>
              <a:t>Click to add photo</a:t>
            </a:r>
          </a:p>
        </p:txBody>
      </p:sp>
    </p:spTree>
    <p:extLst>
      <p:ext uri="{BB962C8B-B14F-4D97-AF65-F5344CB8AC3E}">
        <p14:creationId xmlns:p14="http://schemas.microsoft.com/office/powerpoint/2010/main" val="4258252642"/>
      </p:ext>
    </p:extLst>
  </p:cSld>
  <p:clrMapOvr>
    <a:masterClrMapping/>
  </p:clrMapOvr>
  <p:hf hdr="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6/9/2026</a:t>
            </a:fld>
            <a:endParaRPr lang="en-US"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1036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6/9/2026</a:t>
            </a:fld>
            <a:endParaRPr lang="en-US"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a:lstStyle>
            <a:lvl1pPr>
              <a:defRPr>
                <a:solidFill>
                  <a:schemeClr val="tx2"/>
                </a:solidFill>
                <a:effectLst/>
              </a:defRPr>
            </a:lvl1pPr>
          </a:lstStyle>
          <a:p>
            <a:fld id="{32546992-DEFF-4765-9FB8-C2ACF446503A}" type="datetime1">
              <a:rPr lang="en-US" smtClean="0"/>
              <a:pPr/>
              <a:t>6/9/2026</a:t>
            </a:fld>
            <a:endParaRPr lang="en-US"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584577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fld id="{F6852FE2-76E6-44F3-971E-3B1E6B948E41}" type="datetime1">
              <a:rPr lang="en-US" smtClean="0"/>
              <a:t>6/9/2026</a:t>
            </a:fld>
            <a:endParaRPr lang="en-US"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1976705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anchor="t">
            <a:normAutofit/>
          </a:bodyPr>
          <a:lstStyle>
            <a:lvl1pPr>
              <a:defRPr sz="2000" b="0"/>
            </a:lvl1pPr>
          </a:lstStyle>
          <a:p>
            <a:r>
              <a:rPr lang="en-US" dirty="0"/>
              <a:t>Click to add text</a:t>
            </a:r>
          </a:p>
        </p:txBody>
      </p:sp>
      <p:sp>
        <p:nvSpPr>
          <p:cNvPr id="23" name="Picture Placeholder 22">
            <a:extLst>
              <a:ext uri="{FF2B5EF4-FFF2-40B4-BE49-F238E27FC236}">
                <a16:creationId xmlns:a16="http://schemas.microsoft.com/office/drawing/2014/main" id="{E4B41004-DE9E-4B19-B7DE-91782B37C841}"/>
              </a:ext>
            </a:extLst>
          </p:cNvPr>
          <p:cNvSpPr>
            <a:spLocks noGrp="1"/>
          </p:cNvSpPr>
          <p:nvPr>
            <p:ph type="pic" sz="quarter" idx="13" hasCustomPrompt="1"/>
          </p:nvPr>
        </p:nvSpPr>
        <p:spPr>
          <a:xfrm>
            <a:off x="8194348" y="1085431"/>
            <a:ext cx="3997652" cy="5037857"/>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t">
            <a:noAutofit/>
          </a:bodyPr>
          <a:lstStyle>
            <a:lvl1pPr algn="ctr">
              <a:defRPr/>
            </a:lvl1pPr>
          </a:lstStyle>
          <a:p>
            <a:r>
              <a:rPr lang="en-US" dirty="0"/>
              <a:t>Click to add photo</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fld id="{C7049658-B31A-4F62-9996-2FC707C5F2CD}" type="datetime1">
              <a:rPr lang="en-US" smtClean="0"/>
              <a:t>6/9/2026</a:t>
            </a:fld>
            <a:endParaRPr lang="en-US"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5734837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6DEFA91-CCB3-4B9E-9CFC-AA9D92073BB2}"/>
              </a:ext>
              <a:ext uri="{C183D7F6-B498-43B3-948B-1728B52AA6E4}">
                <adec:decorative xmlns:adec="http://schemas.microsoft.com/office/drawing/2017/decorative" val="1"/>
              </a:ext>
            </a:extLst>
          </p:cNvPr>
          <p:cNvSpPr/>
          <p:nvPr userDrawn="1"/>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205915" y="673308"/>
            <a:ext cx="6457717" cy="1580890"/>
          </a:xfrm>
        </p:spPr>
        <p:txBody>
          <a:bodyPr/>
          <a:lstStyle>
            <a:lvl1pPr>
              <a:defRPr/>
            </a:lvl1pPr>
          </a:lstStyle>
          <a:p>
            <a:r>
              <a:rPr lang="en-US" dirty="0"/>
              <a:t>Click to add title</a:t>
            </a:r>
          </a:p>
        </p:txBody>
      </p:sp>
      <p:sp>
        <p:nvSpPr>
          <p:cNvPr id="35" name="Picture Placeholder 5">
            <a:extLst>
              <a:ext uri="{FF2B5EF4-FFF2-40B4-BE49-F238E27FC236}">
                <a16:creationId xmlns:a16="http://schemas.microsoft.com/office/drawing/2014/main" id="{6198A97B-719D-4F79-A04B-46EE272A1D90}"/>
              </a:ext>
            </a:extLst>
          </p:cNvPr>
          <p:cNvSpPr>
            <a:spLocks noGrp="1"/>
          </p:cNvSpPr>
          <p:nvPr>
            <p:ph type="pic" sz="quarter" idx="14" hasCustomPrompt="1"/>
          </p:nvPr>
        </p:nvSpPr>
        <p:spPr>
          <a:xfrm>
            <a:off x="0" y="3461004"/>
            <a:ext cx="4613547" cy="3396996"/>
          </a:xfrm>
        </p:spPr>
        <p:txBody>
          <a:bodyPr anchor="t"/>
          <a:lstStyle>
            <a:lvl1pPr algn="ctr">
              <a:defRPr/>
            </a:lvl1pPr>
          </a:lstStyle>
          <a:p>
            <a:r>
              <a:rPr lang="en-US" dirty="0"/>
              <a:t>Click to add photo</a:t>
            </a:r>
          </a:p>
        </p:txBody>
      </p:sp>
      <p:sp>
        <p:nvSpPr>
          <p:cNvPr id="34" name="Picture Placeholder 5">
            <a:extLst>
              <a:ext uri="{FF2B5EF4-FFF2-40B4-BE49-F238E27FC236}">
                <a16:creationId xmlns:a16="http://schemas.microsoft.com/office/drawing/2014/main" id="{79E62157-5D84-47E4-9718-5408E1C7E769}"/>
              </a:ext>
            </a:extLst>
          </p:cNvPr>
          <p:cNvSpPr>
            <a:spLocks noGrp="1"/>
          </p:cNvSpPr>
          <p:nvPr>
            <p:ph type="pic" sz="quarter" idx="13" hasCustomPrompt="1"/>
          </p:nvPr>
        </p:nvSpPr>
        <p:spPr>
          <a:xfrm>
            <a:off x="0" y="0"/>
            <a:ext cx="4613548" cy="3396994"/>
          </a:xfrm>
        </p:spPr>
        <p:txBody>
          <a:bodyPr anchor="t"/>
          <a:lstStyle>
            <a:lvl1pPr algn="ctr">
              <a:defRPr/>
            </a:lvl1pPr>
          </a:lstStyle>
          <a:p>
            <a:r>
              <a:rPr lang="en-US" dirty="0"/>
              <a:t>Click to add photo</a:t>
            </a:r>
          </a:p>
        </p:txBody>
      </p:sp>
      <p:sp>
        <p:nvSpPr>
          <p:cNvPr id="29" name="Content Placeholder 2">
            <a:extLst>
              <a:ext uri="{FF2B5EF4-FFF2-40B4-BE49-F238E27FC236}">
                <a16:creationId xmlns:a16="http://schemas.microsoft.com/office/drawing/2014/main" id="{551E6FEF-934C-427E-A65F-F501B04FC71D}"/>
              </a:ext>
            </a:extLst>
          </p:cNvPr>
          <p:cNvSpPr>
            <a:spLocks noGrp="1"/>
          </p:cNvSpPr>
          <p:nvPr>
            <p:ph idx="1" hasCustomPrompt="1"/>
          </p:nvPr>
        </p:nvSpPr>
        <p:spPr>
          <a:xfrm>
            <a:off x="5205918" y="2353586"/>
            <a:ext cx="6457717" cy="3767496"/>
          </a:xfrm>
        </p:spPr>
        <p:txBody>
          <a:bodyPr anchor="t">
            <a:normAutofit/>
          </a:bodyPr>
          <a:lstStyle>
            <a:lvl1pPr>
              <a:defRPr sz="1600" b="0" baseline="0"/>
            </a:lvl1pPr>
          </a:lstStyle>
          <a:p>
            <a:r>
              <a:rPr lang="en-US" dirty="0"/>
              <a:t>Click to add text</a:t>
            </a:r>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0" name="Date Placeholder 3">
            <a:extLst>
              <a:ext uri="{FF2B5EF4-FFF2-40B4-BE49-F238E27FC236}">
                <a16:creationId xmlns:a16="http://schemas.microsoft.com/office/drawing/2014/main" id="{9F682261-0FB4-4600-86B5-DDF27881F743}"/>
              </a:ext>
            </a:extLst>
          </p:cNvPr>
          <p:cNvSpPr>
            <a:spLocks noGrp="1"/>
          </p:cNvSpPr>
          <p:nvPr>
            <p:ph type="dt" sz="half" idx="10"/>
          </p:nvPr>
        </p:nvSpPr>
        <p:spPr>
          <a:xfrm>
            <a:off x="5205303" y="6309360"/>
            <a:ext cx="3411973" cy="457200"/>
          </a:xfrm>
        </p:spPr>
        <p:txBody>
          <a:bodyPr/>
          <a:lstStyle>
            <a:lvl1pPr>
              <a:defRPr>
                <a:effectLst/>
              </a:defRPr>
            </a:lvl1pPr>
          </a:lstStyle>
          <a:p>
            <a:fld id="{07B0C15C-146D-42C9-B24A-389A27E5FC3F}" type="datetime1">
              <a:rPr lang="en-US" smtClean="0">
                <a:solidFill>
                  <a:schemeClr val="tx2"/>
                </a:solidFill>
              </a:rPr>
              <a:pPr/>
              <a:t>6/9/2026</a:t>
            </a:fld>
            <a:endParaRPr lang="en-US" dirty="0"/>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852293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hasCustomPrompt="1"/>
          </p:nvPr>
        </p:nvSpPr>
        <p:spPr>
          <a:xfrm>
            <a:off x="1" y="1095509"/>
            <a:ext cx="7519932" cy="5016892"/>
          </a:xfrm>
        </p:spPr>
        <p:txBody>
          <a:bodyPr anchor="t"/>
          <a:lstStyle>
            <a:lvl1pPr algn="ctr">
              <a:defRPr/>
            </a:lvl1pPr>
          </a:lstStyle>
          <a:p>
            <a:r>
              <a:rPr lang="en-US" dirty="0"/>
              <a:t>Click to add photo</a:t>
            </a:r>
          </a:p>
        </p:txBody>
      </p:sp>
    </p:spTree>
    <p:extLst>
      <p:ext uri="{BB962C8B-B14F-4D97-AF65-F5344CB8AC3E}">
        <p14:creationId xmlns:p14="http://schemas.microsoft.com/office/powerpoint/2010/main" val="3640490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a:lstStyle/>
          <a:p>
            <a:fld id="{DDA8E063-DAA4-4787-8AA1-15BBB2D38CED}" type="datetime1">
              <a:rPr lang="en-US" smtClean="0"/>
              <a:t>6/9/2026</a:t>
            </a:fld>
            <a:endParaRPr lang="en-US"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6043512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fld id="{DDA8E063-DAA4-4787-8AA1-15BBB2D38CED}" type="datetime1">
              <a:rPr lang="en-US" smtClean="0"/>
              <a:t>6/9/2026</a:t>
            </a:fld>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chemeClr val="tx2"/>
          </a:solidFill>
        </p:spPr>
        <p:txBody>
          <a:bodyPr rIns="365760" anchor="b"/>
          <a:lstStyle>
            <a:lvl1pPr marL="365760">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chemeClr val="tx2"/>
          </a:solidFill>
        </p:spPr>
        <p:txBody>
          <a:bodyPr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a:lstStyle>
            <a:lvl1pPr>
              <a:defRPr>
                <a:solidFill>
                  <a:schemeClr val="bg1"/>
                </a:solidFill>
                <a:effectLst>
                  <a:outerShdw blurRad="38100" dist="38100" dir="2700000" algn="tl">
                    <a:srgbClr val="000000">
                      <a:alpha val="43137"/>
                    </a:srgbClr>
                  </a:outerShdw>
                </a:effectLst>
              </a:defRPr>
            </a:lvl1pPr>
          </a:lstStyle>
          <a:p>
            <a:fld id="{C150E1EA-44FA-4D89-855F-C0B34F87238D}" type="datetime1">
              <a:rPr lang="en-US" smtClean="0"/>
              <a:pPr/>
              <a:t>6/9/2026</a:t>
            </a:fld>
            <a:endParaRPr lang="en-US"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47931588"/>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a:lstStyle/>
          <a:p>
            <a:fld id="{CC5D4559-6AE3-461A-A02E-915BACCC2124}" type="datetime1">
              <a:rPr lang="en-US" smtClean="0"/>
              <a:t>6/9/2026</a:t>
            </a:fld>
            <a:endParaRPr lang="en-US"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24" name="Picture Placeholder 11">
            <a:extLst>
              <a:ext uri="{FF2B5EF4-FFF2-40B4-BE49-F238E27FC236}">
                <a16:creationId xmlns:a16="http://schemas.microsoft.com/office/drawing/2014/main" id="{F0EE079C-10D4-4C0C-8F48-80E71610057B}"/>
              </a:ext>
            </a:extLst>
          </p:cNvPr>
          <p:cNvSpPr>
            <a:spLocks noGrp="1"/>
          </p:cNvSpPr>
          <p:nvPr>
            <p:ph type="pic" sz="quarter" idx="14"/>
          </p:nvPr>
        </p:nvSpPr>
        <p:spPr>
          <a:xfrm>
            <a:off x="1791431" y="908329"/>
            <a:ext cx="2029968" cy="2029968"/>
          </a:xfrm>
          <a:prstGeom prst="rect">
            <a:avLst/>
          </a:prstGeom>
        </p:spPr>
        <p:txBody>
          <a:bodyPr/>
          <a:lstStyle>
            <a:lvl1pPr algn="ctr">
              <a:defRPr/>
            </a:lvl1pPr>
          </a:lstStyle>
          <a:p>
            <a:r>
              <a:rPr lang="en-US"/>
              <a:t>Click icon to add picture</a:t>
            </a:r>
          </a:p>
        </p:txBody>
      </p:sp>
      <p:sp>
        <p:nvSpPr>
          <p:cNvPr id="25" name="Picture Placeholder 11">
            <a:extLst>
              <a:ext uri="{FF2B5EF4-FFF2-40B4-BE49-F238E27FC236}">
                <a16:creationId xmlns:a16="http://schemas.microsoft.com/office/drawing/2014/main" id="{EF9D7489-BAB3-49B7-B83B-9F6131DC9D62}"/>
              </a:ext>
            </a:extLst>
          </p:cNvPr>
          <p:cNvSpPr>
            <a:spLocks noGrp="1"/>
          </p:cNvSpPr>
          <p:nvPr>
            <p:ph type="pic" sz="quarter" idx="15"/>
          </p:nvPr>
        </p:nvSpPr>
        <p:spPr>
          <a:xfrm>
            <a:off x="4334461" y="908329"/>
            <a:ext cx="2029968" cy="2029968"/>
          </a:xfrm>
          <a:prstGeom prst="rect">
            <a:avLst/>
          </a:prstGeom>
        </p:spPr>
        <p:txBody>
          <a:bodyPr/>
          <a:lstStyle>
            <a:lvl1pPr algn="ctr">
              <a:defRPr/>
            </a:lvl1pPr>
          </a:lstStyle>
          <a:p>
            <a:r>
              <a:rPr lang="en-US"/>
              <a:t>Click icon to add picture</a:t>
            </a:r>
            <a:endParaRPr lang="en-US" dirty="0"/>
          </a:p>
        </p:txBody>
      </p:sp>
      <p:sp>
        <p:nvSpPr>
          <p:cNvPr id="26" name="Picture Placeholder 11">
            <a:extLst>
              <a:ext uri="{FF2B5EF4-FFF2-40B4-BE49-F238E27FC236}">
                <a16:creationId xmlns:a16="http://schemas.microsoft.com/office/drawing/2014/main" id="{BC0EEF5C-B219-4286-B517-426EDF4EAF50}"/>
              </a:ext>
            </a:extLst>
          </p:cNvPr>
          <p:cNvSpPr>
            <a:spLocks noGrp="1"/>
          </p:cNvSpPr>
          <p:nvPr>
            <p:ph type="pic" sz="quarter" idx="16"/>
          </p:nvPr>
        </p:nvSpPr>
        <p:spPr>
          <a:xfrm>
            <a:off x="6877491" y="908329"/>
            <a:ext cx="2029968" cy="2029968"/>
          </a:xfrm>
          <a:prstGeom prst="rect">
            <a:avLst/>
          </a:prstGeom>
        </p:spPr>
        <p:txBody>
          <a:bodyPr/>
          <a:lstStyle>
            <a:lvl1pPr algn="ctr">
              <a:defRPr/>
            </a:lvl1pPr>
          </a:lstStyle>
          <a:p>
            <a:r>
              <a:rPr lang="en-US"/>
              <a:t>Click icon to add picture</a:t>
            </a:r>
          </a:p>
        </p:txBody>
      </p:sp>
      <p:sp>
        <p:nvSpPr>
          <p:cNvPr id="32" name="Picture Placeholder 11">
            <a:extLst>
              <a:ext uri="{FF2B5EF4-FFF2-40B4-BE49-F238E27FC236}">
                <a16:creationId xmlns:a16="http://schemas.microsoft.com/office/drawing/2014/main" id="{66462103-08B6-4C6F-88CC-03FF546261B3}"/>
              </a:ext>
            </a:extLst>
          </p:cNvPr>
          <p:cNvSpPr>
            <a:spLocks noGrp="1"/>
          </p:cNvSpPr>
          <p:nvPr>
            <p:ph type="pic" sz="quarter" idx="17"/>
          </p:nvPr>
        </p:nvSpPr>
        <p:spPr>
          <a:xfrm>
            <a:off x="9420521" y="908329"/>
            <a:ext cx="2029968" cy="2029968"/>
          </a:xfrm>
          <a:prstGeom prst="rect">
            <a:avLst/>
          </a:prstGeom>
        </p:spPr>
        <p:txBody>
          <a:bodyPr/>
          <a:lstStyle>
            <a:lvl1pPr algn="ctr">
              <a:defRPr/>
            </a:lvl1pPr>
          </a:lstStyle>
          <a:p>
            <a:r>
              <a:rPr lang="en-US"/>
              <a:t>Click icon to add picture</a:t>
            </a:r>
            <a:endParaRPr lang="en-US" dirty="0"/>
          </a:p>
        </p:txBody>
      </p:sp>
      <p:sp>
        <p:nvSpPr>
          <p:cNvPr id="36" name="Text Placeholder 20">
            <a:extLst>
              <a:ext uri="{FF2B5EF4-FFF2-40B4-BE49-F238E27FC236}">
                <a16:creationId xmlns:a16="http://schemas.microsoft.com/office/drawing/2014/main" id="{278BA700-11E2-4D8A-A0C6-7CE3C00EC78A}"/>
              </a:ext>
            </a:extLst>
          </p:cNvPr>
          <p:cNvSpPr>
            <a:spLocks noGrp="1"/>
          </p:cNvSpPr>
          <p:nvPr>
            <p:ph type="body" sz="quarter" idx="18" hasCustomPrompt="1"/>
          </p:nvPr>
        </p:nvSpPr>
        <p:spPr>
          <a:xfrm>
            <a:off x="179143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7" name="Text Placeholder 22">
            <a:extLst>
              <a:ext uri="{FF2B5EF4-FFF2-40B4-BE49-F238E27FC236}">
                <a16:creationId xmlns:a16="http://schemas.microsoft.com/office/drawing/2014/main" id="{F5914669-6EB5-485E-AB8B-3A2E4F171886}"/>
              </a:ext>
            </a:extLst>
          </p:cNvPr>
          <p:cNvSpPr>
            <a:spLocks noGrp="1"/>
          </p:cNvSpPr>
          <p:nvPr>
            <p:ph type="body" sz="quarter" idx="19" hasCustomPrompt="1"/>
          </p:nvPr>
        </p:nvSpPr>
        <p:spPr>
          <a:xfrm>
            <a:off x="1791431" y="3365169"/>
            <a:ext cx="2029968" cy="274320"/>
          </a:xfrm>
        </p:spPr>
        <p:txBody>
          <a:bodyPr anchor="ctr">
            <a:noAutofit/>
          </a:bodyPr>
          <a:lstStyle>
            <a:lvl1pPr marL="0" indent="0" algn="ctr">
              <a:lnSpc>
                <a:spcPct val="100000"/>
              </a:lnSpc>
              <a:spcBef>
                <a:spcPts val="0"/>
              </a:spcBef>
              <a:spcAft>
                <a:spcPts val="0"/>
              </a:spcAft>
              <a:buNone/>
              <a:defRPr lang="en-US" sz="1600" b="0" kern="1200" spc="20" dirty="0">
                <a:solidFill>
                  <a:schemeClr val="tx1"/>
                </a:solidFill>
                <a:latin typeface="+mn-lt"/>
                <a:ea typeface="+mn-ea"/>
                <a:cs typeface="+mn-cs"/>
              </a:defRPr>
            </a:lvl1pPr>
          </a:lstStyle>
          <a:p>
            <a:pPr lvl="0"/>
            <a:r>
              <a:rPr lang="en-US" dirty="0"/>
              <a:t>Title</a:t>
            </a:r>
          </a:p>
        </p:txBody>
      </p:sp>
      <p:sp>
        <p:nvSpPr>
          <p:cNvPr id="38" name="Text Placeholder 20">
            <a:extLst>
              <a:ext uri="{FF2B5EF4-FFF2-40B4-BE49-F238E27FC236}">
                <a16:creationId xmlns:a16="http://schemas.microsoft.com/office/drawing/2014/main" id="{59BCC58C-2434-490A-8749-D8311B9025F8}"/>
              </a:ext>
            </a:extLst>
          </p:cNvPr>
          <p:cNvSpPr>
            <a:spLocks noGrp="1"/>
          </p:cNvSpPr>
          <p:nvPr>
            <p:ph type="body" sz="quarter" idx="20" hasCustomPrompt="1"/>
          </p:nvPr>
        </p:nvSpPr>
        <p:spPr>
          <a:xfrm>
            <a:off x="433446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9" name="Text Placeholder 22">
            <a:extLst>
              <a:ext uri="{FF2B5EF4-FFF2-40B4-BE49-F238E27FC236}">
                <a16:creationId xmlns:a16="http://schemas.microsoft.com/office/drawing/2014/main" id="{8FD90DAF-BAFA-4B9E-A682-AD69AEC3ABF0}"/>
              </a:ext>
            </a:extLst>
          </p:cNvPr>
          <p:cNvSpPr>
            <a:spLocks noGrp="1"/>
          </p:cNvSpPr>
          <p:nvPr>
            <p:ph type="body" sz="quarter" idx="21" hasCustomPrompt="1"/>
          </p:nvPr>
        </p:nvSpPr>
        <p:spPr>
          <a:xfrm>
            <a:off x="433446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
        <p:nvSpPr>
          <p:cNvPr id="40" name="Text Placeholder 20">
            <a:extLst>
              <a:ext uri="{FF2B5EF4-FFF2-40B4-BE49-F238E27FC236}">
                <a16:creationId xmlns:a16="http://schemas.microsoft.com/office/drawing/2014/main" id="{5E3B0A9D-DD75-43E3-A689-283E65DF3F6D}"/>
              </a:ext>
            </a:extLst>
          </p:cNvPr>
          <p:cNvSpPr>
            <a:spLocks noGrp="1"/>
          </p:cNvSpPr>
          <p:nvPr>
            <p:ph type="body" sz="quarter" idx="22" hasCustomPrompt="1"/>
          </p:nvPr>
        </p:nvSpPr>
        <p:spPr>
          <a:xfrm>
            <a:off x="687749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1" name="Text Placeholder 22">
            <a:extLst>
              <a:ext uri="{FF2B5EF4-FFF2-40B4-BE49-F238E27FC236}">
                <a16:creationId xmlns:a16="http://schemas.microsoft.com/office/drawing/2014/main" id="{EA0EDFB3-D33B-471A-B50B-93FB68524152}"/>
              </a:ext>
            </a:extLst>
          </p:cNvPr>
          <p:cNvSpPr>
            <a:spLocks noGrp="1"/>
          </p:cNvSpPr>
          <p:nvPr>
            <p:ph type="body" sz="quarter" idx="23" hasCustomPrompt="1"/>
          </p:nvPr>
        </p:nvSpPr>
        <p:spPr>
          <a:xfrm>
            <a:off x="6877491" y="3365169"/>
            <a:ext cx="2029968" cy="274320"/>
          </a:xfrm>
        </p:spPr>
        <p:txBody>
          <a:bodyPr anchor="ctr">
            <a:noAutofit/>
          </a:bodyPr>
          <a:lstStyle>
            <a:lvl1pPr marL="0" indent="0" algn="ctr">
              <a:lnSpc>
                <a:spcPct val="100000"/>
              </a:lnSpc>
              <a:spcBef>
                <a:spcPts val="0"/>
              </a:spcBef>
              <a:spcAft>
                <a:spcPts val="672"/>
              </a:spcAft>
              <a:buNone/>
              <a:defRPr lang="en-US" sz="1600" b="0" kern="1200" spc="20" dirty="0">
                <a:solidFill>
                  <a:schemeClr val="tx1"/>
                </a:solidFill>
                <a:latin typeface="+mn-lt"/>
                <a:ea typeface="+mn-ea"/>
                <a:cs typeface="+mn-cs"/>
              </a:defRPr>
            </a:lvl1pPr>
          </a:lstStyle>
          <a:p>
            <a:pPr lvl="0"/>
            <a:r>
              <a:rPr lang="en-US" dirty="0"/>
              <a:t>Title</a:t>
            </a:r>
          </a:p>
        </p:txBody>
      </p:sp>
      <p:sp>
        <p:nvSpPr>
          <p:cNvPr id="42" name="Text Placeholder 20">
            <a:extLst>
              <a:ext uri="{FF2B5EF4-FFF2-40B4-BE49-F238E27FC236}">
                <a16:creationId xmlns:a16="http://schemas.microsoft.com/office/drawing/2014/main" id="{39A96C54-26D5-4B10-A345-F6C034F2E707}"/>
              </a:ext>
            </a:extLst>
          </p:cNvPr>
          <p:cNvSpPr>
            <a:spLocks noGrp="1"/>
          </p:cNvSpPr>
          <p:nvPr>
            <p:ph type="body" sz="quarter" idx="24" hasCustomPrompt="1"/>
          </p:nvPr>
        </p:nvSpPr>
        <p:spPr>
          <a:xfrm>
            <a:off x="942052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3" name="Text Placeholder 22">
            <a:extLst>
              <a:ext uri="{FF2B5EF4-FFF2-40B4-BE49-F238E27FC236}">
                <a16:creationId xmlns:a16="http://schemas.microsoft.com/office/drawing/2014/main" id="{4316B0AE-245F-4164-BF74-B514BA424CB5}"/>
              </a:ext>
            </a:extLst>
          </p:cNvPr>
          <p:cNvSpPr>
            <a:spLocks noGrp="1"/>
          </p:cNvSpPr>
          <p:nvPr>
            <p:ph type="body" sz="quarter" idx="25" hasCustomPrompt="1"/>
          </p:nvPr>
        </p:nvSpPr>
        <p:spPr>
          <a:xfrm>
            <a:off x="942052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672599757"/>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fld id="{CC5D4559-6AE3-461A-A02E-915BACCC2124}" type="datetime1">
              <a:rPr lang="en-US" smtClean="0"/>
              <a:t>6/9/2026</a:t>
            </a:fld>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AAE613A3-7427-4A9A-9B2A-23B005FA5F48}" type="datetime1">
              <a:rPr lang="en-US" smtClean="0"/>
              <a:t>6/9/2026</a:t>
            </a:fld>
            <a:endParaRPr lang="en-US" dirty="0"/>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library.municode.com/ut/salt_lake_county/codes/code_of_ordinances?nodeId=TIT3REFI_CH3.20PRPR"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slco.org/contentassets/028573c48ff544a08bbdd5bc017e96f0/agency-buyer-liaison_buyer-assignments_2.14.23.pdf" TargetMode="External"/><Relationship Id="rId4" Type="http://schemas.openxmlformats.org/officeDocument/2006/relationships/hyperlink" Target="https://www.saltlakecounty.gov/globalassets/1-site-files/contracts/county-employees/solicitation-information/agency-buyer-liaison_buyer-assignments_1.6.26.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lco.org/globalassets/1-site-files/policies/countywide/7010.pdf?v=12082023114612852"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www.saltlakecounty.gov/globalassets/1-site-files/contracts/county-employees/solicitation-information/1.2-rfb-rfc-development-worksheet_01.30.25.dotx" TargetMode="External"/><Relationship Id="rId5" Type="http://schemas.openxmlformats.org/officeDocument/2006/relationships/hyperlink" Target="https://www.saltlakecounty.gov/contracts/county-employees/solicitation-information/" TargetMode="External"/><Relationship Id="rId4" Type="http://schemas.openxmlformats.org/officeDocument/2006/relationships/hyperlink" Target="https://www.saltlakecounty.gov/globalassets/1-site-files/policiesordinances/countywide/7010.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altlakecounty.gov/globalassets/1-site-files/policiesordinances/countywide/7030.pdf"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hyperlink" Target="https://www.saltlakecounty.gov/globalassets/1-site-files/contracts/county-employees/solicitation-information/rfp-0.0-development-worksheet-1.17.24.dotx" TargetMode="External"/><Relationship Id="rId4" Type="http://schemas.openxmlformats.org/officeDocument/2006/relationships/hyperlink" Target="https://www.saltlakecounty.gov/globalassets/1-site-files/contracts/county-employees/solicitation-information/pre-solicitation-considerations.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municode.com/ut/salt_lake_county/codes/code_of_ordinances?nodeId=TIT3REFI_CH3.28COPRPA"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slco.org/contracts/county-employees/contract-inform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hyperlink" Target="https://slco.org/contentassets/2e36ac9dbbf045c9b9291824869d2dd0/visio-rfp-flowchart-_3.21.pdf" TargetMode="External"/><Relationship Id="rId13" Type="http://schemas.openxmlformats.org/officeDocument/2006/relationships/hyperlink" Target="https://slco.org/contracts/county-employees/purchasing-card/" TargetMode="External"/><Relationship Id="rId3" Type="http://schemas.openxmlformats.org/officeDocument/2006/relationships/hyperlink" Target="https://slco.org/contracts/" TargetMode="External"/><Relationship Id="rId7" Type="http://schemas.openxmlformats.org/officeDocument/2006/relationships/hyperlink" Target="https://www.slcounty.org/vwdocs/cpsearch.aspx" TargetMode="External"/><Relationship Id="rId12" Type="http://schemas.openxmlformats.org/officeDocument/2006/relationships/hyperlink" Target="https://slco.org/contracts/county-employees/surplus/"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www.saltlakecounty.gov/globalassets/1-site-files/contracts/county-employees/myfin-eprocurement/myfin-troubleshooting-guide-for-purchasing-v.-4.22.25.pdf" TargetMode="External"/><Relationship Id="rId11" Type="http://schemas.openxmlformats.org/officeDocument/2006/relationships/hyperlink" Target="https://www.saltlakecounty.gov/globalassets/1-site-files/contracts/county-employees/solicitation-information/construction-flowchart-may-2022.pdf" TargetMode="External"/><Relationship Id="rId5" Type="http://schemas.openxmlformats.org/officeDocument/2006/relationships/hyperlink" Target="https://slco.org/contentassets/55107c4ccc584606ac25831e8ede375e/resourceguide2020.pdf" TargetMode="External"/><Relationship Id="rId15" Type="http://schemas.openxmlformats.org/officeDocument/2006/relationships/hyperlink" Target="https://statecontracts.utah.gov/Home/Search" TargetMode="External"/><Relationship Id="rId10" Type="http://schemas.openxmlformats.org/officeDocument/2006/relationships/hyperlink" Target="https://www.saltlakecounty.gov/globalassets/1-site-files/contracts/county-employees/solicitation-information/0.00-rfb-rfc-flowchart-april-2017.pdf" TargetMode="External"/><Relationship Id="rId4" Type="http://schemas.openxmlformats.org/officeDocument/2006/relationships/hyperlink" Target="https://www.saltlakecounty.gov/globalassets/1-site-files/contracts/county-employees/training-resources/resourceguide-01.13.2026.pdf" TargetMode="External"/><Relationship Id="rId9" Type="http://schemas.openxmlformats.org/officeDocument/2006/relationships/hyperlink" Target="https://www.saltlakecounty.gov/globalassets/1-site-files/contracts/county-employees/solicitation-information/visio-rfp-flowchart-_3.21.pdf" TargetMode="External"/><Relationship Id="rId14" Type="http://schemas.openxmlformats.org/officeDocument/2006/relationships/hyperlink" Target="https://slco.org/contracts/county-employees/project-track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mailto:memery@saltlakecounty.gov" TargetMode="External"/><Relationship Id="rId3" Type="http://schemas.openxmlformats.org/officeDocument/2006/relationships/hyperlink" Target="mailto:jyocom@saltlakecounty.gov" TargetMode="External"/><Relationship Id="rId7" Type="http://schemas.openxmlformats.org/officeDocument/2006/relationships/hyperlink" Target="mailto:mgarcia@saltlakecounty.gov"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mailto:ssoliz@saltlakecounty.gov" TargetMode="External"/><Relationship Id="rId11" Type="http://schemas.openxmlformats.org/officeDocument/2006/relationships/hyperlink" Target="mailto:astone@saltlakecounty.gov" TargetMode="External"/><Relationship Id="rId5" Type="http://schemas.openxmlformats.org/officeDocument/2006/relationships/hyperlink" Target="mailto:rrigdon@saltlakecounty.gov" TargetMode="External"/><Relationship Id="rId10" Type="http://schemas.openxmlformats.org/officeDocument/2006/relationships/hyperlink" Target="mailto:mabass@saltlakecounty.gov" TargetMode="External"/><Relationship Id="rId4" Type="http://schemas.openxmlformats.org/officeDocument/2006/relationships/hyperlink" Target="mailto:tyoung@saltlakecounty.gov" TargetMode="External"/><Relationship Id="rId9" Type="http://schemas.openxmlformats.org/officeDocument/2006/relationships/hyperlink" Target="mailto:bwhitehead@saltlakecounty.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s://www.saltlakecounty.gov/globalassets/1-site-files/policiesordinances/countywide/7035.pdf" TargetMode="External"/><Relationship Id="rId3" Type="http://schemas.openxmlformats.org/officeDocument/2006/relationships/hyperlink" Target="https://library.municode.com/ut/salt_lake_county/codes/code_of_ordinances?nodeId=TIT3REFI_CH3.28COPRPA" TargetMode="External"/><Relationship Id="rId7" Type="http://schemas.openxmlformats.org/officeDocument/2006/relationships/hyperlink" Target="https://www.saltlakecounty.gov/globalassets/1-site-files/policiesordinances/countywide/7030.pdf" TargetMode="External"/><Relationship Id="rId2" Type="http://schemas.openxmlformats.org/officeDocument/2006/relationships/hyperlink" Target="https://library.municode.com/ut/salt_lake_county/codes/code_of_ordinances?nodeId=TIT3REFI_CH3.20PRPR" TargetMode="External"/><Relationship Id="rId1" Type="http://schemas.openxmlformats.org/officeDocument/2006/relationships/slideLayout" Target="../slideLayouts/slideLayout6.xml"/><Relationship Id="rId6" Type="http://schemas.openxmlformats.org/officeDocument/2006/relationships/hyperlink" Target="https://www.saltlakecounty.gov/globalassets/1-site-files/policiesordinances/countywide/7021.pdf" TargetMode="External"/><Relationship Id="rId5" Type="http://schemas.openxmlformats.org/officeDocument/2006/relationships/hyperlink" Target="https://www.saltlakecounty.gov/globalassets/1-site-files/policiesordinances/countywide/7020.pdf" TargetMode="External"/><Relationship Id="rId4" Type="http://schemas.openxmlformats.org/officeDocument/2006/relationships/hyperlink" Target="https://www.saltlakecounty.gov/globalassets/1-site-files/policiesordinances/countywide/7010.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altlakecounty.gov/globalassets/1-site-files/contracts/county-employees/solicitation-information/3.0-purchasing-decision-flow-chart-1.2026.pdf"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saltlakecounty.gov/globalassets/1-site-files/policiesordinances/countywide/7020.pdf"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slco.org/contracts/county-employees/contract-inform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lco.org/globalassets/1-site-files/policies/countywide/7021.pdf?v=12082023114612852"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hyperlink" Target="https://slco.org/contracts/county-employees/solicitation-information/" TargetMode="External"/><Relationship Id="rId4" Type="http://schemas.openxmlformats.org/officeDocument/2006/relationships/hyperlink" Target="https://www.saltlakecounty.gov/globalassets/1-site-files/policiesordinances/countywide/7021.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lco.org/globalassets/1-site-files/policies/countywide/7035.pdf?v=12082023114612852"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s://slco.org/contracts/county-employees/purchasing-card/" TargetMode="External"/><Relationship Id="rId4" Type="http://schemas.openxmlformats.org/officeDocument/2006/relationships/hyperlink" Target="https://www.saltlakecounty.gov/globalassets/1-site-files/policiesordinances/countywide/7035.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lco.org/contracts/county-employees/purchasing-card/"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1628168" y="1057522"/>
            <a:ext cx="5120975" cy="2173433"/>
          </a:xfrm>
        </p:spPr>
        <p:txBody>
          <a:bodyPr vert="horz" lIns="109728" tIns="109728" rIns="109728" bIns="91440" rtlCol="0" anchor="ctr">
            <a:normAutofit/>
          </a:bodyPr>
          <a:lstStyle/>
          <a:p>
            <a:r>
              <a:rPr lang="en-US" dirty="0"/>
              <a:t>Procurement 101</a:t>
            </a:r>
          </a:p>
        </p:txBody>
      </p:sp>
      <p:pic>
        <p:nvPicPr>
          <p:cNvPr id="41" name="Picture Placeholder 40" descr="A large room with glass walls&#10;">
            <a:extLst>
              <a:ext uri="{FF2B5EF4-FFF2-40B4-BE49-F238E27FC236}">
                <a16:creationId xmlns:a16="http://schemas.microsoft.com/office/drawing/2014/main" id="{9FB4A3D7-302B-4FAB-B9BD-5F75A796AC7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859936" y="-2"/>
            <a:ext cx="5332064" cy="6858002"/>
          </a:xfrm>
        </p:spPr>
      </p:pic>
      <p:pic>
        <p:nvPicPr>
          <p:cNvPr id="2" name="Picture 1" descr="Shape&#10;&#10;Description automatically generated with medium confidence">
            <a:extLst>
              <a:ext uri="{FF2B5EF4-FFF2-40B4-BE49-F238E27FC236}">
                <a16:creationId xmlns:a16="http://schemas.microsoft.com/office/drawing/2014/main" id="{E1497038-5E8E-D399-AE98-048585D24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683" y="4039724"/>
            <a:ext cx="3014619" cy="1185108"/>
          </a:xfrm>
          <a:prstGeom prst="rect">
            <a:avLst/>
          </a:prstGeom>
        </p:spPr>
      </p:pic>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EFE67E-60AE-41C6-B6C4-7FC54FE38305}"/>
              </a:ext>
            </a:extLst>
          </p:cNvPr>
          <p:cNvSpPr>
            <a:spLocks noGrp="1"/>
          </p:cNvSpPr>
          <p:nvPr>
            <p:ph type="title"/>
          </p:nvPr>
        </p:nvSpPr>
        <p:spPr>
          <a:xfrm>
            <a:off x="1535372" y="4872251"/>
            <a:ext cx="10013709" cy="1030360"/>
          </a:xfrm>
        </p:spPr>
        <p:txBody>
          <a:bodyPr/>
          <a:lstStyle/>
          <a:p>
            <a:r>
              <a:rPr lang="en-US" dirty="0"/>
              <a:t>Purchasing Thresholds   5 – 15 – 50</a:t>
            </a:r>
          </a:p>
        </p:txBody>
      </p:sp>
      <p:sp>
        <p:nvSpPr>
          <p:cNvPr id="3" name="Footer Placeholder 2">
            <a:extLst>
              <a:ext uri="{FF2B5EF4-FFF2-40B4-BE49-F238E27FC236}">
                <a16:creationId xmlns:a16="http://schemas.microsoft.com/office/drawing/2014/main" id="{291BF2BA-ADC4-4A71-B4A0-9B3047AA9288}"/>
              </a:ext>
            </a:extLst>
          </p:cNvPr>
          <p:cNvSpPr>
            <a:spLocks noGrp="1"/>
          </p:cNvSpPr>
          <p:nvPr>
            <p:ph type="ftr" sz="quarter" idx="11"/>
          </p:nvPr>
        </p:nvSpPr>
        <p:spPr>
          <a:xfrm>
            <a:off x="1535372" y="6309360"/>
            <a:ext cx="4946592" cy="457200"/>
          </a:xfrm>
        </p:spPr>
        <p:txBody>
          <a:bodyPr/>
          <a:lstStyle/>
          <a:p>
            <a:r>
              <a:rPr lang="en-US" dirty="0"/>
              <a:t>Procurement 101</a:t>
            </a:r>
          </a:p>
        </p:txBody>
      </p:sp>
      <p:sp>
        <p:nvSpPr>
          <p:cNvPr id="5" name="Slide Number Placeholder 4">
            <a:extLst>
              <a:ext uri="{FF2B5EF4-FFF2-40B4-BE49-F238E27FC236}">
                <a16:creationId xmlns:a16="http://schemas.microsoft.com/office/drawing/2014/main" id="{46B20231-9711-4B47-A80C-85346582D3DF}"/>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10</a:t>
            </a:fld>
            <a:endParaRPr lang="en-US" dirty="0"/>
          </a:p>
        </p:txBody>
      </p:sp>
      <p:graphicFrame>
        <p:nvGraphicFramePr>
          <p:cNvPr id="9" name="Content Placeholder 3" descr="Timeline Smart Art Placeholder">
            <a:extLst>
              <a:ext uri="{FF2B5EF4-FFF2-40B4-BE49-F238E27FC236}">
                <a16:creationId xmlns:a16="http://schemas.microsoft.com/office/drawing/2014/main" id="{34466B8E-B3C3-4427-AD0D-6EE575A4212C}"/>
              </a:ext>
            </a:extLst>
          </p:cNvPr>
          <p:cNvGraphicFramePr>
            <a:graphicFrameLocks/>
          </p:cNvGraphicFramePr>
          <p:nvPr>
            <p:extLst>
              <p:ext uri="{D42A27DB-BD31-4B8C-83A1-F6EECF244321}">
                <p14:modId xmlns:p14="http://schemas.microsoft.com/office/powerpoint/2010/main" val="3951095790"/>
              </p:ext>
            </p:extLst>
          </p:nvPr>
        </p:nvGraphicFramePr>
        <p:xfrm>
          <a:off x="1637082" y="279567"/>
          <a:ext cx="10013709" cy="4143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13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Procurement – General Rules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11</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642917" y="1295401"/>
            <a:ext cx="11472881" cy="4833256"/>
          </a:xfrm>
        </p:spPr>
        <p:txBody>
          <a:bodyPr/>
          <a:lstStyle/>
          <a:p>
            <a:pPr marL="0" indent="0">
              <a:buNone/>
            </a:pPr>
            <a:r>
              <a:rPr lang="en-US" sz="2000" b="1" dirty="0">
                <a:hlinkClick r:id="rId3"/>
              </a:rPr>
              <a:t>Ordinance 3.20 </a:t>
            </a:r>
            <a:r>
              <a:rPr lang="en-US" sz="2000" b="1" dirty="0"/>
              <a:t>– Purchasing Procedures Highlights</a:t>
            </a: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1.    All procurements shall be competitive unless an exception applies (3.20.020.A)</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A. Exceptions include (not a complete list): small cost, under $15,000 (quotes encouraged $5,000 and under; required between $5,000 - $15,000); exigency; sole source; legal services and notices; utilities; non-software subscriptions; media advertising; goods &amp; supplies for authorized resale; dues and membership fees; speech, lecture, specialized training or performance (3.20.030 	A.4, 5, &amp; 6)</a:t>
            </a: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2. 	Sole source must be approved by Purchasing Agent, Jason Yocom (3.20.030.A.5)</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A. If there is reasonable doubt, competition shall be solicited  </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B. Sole source procurements over formal bid limit, $50K, must be advertised for at least 7 days – any responses will be considered before moving forward with the sole source procurement</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C. Examples of sole source circumstances:</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  Standardization or compatibility of equipment, materials, technology, software, accessories, replacement parts, or service</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ii. Transitional costs are unreasonable or cost prohibitive</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iii. Item is needed for trial use or testing</a:t>
            </a:r>
          </a:p>
          <a:p>
            <a:pPr marL="0" indent="0">
              <a:buNone/>
            </a:pPr>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262943"/>
            <a:ext cx="5932715" cy="369332"/>
          </a:xfrm>
          <a:prstGeom prst="rect">
            <a:avLst/>
          </a:prstGeom>
          <a:noFill/>
        </p:spPr>
        <p:txBody>
          <a:bodyPr wrap="square" rtlCol="0">
            <a:spAutoFit/>
          </a:bodyPr>
          <a:lstStyle/>
          <a:p>
            <a:pPr marL="0" indent="0">
              <a:spcBef>
                <a:spcPts val="600"/>
              </a:spcBef>
              <a:buNone/>
            </a:pPr>
            <a:r>
              <a:rPr lang="en-US" dirty="0">
                <a:hlinkClick r:id="rId4"/>
              </a:rPr>
              <a:t>LINK</a:t>
            </a:r>
            <a:r>
              <a:rPr lang="en-US" dirty="0">
                <a:hlinkClick r:id="rId5"/>
              </a:rPr>
              <a:t> </a:t>
            </a:r>
            <a:r>
              <a:rPr lang="en-US" dirty="0"/>
              <a:t>to Agency-Buyer Liaison </a:t>
            </a:r>
          </a:p>
        </p:txBody>
      </p:sp>
    </p:spTree>
    <p:extLst>
      <p:ext uri="{BB962C8B-B14F-4D97-AF65-F5344CB8AC3E}">
        <p14:creationId xmlns:p14="http://schemas.microsoft.com/office/powerpoint/2010/main" val="287915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Formal Procurement – Bids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12</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511629" y="1295401"/>
            <a:ext cx="11604170" cy="4833256"/>
          </a:xfrm>
        </p:spPr>
        <p:txBody>
          <a:bodyPr/>
          <a:lstStyle/>
          <a:p>
            <a:pPr marL="0" indent="0">
              <a:buNone/>
            </a:pPr>
            <a:r>
              <a:rPr lang="en-US" sz="2000" b="1" dirty="0">
                <a:hlinkClick r:id="rId3"/>
              </a:rPr>
              <a:t>Policy </a:t>
            </a:r>
            <a:r>
              <a:rPr lang="en-US" sz="2000" b="1" dirty="0">
                <a:hlinkClick r:id="rId4"/>
              </a:rPr>
              <a:t>7010</a:t>
            </a:r>
            <a:r>
              <a:rPr lang="en-US" sz="2000" b="1" dirty="0">
                <a:hlinkClick r:id="rId3"/>
              </a:rPr>
              <a:t> </a:t>
            </a:r>
            <a:r>
              <a:rPr lang="en-US" sz="2000" b="1" dirty="0"/>
              <a:t>– Procurement Highlights</a:t>
            </a:r>
          </a:p>
          <a:p>
            <a:pPr marL="0" indent="0">
              <a:buNone/>
            </a:pPr>
            <a:r>
              <a:rPr lang="en-US" dirty="0"/>
              <a:t>1. The purpose is to invite maximum competition practicable (1.1)</a:t>
            </a:r>
          </a:p>
          <a:p>
            <a:pPr marL="0" indent="0">
              <a:buNone/>
            </a:pPr>
            <a:r>
              <a:rPr lang="en-US" dirty="0"/>
              <a:t>2. Bids are out for a minimum of 10 calendar days (3.0)</a:t>
            </a:r>
          </a:p>
          <a:p>
            <a:pPr marL="0" indent="0">
              <a:buNone/>
            </a:pPr>
            <a:r>
              <a:rPr lang="en-US" dirty="0"/>
              <a:t>	A. Bids, RFB/RFC, are awarded to the lowest responsible/responsive bidder(13.0)</a:t>
            </a:r>
          </a:p>
          <a:p>
            <a:pPr marL="0" indent="0">
              <a:buNone/>
            </a:pPr>
            <a:r>
              <a:rPr lang="en-US" dirty="0"/>
              <a:t>3. Sole source needs justification – why is this vendor the only source? (16.1)</a:t>
            </a:r>
          </a:p>
          <a:p>
            <a:pPr marL="0" indent="0">
              <a:buNone/>
            </a:pPr>
            <a:r>
              <a:rPr lang="en-US" dirty="0"/>
              <a:t>4. When is a contract beneficial? Two guiding conditions to consider (17.2):</a:t>
            </a:r>
          </a:p>
          <a:p>
            <a:pPr marL="457200" lvl="1" indent="0">
              <a:buNone/>
            </a:pPr>
            <a:r>
              <a:rPr lang="en-US" dirty="0"/>
              <a:t>A. Dollar volume should exceed $50,000</a:t>
            </a:r>
          </a:p>
          <a:p>
            <a:pPr marL="0" lvl="1" indent="457200">
              <a:buNone/>
            </a:pPr>
            <a:r>
              <a:rPr lang="en-US" dirty="0"/>
              <a:t>B. Frequency of purchases should exceed 20 per year</a:t>
            </a:r>
          </a:p>
          <a:p>
            <a:pPr marL="0" lvl="1" indent="457200">
              <a:buNone/>
            </a:pPr>
            <a:endParaRPr lang="en-US" dirty="0"/>
          </a:p>
          <a:p>
            <a:pPr marL="0" indent="0">
              <a:buNone/>
            </a:pPr>
            <a:endParaRPr lang="en-US" dirty="0"/>
          </a:p>
        </p:txBody>
      </p:sp>
      <p:sp>
        <p:nvSpPr>
          <p:cNvPr id="2" name="TextBox 1">
            <a:extLst>
              <a:ext uri="{FF2B5EF4-FFF2-40B4-BE49-F238E27FC236}">
                <a16:creationId xmlns:a16="http://schemas.microsoft.com/office/drawing/2014/main" id="{BB060A6F-292B-C55A-05C7-6B67129FF210}"/>
              </a:ext>
            </a:extLst>
          </p:cNvPr>
          <p:cNvSpPr txBox="1"/>
          <p:nvPr/>
        </p:nvSpPr>
        <p:spPr>
          <a:xfrm>
            <a:off x="4966065" y="6211669"/>
            <a:ext cx="6318068" cy="646331"/>
          </a:xfrm>
          <a:prstGeom prst="rect">
            <a:avLst/>
          </a:prstGeom>
          <a:noFill/>
        </p:spPr>
        <p:txBody>
          <a:bodyPr wrap="square" rtlCol="0">
            <a:spAutoFit/>
          </a:bodyPr>
          <a:lstStyle/>
          <a:p>
            <a:pPr marL="0" lvl="1" indent="0">
              <a:buNone/>
            </a:pPr>
            <a:r>
              <a:rPr lang="en-US" dirty="0">
                <a:hlinkClick r:id="rId5"/>
              </a:rPr>
              <a:t>LINK</a:t>
            </a:r>
            <a:r>
              <a:rPr lang="en-US" dirty="0"/>
              <a:t> to Instructions for Solicitation Development</a:t>
            </a:r>
          </a:p>
          <a:p>
            <a:pPr marL="0" lvl="1" indent="0">
              <a:buNone/>
            </a:pPr>
            <a:r>
              <a:rPr lang="en-US" dirty="0">
                <a:hlinkClick r:id="rId6"/>
              </a:rPr>
              <a:t>LINK</a:t>
            </a:r>
            <a:r>
              <a:rPr lang="en-US" dirty="0"/>
              <a:t> to RFB/RFC Development Worksheet</a:t>
            </a:r>
          </a:p>
        </p:txBody>
      </p:sp>
    </p:spTree>
    <p:extLst>
      <p:ext uri="{BB962C8B-B14F-4D97-AF65-F5344CB8AC3E}">
        <p14:creationId xmlns:p14="http://schemas.microsoft.com/office/powerpoint/2010/main" val="220162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Formal Procurement – Proposals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13</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947057" y="1295401"/>
            <a:ext cx="10189029" cy="4833256"/>
          </a:xfrm>
        </p:spPr>
        <p:txBody>
          <a:bodyPr/>
          <a:lstStyle/>
          <a:p>
            <a:pPr marL="0" indent="0">
              <a:buNone/>
            </a:pPr>
            <a:r>
              <a:rPr lang="en-US" sz="2000" b="1" dirty="0">
                <a:hlinkClick r:id="rId3"/>
              </a:rPr>
              <a:t>Policy 7030 </a:t>
            </a:r>
            <a:r>
              <a:rPr lang="en-US" sz="2000" b="1" dirty="0"/>
              <a:t>– Request for Proposals (RFP) Highlights</a:t>
            </a:r>
          </a:p>
          <a:p>
            <a:pPr marL="0" indent="0">
              <a:buNone/>
            </a:pPr>
            <a:r>
              <a:rPr lang="en-US" dirty="0"/>
              <a:t>1. RFPs are typically used for professional services, consulting services, and complex technology services and equipment (1.0)</a:t>
            </a:r>
          </a:p>
          <a:p>
            <a:pPr marL="0" indent="0">
              <a:buNone/>
            </a:pPr>
            <a:r>
              <a:rPr lang="en-US" dirty="0"/>
              <a:t>2. RFPs are used when low bid isn’t going to be the most advantageous, and other factors should be considered in an award (2.1)</a:t>
            </a:r>
          </a:p>
          <a:p>
            <a:pPr marL="0" indent="0">
              <a:buNone/>
            </a:pPr>
            <a:r>
              <a:rPr lang="en-US" dirty="0"/>
              <a:t>3. Minimum advertising time is 20 days from issue (4.1.2)</a:t>
            </a:r>
          </a:p>
          <a:p>
            <a:pPr marL="0" indent="0">
              <a:buNone/>
            </a:pPr>
            <a:r>
              <a:rPr lang="en-US" dirty="0"/>
              <a:t>4. Expedited RFPs are quicker (advertised for 5 days), but must stay under the formal bid limit ($50,000) for the life of the contract (13.0)</a:t>
            </a:r>
          </a:p>
          <a:p>
            <a:pPr marL="0" indent="0">
              <a:buNone/>
            </a:pPr>
            <a:endParaRPr lang="en-US" dirty="0"/>
          </a:p>
        </p:txBody>
      </p:sp>
      <p:sp>
        <p:nvSpPr>
          <p:cNvPr id="2" name="TextBox 1">
            <a:extLst>
              <a:ext uri="{FF2B5EF4-FFF2-40B4-BE49-F238E27FC236}">
                <a16:creationId xmlns:a16="http://schemas.microsoft.com/office/drawing/2014/main" id="{BB060A6F-292B-C55A-05C7-6B67129FF210}"/>
              </a:ext>
            </a:extLst>
          </p:cNvPr>
          <p:cNvSpPr txBox="1"/>
          <p:nvPr/>
        </p:nvSpPr>
        <p:spPr>
          <a:xfrm>
            <a:off x="4966065" y="6211669"/>
            <a:ext cx="6318068" cy="646331"/>
          </a:xfrm>
          <a:prstGeom prst="rect">
            <a:avLst/>
          </a:prstGeom>
          <a:noFill/>
        </p:spPr>
        <p:txBody>
          <a:bodyPr wrap="square" rtlCol="0">
            <a:spAutoFit/>
          </a:bodyPr>
          <a:lstStyle/>
          <a:p>
            <a:pPr marL="0" indent="0">
              <a:buNone/>
            </a:pPr>
            <a:r>
              <a:rPr lang="en-US" dirty="0">
                <a:hlinkClick r:id="rId4"/>
              </a:rPr>
              <a:t>LINK</a:t>
            </a:r>
            <a:r>
              <a:rPr lang="en-US" dirty="0"/>
              <a:t> to Pre-Solicitation Considerations Sheet for RFPs</a:t>
            </a:r>
          </a:p>
          <a:p>
            <a:pPr marL="0" indent="0">
              <a:buNone/>
            </a:pPr>
            <a:r>
              <a:rPr lang="en-US" dirty="0">
                <a:hlinkClick r:id="rId5"/>
              </a:rPr>
              <a:t>LINK</a:t>
            </a:r>
            <a:r>
              <a:rPr lang="en-US" dirty="0"/>
              <a:t> to RFP Development Worksheet </a:t>
            </a:r>
          </a:p>
        </p:txBody>
      </p:sp>
    </p:spTree>
    <p:extLst>
      <p:ext uri="{BB962C8B-B14F-4D97-AF65-F5344CB8AC3E}">
        <p14:creationId xmlns:p14="http://schemas.microsoft.com/office/powerpoint/2010/main" val="311450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Processing</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14</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642917" y="1295401"/>
            <a:ext cx="11472881" cy="4833256"/>
          </a:xfrm>
        </p:spPr>
        <p:txBody>
          <a:bodyPr/>
          <a:lstStyle/>
          <a:p>
            <a:pPr marL="0" indent="0">
              <a:buNone/>
            </a:pPr>
            <a:r>
              <a:rPr lang="en-US" sz="2400" b="1" dirty="0">
                <a:hlinkClick r:id="rId3"/>
              </a:rPr>
              <a:t>Ordinance 3.28</a:t>
            </a:r>
            <a:r>
              <a:rPr lang="en-US" sz="2000" b="1" dirty="0"/>
              <a:t>– Contract Processing and Payments Highlights</a:t>
            </a:r>
          </a:p>
          <a:p>
            <a:pPr marL="0" indent="0">
              <a:buNone/>
            </a:pPr>
            <a:r>
              <a:rPr lang="en-US" dirty="0"/>
              <a:t>Typical contract process: 1. Go through procurement 2. Have your attorney review the contract to form &amp; legality  3. Have the Vendor sign 4. Send contract to C&amp;P for processing 5. Return fully executed contract to Vendor</a:t>
            </a:r>
          </a:p>
          <a:p>
            <a:pPr marL="0" indent="0">
              <a:buNone/>
            </a:pPr>
            <a:r>
              <a:rPr lang="en-US" dirty="0"/>
              <a:t>1. C&amp;P to ensure contracts (and amendments) are reviewed as to form by DA’s Office and authorized by the director of the agency, enter the contract in the financial system, and submit to the proper signing authority for execution (3.28.020.B&amp;C)</a:t>
            </a:r>
          </a:p>
          <a:p>
            <a:pPr marL="0" indent="0">
              <a:buNone/>
            </a:pPr>
            <a:r>
              <a:rPr lang="en-US" dirty="0"/>
              <a:t>2. C&amp;P to act as a repository for all county contracts (3.28.020.A)</a:t>
            </a:r>
          </a:p>
          <a:p>
            <a:pPr marL="0" indent="0">
              <a:buNone/>
            </a:pPr>
            <a:r>
              <a:rPr lang="en-US" dirty="0"/>
              <a:t>3. Payment requests are submitted to Mayor’s Finance, if payment is against a contract, the contract number must be referenced (3.28.130.A)</a:t>
            </a:r>
          </a:p>
          <a:p>
            <a:pPr marL="0" indent="0">
              <a:buNone/>
            </a:pPr>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262943"/>
            <a:ext cx="5932715" cy="369332"/>
          </a:xfrm>
          <a:prstGeom prst="rect">
            <a:avLst/>
          </a:prstGeom>
          <a:noFill/>
        </p:spPr>
        <p:txBody>
          <a:bodyPr wrap="square" rtlCol="0">
            <a:spAutoFit/>
          </a:bodyPr>
          <a:lstStyle/>
          <a:p>
            <a:pPr marL="0" indent="0">
              <a:spcBef>
                <a:spcPts val="600"/>
              </a:spcBef>
              <a:buNone/>
            </a:pPr>
            <a:r>
              <a:rPr lang="en-US" dirty="0">
                <a:hlinkClick r:id="rId4"/>
              </a:rPr>
              <a:t>LINK </a:t>
            </a:r>
            <a:r>
              <a:rPr lang="en-US" dirty="0"/>
              <a:t>Contracts Information Page</a:t>
            </a:r>
          </a:p>
        </p:txBody>
      </p:sp>
    </p:spTree>
    <p:extLst>
      <p:ext uri="{BB962C8B-B14F-4D97-AF65-F5344CB8AC3E}">
        <p14:creationId xmlns:p14="http://schemas.microsoft.com/office/powerpoint/2010/main" val="425906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 - up of a person using a computer">
            <a:extLst>
              <a:ext uri="{FF2B5EF4-FFF2-40B4-BE49-F238E27FC236}">
                <a16:creationId xmlns:a16="http://schemas.microsoft.com/office/drawing/2014/main" id="{2090A0CF-D5B6-46F6-9148-3018C1F6821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 y="-3"/>
            <a:ext cx="4613544" cy="2249321"/>
          </a:xfrm>
        </p:spPr>
      </p:pic>
      <p:pic>
        <p:nvPicPr>
          <p:cNvPr id="13" name="Picture Placeholder 12" descr="Digital Graph screen reflection">
            <a:extLst>
              <a:ext uri="{FF2B5EF4-FFF2-40B4-BE49-F238E27FC236}">
                <a16:creationId xmlns:a16="http://schemas.microsoft.com/office/drawing/2014/main" id="{FD008D2D-DCC4-47D7-9308-F53E3DC8BA33}"/>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1" y="2311339"/>
            <a:ext cx="4613544" cy="2241520"/>
          </a:xfrm>
        </p:spPr>
      </p:pic>
      <p:pic>
        <p:nvPicPr>
          <p:cNvPr id="8" name="Picture Placeholder 7" descr="Conference Room">
            <a:extLst>
              <a:ext uri="{FF2B5EF4-FFF2-40B4-BE49-F238E27FC236}">
                <a16:creationId xmlns:a16="http://schemas.microsoft.com/office/drawing/2014/main" id="{13908DB8-E92A-433D-BC79-CFD872B072D7}"/>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1" y="4613572"/>
            <a:ext cx="4613544" cy="2241520"/>
          </a:xfrm>
        </p:spPr>
      </p:pic>
      <p:sp>
        <p:nvSpPr>
          <p:cNvPr id="9" name="Content Placeholder 8">
            <a:extLst>
              <a:ext uri="{FF2B5EF4-FFF2-40B4-BE49-F238E27FC236}">
                <a16:creationId xmlns:a16="http://schemas.microsoft.com/office/drawing/2014/main" id="{957A8109-BBBF-407C-81F8-08088ED99698}"/>
              </a:ext>
            </a:extLst>
          </p:cNvPr>
          <p:cNvSpPr>
            <a:spLocks noGrp="1"/>
          </p:cNvSpPr>
          <p:nvPr>
            <p:ph idx="1"/>
          </p:nvPr>
        </p:nvSpPr>
        <p:spPr>
          <a:xfrm>
            <a:off x="4941803" y="1905575"/>
            <a:ext cx="3472543" cy="4414670"/>
          </a:xfrm>
        </p:spPr>
        <p:txBody>
          <a:bodyPr>
            <a:normAutofit/>
          </a:bodyPr>
          <a:lstStyle/>
          <a:p>
            <a:r>
              <a:rPr lang="en-US" sz="1600" dirty="0"/>
              <a:t>Reminder: per ordinance (3.16.050), </a:t>
            </a:r>
            <a:r>
              <a:rPr lang="en-US" sz="1600" b="1" dirty="0"/>
              <a:t>only </a:t>
            </a:r>
            <a:r>
              <a:rPr lang="en-US" sz="1600" dirty="0"/>
              <a:t>the Mayor or her Designee who has been authorized can sign a contract on behalf of the county. Any violation of this could “result in voiding the contract and the personal obligation and liability of the person at fault for such violations.”</a:t>
            </a:r>
          </a:p>
          <a:p>
            <a:endParaRPr lang="en-US" dirty="0"/>
          </a:p>
        </p:txBody>
      </p:sp>
      <p:sp>
        <p:nvSpPr>
          <p:cNvPr id="17" name="Footer Placeholder 16">
            <a:extLst>
              <a:ext uri="{FF2B5EF4-FFF2-40B4-BE49-F238E27FC236}">
                <a16:creationId xmlns:a16="http://schemas.microsoft.com/office/drawing/2014/main" id="{A7A34B0D-1722-4024-BC6E-2A411B0AF724}"/>
              </a:ext>
            </a:extLst>
          </p:cNvPr>
          <p:cNvSpPr>
            <a:spLocks noGrp="1"/>
          </p:cNvSpPr>
          <p:nvPr>
            <p:ph type="ftr" sz="quarter" idx="11"/>
          </p:nvPr>
        </p:nvSpPr>
        <p:spPr>
          <a:xfrm>
            <a:off x="642917" y="6309360"/>
            <a:ext cx="3271516" cy="457200"/>
          </a:xfrm>
        </p:spPr>
        <p:txBody>
          <a:bodyPr/>
          <a:lstStyle/>
          <a:p>
            <a:r>
              <a:rPr lang="en-US" dirty="0"/>
              <a:t>Procurement 101</a:t>
            </a:r>
          </a:p>
        </p:txBody>
      </p:sp>
      <p:sp>
        <p:nvSpPr>
          <p:cNvPr id="18" name="Slide Number Placeholder 17">
            <a:extLst>
              <a:ext uri="{FF2B5EF4-FFF2-40B4-BE49-F238E27FC236}">
                <a16:creationId xmlns:a16="http://schemas.microsoft.com/office/drawing/2014/main" id="{75DB2E64-AD14-44FE-948F-FCBEC637E2C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15</a:t>
            </a:fld>
            <a:endParaRPr lang="en-US" dirty="0"/>
          </a:p>
        </p:txBody>
      </p:sp>
      <p:pic>
        <p:nvPicPr>
          <p:cNvPr id="5" name="Picture 4">
            <a:extLst>
              <a:ext uri="{FF2B5EF4-FFF2-40B4-BE49-F238E27FC236}">
                <a16:creationId xmlns:a16="http://schemas.microsoft.com/office/drawing/2014/main" id="{0A3CDC67-8C0C-7039-FE37-1BB876E88CB7}"/>
              </a:ext>
            </a:extLst>
          </p:cNvPr>
          <p:cNvPicPr>
            <a:picLocks noChangeAspect="1"/>
          </p:cNvPicPr>
          <p:nvPr/>
        </p:nvPicPr>
        <p:blipFill>
          <a:blip r:embed="rId6"/>
          <a:stretch>
            <a:fillRect/>
          </a:stretch>
        </p:blipFill>
        <p:spPr>
          <a:xfrm>
            <a:off x="8437798" y="2090057"/>
            <a:ext cx="3427630" cy="3076270"/>
          </a:xfrm>
          <a:prstGeom prst="rect">
            <a:avLst/>
          </a:prstGeom>
        </p:spPr>
      </p:pic>
      <p:sp>
        <p:nvSpPr>
          <p:cNvPr id="10" name="TextBox 9">
            <a:extLst>
              <a:ext uri="{FF2B5EF4-FFF2-40B4-BE49-F238E27FC236}">
                <a16:creationId xmlns:a16="http://schemas.microsoft.com/office/drawing/2014/main" id="{9BF33C6A-AE97-7DCB-4F8C-6C97193C9052}"/>
              </a:ext>
            </a:extLst>
          </p:cNvPr>
          <p:cNvSpPr txBox="1"/>
          <p:nvPr/>
        </p:nvSpPr>
        <p:spPr>
          <a:xfrm>
            <a:off x="4789399" y="947024"/>
            <a:ext cx="7076029" cy="646331"/>
          </a:xfrm>
          <a:prstGeom prst="rect">
            <a:avLst/>
          </a:prstGeom>
          <a:noFill/>
        </p:spPr>
        <p:txBody>
          <a:bodyPr wrap="square" rtlCol="0">
            <a:spAutoFit/>
          </a:bodyPr>
          <a:lstStyle/>
          <a:p>
            <a:r>
              <a:rPr lang="en-US" sz="3600" b="1" dirty="0">
                <a:latin typeface="+mj-lt"/>
              </a:rPr>
              <a:t>Contracts Processing …</a:t>
            </a:r>
          </a:p>
        </p:txBody>
      </p:sp>
    </p:spTree>
    <p:extLst>
      <p:ext uri="{BB962C8B-B14F-4D97-AF65-F5344CB8AC3E}">
        <p14:creationId xmlns:p14="http://schemas.microsoft.com/office/powerpoint/2010/main" val="1109332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CP Web Resources</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16</a:t>
            </a:fld>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301947"/>
            <a:ext cx="5932715" cy="369332"/>
          </a:xfrm>
          <a:prstGeom prst="rect">
            <a:avLst/>
          </a:prstGeom>
          <a:noFill/>
        </p:spPr>
        <p:txBody>
          <a:bodyPr wrap="square" rtlCol="0">
            <a:spAutoFit/>
          </a:bodyPr>
          <a:lstStyle/>
          <a:p>
            <a:pPr marL="0" indent="0">
              <a:spcBef>
                <a:spcPts val="600"/>
              </a:spcBef>
              <a:buNone/>
            </a:pPr>
            <a:r>
              <a:rPr lang="en-US" dirty="0">
                <a:hlinkClick r:id="rId3"/>
              </a:rPr>
              <a:t>LINK </a:t>
            </a:r>
            <a:r>
              <a:rPr lang="en-US" dirty="0"/>
              <a:t>to Contracts &amp; Procurement</a:t>
            </a:r>
          </a:p>
        </p:txBody>
      </p:sp>
      <p:sp>
        <p:nvSpPr>
          <p:cNvPr id="2" name="TextBox 1">
            <a:extLst>
              <a:ext uri="{FF2B5EF4-FFF2-40B4-BE49-F238E27FC236}">
                <a16:creationId xmlns:a16="http://schemas.microsoft.com/office/drawing/2014/main" id="{AAD2C849-1B65-A5EC-E6D2-66E5DFA4F107}"/>
              </a:ext>
            </a:extLst>
          </p:cNvPr>
          <p:cNvSpPr txBox="1"/>
          <p:nvPr/>
        </p:nvSpPr>
        <p:spPr>
          <a:xfrm>
            <a:off x="925286" y="1458686"/>
            <a:ext cx="10623795" cy="456111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4"/>
              </a:rPr>
              <a:t>Purchasing</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5"/>
              </a:rPr>
              <a:t> Resource Guide</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err="1">
                <a:ln>
                  <a:noFill/>
                </a:ln>
                <a:solidFill>
                  <a:prstClr val="black">
                    <a:lumMod val="85000"/>
                    <a:lumOff val="15000"/>
                  </a:prstClr>
                </a:solidFill>
                <a:effectLst/>
                <a:uLnTx/>
                <a:uFillTx/>
                <a:ea typeface="+mn-ea"/>
                <a:cs typeface="+mn-cs"/>
                <a:hlinkClick r:id="rId6"/>
              </a:rPr>
              <a:t>MyFIN</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6"/>
              </a:rPr>
              <a:t> eProcurement Troubleshooting Guide</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7"/>
              </a:rPr>
              <a:t>Search County Contracts (SharePoint)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8"/>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9"/>
              </a:rPr>
              <a:t>RFP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0"/>
              </a:rPr>
              <a:t>RFB/RFC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1"/>
              </a:rPr>
              <a:t>Construction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2"/>
              </a:rPr>
              <a:t>Surplus Information</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err="1">
                <a:ln>
                  <a:noFill/>
                </a:ln>
                <a:solidFill>
                  <a:prstClr val="black">
                    <a:lumMod val="85000"/>
                    <a:lumOff val="15000"/>
                  </a:prstClr>
                </a:solidFill>
                <a:effectLst/>
                <a:uLnTx/>
                <a:uFillTx/>
                <a:ea typeface="+mn-ea"/>
                <a:cs typeface="+mn-cs"/>
                <a:hlinkClick r:id="rId13"/>
              </a:rPr>
              <a:t>PCard</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3"/>
              </a:rPr>
              <a:t> Information</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4"/>
              </a:rPr>
              <a:t>Project Tracking</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5"/>
              </a:rPr>
              <a:t>State Contract Search</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p>
        </p:txBody>
      </p:sp>
    </p:spTree>
    <p:extLst>
      <p:ext uri="{BB962C8B-B14F-4D97-AF65-F5344CB8AC3E}">
        <p14:creationId xmlns:p14="http://schemas.microsoft.com/office/powerpoint/2010/main" val="1836570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5" descr="Building Skyline">
            <a:extLst>
              <a:ext uri="{FF2B5EF4-FFF2-40B4-BE49-F238E27FC236}">
                <a16:creationId xmlns:a16="http://schemas.microsoft.com/office/drawing/2014/main" id="{3A7CEA2D-183A-4462-74C4-E6C25C7270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587342" y="1094505"/>
            <a:ext cx="4604658" cy="5028782"/>
          </a:xfrm>
          <a:prstGeom prst="rect">
            <a:avLst/>
          </a:prstGeom>
        </p:spPr>
      </p:pic>
      <p:sp>
        <p:nvSpPr>
          <p:cNvPr id="8" name="TextBox 7">
            <a:extLst>
              <a:ext uri="{FF2B5EF4-FFF2-40B4-BE49-F238E27FC236}">
                <a16:creationId xmlns:a16="http://schemas.microsoft.com/office/drawing/2014/main" id="{98B8A9D0-EEB6-BDE6-93E6-DBCA0C31D357}"/>
              </a:ext>
            </a:extLst>
          </p:cNvPr>
          <p:cNvSpPr txBox="1"/>
          <p:nvPr/>
        </p:nvSpPr>
        <p:spPr>
          <a:xfrm>
            <a:off x="185057" y="1094505"/>
            <a:ext cx="7402285" cy="4524315"/>
          </a:xfrm>
          <a:prstGeom prst="rect">
            <a:avLst/>
          </a:prstGeom>
          <a:noFill/>
        </p:spPr>
        <p:txBody>
          <a:bodyPr wrap="square" rtlCol="0">
            <a:spAutoFit/>
          </a:bodyPr>
          <a:lstStyle/>
          <a:p>
            <a:pPr marR="0" lvl="0" algn="l" defTabSz="457200" rtl="0" eaLnBrk="1" fontAlgn="auto" latinLnBrk="0" hangingPunct="1">
              <a:lnSpc>
                <a:spcPct val="100000"/>
              </a:lnSpc>
              <a:spcBef>
                <a:spcPct val="20000"/>
              </a:spcBef>
              <a:spcAft>
                <a:spcPts val="600"/>
              </a:spcAft>
              <a:buClr>
                <a:srgbClr val="83992A"/>
              </a:buClr>
              <a:buSzPct val="115000"/>
              <a:tabLst/>
              <a:defRPr/>
            </a:pPr>
            <a:r>
              <a:rPr lang="en-US" sz="3600" b="1" dirty="0">
                <a:solidFill>
                  <a:prstClr val="black">
                    <a:lumMod val="85000"/>
                    <a:lumOff val="15000"/>
                  </a:prstClr>
                </a:solidFill>
                <a:latin typeface="+mj-lt"/>
              </a:rPr>
              <a:t>Four C’s to Compliance &amp; Success</a:t>
            </a:r>
            <a:endParaRPr kumimoji="0" lang="en-US" sz="3600" b="1" i="0" u="none" strike="noStrike" kern="1200" cap="none" spc="0" normalizeH="0" baseline="0" noProof="0" dirty="0">
              <a:ln>
                <a:noFill/>
              </a:ln>
              <a:solidFill>
                <a:prstClr val="black">
                  <a:lumMod val="85000"/>
                  <a:lumOff val="15000"/>
                </a:prstClr>
              </a:solidFill>
              <a:effectLst/>
              <a:uLnTx/>
              <a:uFillTx/>
              <a:latin typeface="+mj-lt"/>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Competition – most competition as practicable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Contracts - </a:t>
            </a:r>
            <a:r>
              <a:rPr kumimoji="0" lang="en-US" sz="2000" b="1" i="0" u="none" strike="noStrike" kern="1200" cap="none" spc="0" normalizeH="0" baseline="0" noProof="0" dirty="0">
                <a:ln>
                  <a:noFill/>
                </a:ln>
                <a:solidFill>
                  <a:prstClr val="black">
                    <a:lumMod val="85000"/>
                    <a:lumOff val="15000"/>
                  </a:prstClr>
                </a:solidFill>
                <a:effectLst/>
                <a:uLnTx/>
                <a:uFillTx/>
                <a:ea typeface="+mn-ea"/>
                <a:cs typeface="+mn-cs"/>
              </a:rPr>
              <a:t>don’t</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sign them, only the Mayor or one of her Designees can execute a contract (process through C&amp;P)</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Check your Contracts &amp; Contractors – manage your contractors and make sure you’re buying items/services at or below contracted rates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CONTACT US – C&amp;P is here to help; we want to be your valued partner</a:t>
            </a:r>
          </a:p>
        </p:txBody>
      </p:sp>
    </p:spTree>
    <p:extLst>
      <p:ext uri="{BB962C8B-B14F-4D97-AF65-F5344CB8AC3E}">
        <p14:creationId xmlns:p14="http://schemas.microsoft.com/office/powerpoint/2010/main" val="277979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CC63897-FC0F-511F-01F1-0BCE4321BF34}"/>
              </a:ext>
            </a:extLst>
          </p:cNvPr>
          <p:cNvSpPr>
            <a:spLocks noGrp="1"/>
          </p:cNvSpPr>
          <p:nvPr>
            <p:ph type="title"/>
          </p:nvPr>
        </p:nvSpPr>
        <p:spPr/>
        <p:txBody>
          <a:bodyPr/>
          <a:lstStyle/>
          <a:p>
            <a:r>
              <a:rPr lang="en-US" dirty="0"/>
              <a:t>Contracts &amp; Procurement Team</a:t>
            </a:r>
          </a:p>
        </p:txBody>
      </p:sp>
      <p:sp>
        <p:nvSpPr>
          <p:cNvPr id="7" name="Footer Placeholder 6">
            <a:extLst>
              <a:ext uri="{FF2B5EF4-FFF2-40B4-BE49-F238E27FC236}">
                <a16:creationId xmlns:a16="http://schemas.microsoft.com/office/drawing/2014/main" id="{0E54874C-1629-BD7C-49FD-10DDB656ACA4}"/>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105FB769-4296-C2D3-3FFE-FD0187A6A619}"/>
              </a:ext>
            </a:extLst>
          </p:cNvPr>
          <p:cNvSpPr>
            <a:spLocks noGrp="1"/>
          </p:cNvSpPr>
          <p:nvPr>
            <p:ph type="sldNum" sz="quarter" idx="12"/>
          </p:nvPr>
        </p:nvSpPr>
        <p:spPr/>
        <p:txBody>
          <a:bodyPr/>
          <a:lstStyle/>
          <a:p>
            <a:fld id="{FAEF9944-A4F6-4C59-AEBD-678D6480B8EA}" type="slidenum">
              <a:rPr lang="en-US" smtClean="0"/>
              <a:t>18</a:t>
            </a:fld>
            <a:endParaRPr lang="en-US" dirty="0"/>
          </a:p>
        </p:txBody>
      </p:sp>
      <p:sp>
        <p:nvSpPr>
          <p:cNvPr id="11" name="TextBox 10">
            <a:extLst>
              <a:ext uri="{FF2B5EF4-FFF2-40B4-BE49-F238E27FC236}">
                <a16:creationId xmlns:a16="http://schemas.microsoft.com/office/drawing/2014/main" id="{356DE67D-E37B-D432-C614-DEB93767DCA3}"/>
              </a:ext>
            </a:extLst>
          </p:cNvPr>
          <p:cNvSpPr txBox="1"/>
          <p:nvPr/>
        </p:nvSpPr>
        <p:spPr>
          <a:xfrm>
            <a:off x="1262744" y="467484"/>
            <a:ext cx="10929256" cy="4093428"/>
          </a:xfrm>
          <a:prstGeom prst="rect">
            <a:avLst/>
          </a:prstGeom>
          <a:noFill/>
        </p:spPr>
        <p:txBody>
          <a:bodyPr wrap="square" rtlCol="0">
            <a:spAutoFit/>
          </a:bodyPr>
          <a:lstStyle/>
          <a:p>
            <a:pPr marR="0" lvl="0" defTabSz="457200" rtl="0" eaLnBrk="1" fontAlgn="auto" latinLnBrk="0" hangingPunct="1">
              <a:lnSpc>
                <a:spcPct val="100000"/>
              </a:lnSpc>
              <a:spcBef>
                <a:spcPct val="20000"/>
              </a:spcBef>
              <a:spcAft>
                <a:spcPts val="600"/>
              </a:spcAft>
              <a:buClr>
                <a:schemeClr val="accent1">
                  <a:lumMod val="75000"/>
                </a:schemeClr>
              </a:buClr>
              <a:buSzPct val="115000"/>
              <a:tabLst/>
              <a:defRPr/>
            </a:pPr>
            <a:r>
              <a:rPr kumimoji="0" lang="en-US" sz="3600" b="1" i="0" u="sng" strike="noStrike" kern="1200" cap="none" spc="0" normalizeH="0" baseline="0" noProof="0" dirty="0">
                <a:ln>
                  <a:noFill/>
                </a:ln>
                <a:solidFill>
                  <a:prstClr val="black">
                    <a:lumMod val="85000"/>
                    <a:lumOff val="15000"/>
                  </a:prstClr>
                </a:solidFill>
                <a:effectLst/>
                <a:uLnTx/>
                <a:uFillTx/>
                <a:latin typeface="+mj-lt"/>
                <a:ea typeface="+mn-ea"/>
                <a:cs typeface="+mn-cs"/>
              </a:rPr>
              <a:t>Your Partners in Procurement</a:t>
            </a:r>
          </a:p>
          <a:p>
            <a:pPr marL="285750" indent="-285750" defTabSz="457200">
              <a:spcBef>
                <a:spcPct val="20000"/>
              </a:spcBef>
              <a:spcAft>
                <a:spcPts val="600"/>
              </a:spcAft>
              <a:buClr>
                <a:schemeClr val="accent1">
                  <a:lumMod val="75000"/>
                </a:schemeClr>
              </a:buClr>
              <a:buSzPct val="115000"/>
              <a:buFont typeface="Arial"/>
              <a:buChar char="•"/>
              <a:defRPr/>
            </a:pPr>
            <a:endParaRPr lang="en-US" sz="1450" dirty="0">
              <a:solidFill>
                <a:prstClr val="black">
                  <a:lumMod val="85000"/>
                  <a:lumOff val="15000"/>
                </a:prstClr>
              </a:solidFill>
            </a:endParaRPr>
          </a:p>
          <a:p>
            <a:pPr marL="285750" indent="-285750" defTabSz="457200">
              <a:spcBef>
                <a:spcPct val="20000"/>
              </a:spcBef>
              <a:spcAft>
                <a:spcPts val="600"/>
              </a:spcAft>
              <a:buClr>
                <a:schemeClr val="accent1">
                  <a:lumMod val="75000"/>
                </a:schemeClr>
              </a:buClr>
              <a:buSzPct val="115000"/>
              <a:buFont typeface="Arial"/>
              <a:buChar char="•"/>
              <a:defRPr/>
            </a:pPr>
            <a:r>
              <a:rPr lang="en-US" sz="1450" dirty="0">
                <a:solidFill>
                  <a:prstClr val="black">
                    <a:lumMod val="85000"/>
                    <a:lumOff val="15000"/>
                  </a:prstClr>
                </a:solidFill>
              </a:rPr>
              <a:t>Jason Yocom		Division Director 			385-468-0304 		</a:t>
            </a:r>
            <a:r>
              <a:rPr lang="en-US" sz="1450" dirty="0">
                <a:solidFill>
                  <a:prstClr val="black">
                    <a:lumMod val="85000"/>
                    <a:lumOff val="15000"/>
                  </a:prstClr>
                </a:solidFill>
                <a:hlinkClick r:id="rId3"/>
              </a:rPr>
              <a:t>jyocom@saltlakecounty.gov</a:t>
            </a:r>
            <a:r>
              <a:rPr lang="en-US" sz="1450" dirty="0">
                <a:solidFill>
                  <a:prstClr val="black">
                    <a:lumMod val="85000"/>
                    <a:lumOff val="15000"/>
                  </a:prstClr>
                </a:solidFill>
              </a:rPr>
              <a:t> </a:t>
            </a:r>
          </a:p>
          <a:p>
            <a:pPr marL="285750" indent="-285750" defTabSz="457200">
              <a:spcBef>
                <a:spcPct val="20000"/>
              </a:spcBef>
              <a:spcAft>
                <a:spcPts val="600"/>
              </a:spcAft>
              <a:buClr>
                <a:schemeClr val="accent1">
                  <a:lumMod val="75000"/>
                </a:schemeClr>
              </a:buClr>
              <a:buSzPct val="115000"/>
              <a:buFont typeface="Arial"/>
              <a:buChar char="•"/>
              <a:defRPr/>
            </a:pPr>
            <a:r>
              <a:rPr lang="en-US" sz="1450" dirty="0">
                <a:solidFill>
                  <a:prstClr val="black">
                    <a:lumMod val="85000"/>
                    <a:lumOff val="15000"/>
                  </a:prstClr>
                </a:solidFill>
              </a:rPr>
              <a:t>Teresa Young		Associate Division Director	385-468-0307		</a:t>
            </a:r>
            <a:r>
              <a:rPr lang="en-US" sz="1450" dirty="0">
                <a:solidFill>
                  <a:prstClr val="black">
                    <a:lumMod val="85000"/>
                    <a:lumOff val="15000"/>
                  </a:prstClr>
                </a:solidFill>
                <a:hlinkClick r:id="rId4"/>
              </a:rPr>
              <a:t>tyoung@saltlakecounty.gov</a:t>
            </a:r>
            <a:r>
              <a:rPr lang="en-US" sz="1450" dirty="0">
                <a:solidFill>
                  <a:prstClr val="black">
                    <a:lumMod val="85000"/>
                    <a:lumOff val="15000"/>
                  </a:prstClr>
                </a:solidFill>
              </a:rPr>
              <a:t>  </a:t>
            </a:r>
          </a:p>
          <a:p>
            <a:pPr marL="285750" indent="-285750" defTabSz="457200">
              <a:spcBef>
                <a:spcPct val="20000"/>
              </a:spcBef>
              <a:spcAft>
                <a:spcPts val="600"/>
              </a:spcAft>
              <a:buClr>
                <a:schemeClr val="accent1">
                  <a:lumMod val="75000"/>
                </a:schemeClr>
              </a:buClr>
              <a:buSzPct val="115000"/>
              <a:buFont typeface="Arial"/>
              <a:buChar char="•"/>
              <a:defRPr/>
            </a:pPr>
            <a:r>
              <a:rPr lang="en-US" sz="1450" dirty="0">
                <a:solidFill>
                  <a:prstClr val="black">
                    <a:lumMod val="85000"/>
                    <a:lumOff val="15000"/>
                  </a:prstClr>
                </a:solidFill>
              </a:rPr>
              <a:t>Rachael Rigdon		Contracts Manager			385-468-0310		</a:t>
            </a:r>
            <a:r>
              <a:rPr lang="en-US" sz="1450" dirty="0">
                <a:solidFill>
                  <a:prstClr val="black">
                    <a:lumMod val="85000"/>
                    <a:lumOff val="15000"/>
                  </a:prstClr>
                </a:solidFill>
                <a:hlinkClick r:id="rId5"/>
              </a:rPr>
              <a:t>rrigdon@saltlakecounty.gov</a:t>
            </a:r>
            <a:r>
              <a:rPr lang="en-US" sz="1450" dirty="0">
                <a:solidFill>
                  <a:prstClr val="black">
                    <a:lumMod val="85000"/>
                    <a:lumOff val="15000"/>
                  </a:prstClr>
                </a:solidFill>
              </a:rPr>
              <a:t> </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Shawna Soliz		Operations Manager			385-468-0306		</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hlinkClick r:id="rId6"/>
              </a:rPr>
              <a:t>ssoliz@saltlakecounty.gov</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sz="1450" b="0" i="0" u="none" strike="noStrike" kern="1200" cap="none" spc="0" normalizeH="0" baseline="0" noProof="0" dirty="0" err="1">
                <a:ln>
                  <a:noFill/>
                </a:ln>
                <a:solidFill>
                  <a:prstClr val="black">
                    <a:lumMod val="85000"/>
                    <a:lumOff val="15000"/>
                  </a:prstClr>
                </a:solidFill>
                <a:effectLst/>
                <a:uLnTx/>
                <a:uFillTx/>
                <a:ea typeface="+mn-ea"/>
                <a:cs typeface="+mn-cs"/>
              </a:rPr>
              <a:t>Marisel</a:t>
            </a:r>
            <a:r>
              <a:rPr lang="en-US" sz="1450" dirty="0">
                <a:solidFill>
                  <a:prstClr val="black">
                    <a:lumMod val="85000"/>
                    <a:lumOff val="15000"/>
                  </a:prstClr>
                </a:solidFill>
              </a:rPr>
              <a:t>a Garcia	</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	Operations Coordinator 		385-468-0300		</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hlinkClick r:id="rId7"/>
              </a:rPr>
              <a:t>magarcia@saltlakecounty.gov</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indent="-285750" defTabSz="457200">
              <a:spcBef>
                <a:spcPct val="20000"/>
              </a:spcBef>
              <a:spcAft>
                <a:spcPts val="600"/>
              </a:spcAft>
              <a:buClr>
                <a:schemeClr val="accent1">
                  <a:lumMod val="75000"/>
                </a:schemeClr>
              </a:buClr>
              <a:buSzPct val="115000"/>
              <a:buFont typeface="Arial"/>
              <a:buChar char="•"/>
              <a:defRPr/>
            </a:pPr>
            <a:r>
              <a:rPr lang="en-US" sz="1450" dirty="0">
                <a:solidFill>
                  <a:prstClr val="black">
                    <a:lumMod val="85000"/>
                    <a:lumOff val="15000"/>
                  </a:prstClr>
                </a:solidFill>
              </a:rPr>
              <a:t>Michael Emery		IT Professional </a:t>
            </a:r>
            <a:r>
              <a:rPr lang="en-US" sz="1450" dirty="0" err="1">
                <a:solidFill>
                  <a:prstClr val="black">
                    <a:lumMod val="85000"/>
                    <a:lumOff val="15000"/>
                  </a:prstClr>
                </a:solidFill>
              </a:rPr>
              <a:t>Srvcs</a:t>
            </a:r>
            <a:r>
              <a:rPr lang="en-US" sz="1450" dirty="0">
                <a:solidFill>
                  <a:prstClr val="black">
                    <a:lumMod val="85000"/>
                    <a:lumOff val="15000"/>
                  </a:prstClr>
                </a:solidFill>
              </a:rPr>
              <a:t> Buyer	385-468-0308		</a:t>
            </a:r>
            <a:r>
              <a:rPr lang="en-US" sz="1450" dirty="0">
                <a:solidFill>
                  <a:prstClr val="black">
                    <a:lumMod val="85000"/>
                    <a:lumOff val="15000"/>
                  </a:prstClr>
                </a:solidFill>
                <a:hlinkClick r:id="rId8"/>
              </a:rPr>
              <a:t>memery@saltlakecounty.gov</a:t>
            </a:r>
            <a:r>
              <a:rPr lang="en-US" sz="1450" dirty="0">
                <a:solidFill>
                  <a:prstClr val="black">
                    <a:lumMod val="85000"/>
                    <a:lumOff val="15000"/>
                  </a:prstClr>
                </a:solidFill>
              </a:rPr>
              <a:t> </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Bibi Whitehead		Senior Buyer				385-468-0312		</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hlinkClick r:id="rId9"/>
              </a:rPr>
              <a:t>bwhitehead@saltlakecounty.gov</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indent="-285750" defTabSz="457200">
              <a:spcBef>
                <a:spcPct val="20000"/>
              </a:spcBef>
              <a:spcAft>
                <a:spcPts val="600"/>
              </a:spcAft>
              <a:buClr>
                <a:schemeClr val="accent1">
                  <a:lumMod val="75000"/>
                </a:schemeClr>
              </a:buClr>
              <a:buSzPct val="115000"/>
              <a:buFont typeface="Arial"/>
              <a:buChar char="•"/>
              <a:defRPr/>
            </a:pP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Matthew Bass		Senior Buyer				385-468-0309		</a:t>
            </a:r>
            <a:r>
              <a:rPr kumimoji="0" lang="en-US" sz="1450" b="0" i="0" u="none" strike="noStrike" kern="1200" cap="none" spc="0" normalizeH="0" baseline="0" noProof="0" dirty="0">
                <a:ln>
                  <a:noFill/>
                </a:ln>
                <a:solidFill>
                  <a:prstClr val="black">
                    <a:lumMod val="85000"/>
                    <a:lumOff val="15000"/>
                  </a:prstClr>
                </a:solidFill>
                <a:effectLst/>
                <a:uLnTx/>
                <a:uFillTx/>
                <a:hlinkClick r:id="rId10"/>
              </a:rPr>
              <a:t>mabass@saltlakecounty.gov</a:t>
            </a:r>
            <a:r>
              <a:rPr kumimoji="0" lang="en-US" sz="1450" b="0" i="0" u="none" strike="noStrike" kern="1200" cap="none" spc="0" normalizeH="0" baseline="0" noProof="0" dirty="0">
                <a:ln>
                  <a:noFill/>
                </a:ln>
                <a:solidFill>
                  <a:prstClr val="black">
                    <a:lumMod val="85000"/>
                    <a:lumOff val="15000"/>
                  </a:prstClr>
                </a:solidFill>
                <a:effectLst/>
                <a:uLnTx/>
                <a:uFillTx/>
              </a:rPr>
              <a:t> </a:t>
            </a:r>
            <a:r>
              <a:rPr lang="en-US" sz="1450" dirty="0">
                <a:solidFill>
                  <a:prstClr val="black">
                    <a:lumMod val="85000"/>
                    <a:lumOff val="15000"/>
                  </a:prstClr>
                </a:solidFill>
              </a:rPr>
              <a:t> </a:t>
            </a:r>
            <a:endParaRPr kumimoji="0" lang="en-US" sz="145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indent="-285750" defTabSz="457200">
              <a:spcBef>
                <a:spcPct val="20000"/>
              </a:spcBef>
              <a:spcAft>
                <a:spcPts val="600"/>
              </a:spcAft>
              <a:buClr>
                <a:schemeClr val="accent1">
                  <a:lumMod val="75000"/>
                </a:schemeClr>
              </a:buClr>
              <a:buSzPct val="115000"/>
              <a:buFont typeface="Arial"/>
              <a:buChar char="•"/>
              <a:defRPr/>
            </a:pP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Aaron Stone		Senior Buyer				385-468-0311		</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hlinkClick r:id="rId11"/>
              </a:rPr>
              <a:t>astone@saltlakecounty.gov</a:t>
            </a:r>
            <a:r>
              <a:rPr kumimoji="0" lang="en-US" sz="1450" b="0" i="0" u="none" strike="noStrike" kern="1200" cap="none" spc="0" normalizeH="0" baseline="0" noProof="0" dirty="0">
                <a:ln>
                  <a:noFill/>
                </a:ln>
                <a:solidFill>
                  <a:prstClr val="black">
                    <a:lumMod val="85000"/>
                    <a:lumOff val="15000"/>
                  </a:prstClr>
                </a:solidFill>
                <a:effectLst/>
                <a:uLnTx/>
                <a:uFillTx/>
                <a:ea typeface="+mn-ea"/>
                <a:cs typeface="+mn-cs"/>
              </a:rPr>
              <a:t> </a:t>
            </a:r>
          </a:p>
        </p:txBody>
      </p:sp>
    </p:spTree>
    <p:extLst>
      <p:ext uri="{BB962C8B-B14F-4D97-AF65-F5344CB8AC3E}">
        <p14:creationId xmlns:p14="http://schemas.microsoft.com/office/powerpoint/2010/main" val="9440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622" y="1138041"/>
            <a:ext cx="4862811" cy="2019488"/>
          </a:xfrm>
        </p:spPr>
        <p:txBody>
          <a:bodyPr/>
          <a:lstStyle/>
          <a:p>
            <a:r>
              <a:rPr lang="en-US" dirty="0"/>
              <a:t>THANK YOU</a:t>
            </a:r>
          </a:p>
        </p:txBody>
      </p:sp>
      <p:pic>
        <p:nvPicPr>
          <p:cNvPr id="32" name="Picture Placeholder 31" descr="Two people working on a laptop and tablet with graphs and tables ">
            <a:extLst>
              <a:ext uri="{FF2B5EF4-FFF2-40B4-BE49-F238E27FC236}">
                <a16:creationId xmlns:a16="http://schemas.microsoft.com/office/drawing/2014/main" id="{C4A8B214-180D-446B-9616-62B7371F3DD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58023" y="4941"/>
            <a:ext cx="5333977" cy="3392053"/>
          </a:xfrm>
        </p:spPr>
      </p:pic>
      <p:pic>
        <p:nvPicPr>
          <p:cNvPr id="30" name="Picture Placeholder 29" descr="Office Stairs, hanging lights">
            <a:extLst>
              <a:ext uri="{FF2B5EF4-FFF2-40B4-BE49-F238E27FC236}">
                <a16:creationId xmlns:a16="http://schemas.microsoft.com/office/drawing/2014/main" id="{C1CA27C7-F47D-4606-AAE8-32BD4D06983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1067712" y="3461002"/>
            <a:ext cx="5728215" cy="3396997"/>
          </a:xfrm>
        </p:spPr>
      </p:pic>
      <p:sp>
        <p:nvSpPr>
          <p:cNvPr id="34" name="Footer Placeholder 33">
            <a:extLst>
              <a:ext uri="{FF2B5EF4-FFF2-40B4-BE49-F238E27FC236}">
                <a16:creationId xmlns:a16="http://schemas.microsoft.com/office/drawing/2014/main" id="{263FD36A-B869-46D7-A4E1-FAA91F31D1C3}"/>
              </a:ext>
            </a:extLst>
          </p:cNvPr>
          <p:cNvSpPr>
            <a:spLocks noGrp="1"/>
          </p:cNvSpPr>
          <p:nvPr>
            <p:ph type="ftr" sz="quarter" idx="11"/>
          </p:nvPr>
        </p:nvSpPr>
        <p:spPr>
          <a:xfrm>
            <a:off x="1525917" y="6309360"/>
            <a:ext cx="4946592" cy="457200"/>
          </a:xfrm>
        </p:spPr>
        <p:txBody>
          <a:bodyPr/>
          <a:lstStyle/>
          <a:p>
            <a:r>
              <a:rPr lang="en-US" dirty="0"/>
              <a:t>Procurement 101</a:t>
            </a:r>
          </a:p>
        </p:txBody>
      </p:sp>
      <p:sp>
        <p:nvSpPr>
          <p:cNvPr id="35" name="Slide Number Placeholder 34">
            <a:extLst>
              <a:ext uri="{FF2B5EF4-FFF2-40B4-BE49-F238E27FC236}">
                <a16:creationId xmlns:a16="http://schemas.microsoft.com/office/drawing/2014/main" id="{6F05ADB0-C4C0-4EB9-ACD6-D5D69C07C06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19</a:t>
            </a:fld>
            <a:endParaRPr lang="en-US" dirty="0"/>
          </a:p>
        </p:txBody>
      </p:sp>
      <p:pic>
        <p:nvPicPr>
          <p:cNvPr id="2" name="Content Placeholder 1" descr="Shape&#10;&#10;Description automatically generated with medium confidence">
            <a:extLst>
              <a:ext uri="{FF2B5EF4-FFF2-40B4-BE49-F238E27FC236}">
                <a16:creationId xmlns:a16="http://schemas.microsoft.com/office/drawing/2014/main" id="{9612B759-E700-2289-E2EA-03D737C4DF2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386638" y="4253102"/>
            <a:ext cx="4162425" cy="1636334"/>
          </a:xfrm>
          <a:prstGeom prst="rect">
            <a:avLst/>
          </a:prstGeom>
        </p:spPr>
      </p:pic>
    </p:spTree>
    <p:extLst>
      <p:ext uri="{BB962C8B-B14F-4D97-AF65-F5344CB8AC3E}">
        <p14:creationId xmlns:p14="http://schemas.microsoft.com/office/powerpoint/2010/main" val="79820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787178" y="1351107"/>
            <a:ext cx="6623040" cy="791861"/>
          </a:xfrm>
        </p:spPr>
        <p:txBody>
          <a:bodyPr>
            <a:normAutofit fontScale="90000"/>
          </a:bodyPr>
          <a:lstStyle/>
          <a:p>
            <a:r>
              <a:rPr lang="en-US" dirty="0"/>
              <a:t>Agenda</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idx="1"/>
          </p:nvPr>
        </p:nvSpPr>
        <p:spPr>
          <a:xfrm>
            <a:off x="870012" y="2267261"/>
            <a:ext cx="6986726" cy="3547614"/>
          </a:xfrm>
        </p:spPr>
        <p:txBody>
          <a:bodyPr>
            <a:normAutofit fontScale="85000" lnSpcReduction="20000"/>
          </a:bodyPr>
          <a:lstStyle/>
          <a:p>
            <a:r>
              <a:rPr lang="en-US" dirty="0"/>
              <a:t>CP’s Mission and Vision</a:t>
            </a:r>
          </a:p>
          <a:p>
            <a:r>
              <a:rPr lang="en-US" dirty="0"/>
              <a:t>Ordinances and Policies Overview</a:t>
            </a:r>
          </a:p>
          <a:p>
            <a:r>
              <a:rPr lang="en-US" dirty="0"/>
              <a:t>The Purchasing Decision Matrix </a:t>
            </a:r>
          </a:p>
          <a:p>
            <a:r>
              <a:rPr lang="en-US" dirty="0"/>
              <a:t>Contract Purchases</a:t>
            </a:r>
          </a:p>
          <a:p>
            <a:r>
              <a:rPr lang="en-US" dirty="0"/>
              <a:t>Small Cost Purchases</a:t>
            </a:r>
          </a:p>
          <a:p>
            <a:r>
              <a:rPr lang="en-US" dirty="0"/>
              <a:t>Formal Procurement</a:t>
            </a:r>
          </a:p>
          <a:p>
            <a:r>
              <a:rPr lang="en-US" dirty="0"/>
              <a:t>Contract Processing</a:t>
            </a:r>
          </a:p>
          <a:p>
            <a:r>
              <a:rPr lang="en-US" dirty="0"/>
              <a:t>C’s to Remember for Success</a:t>
            </a:r>
          </a:p>
        </p:txBody>
      </p:sp>
      <p:pic>
        <p:nvPicPr>
          <p:cNvPr id="29" name="Picture Placeholder 28" descr="Dashboard Digital Finance">
            <a:extLst>
              <a:ext uri="{FF2B5EF4-FFF2-40B4-BE49-F238E27FC236}">
                <a16:creationId xmlns:a16="http://schemas.microsoft.com/office/drawing/2014/main" id="{5924239E-C490-438F-B9C9-111D931D084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8194348" y="1085431"/>
            <a:ext cx="3997652" cy="5037857"/>
          </a:xfrm>
        </p:spPr>
      </p:pic>
      <p:sp>
        <p:nvSpPr>
          <p:cNvPr id="23" name="Footer Placeholder 22">
            <a:extLst>
              <a:ext uri="{FF2B5EF4-FFF2-40B4-BE49-F238E27FC236}">
                <a16:creationId xmlns:a16="http://schemas.microsoft.com/office/drawing/2014/main" id="{C50BB1C4-223C-42B9-AF6A-F40E305B1A0E}"/>
              </a:ext>
            </a:extLst>
          </p:cNvPr>
          <p:cNvSpPr>
            <a:spLocks noGrp="1"/>
          </p:cNvSpPr>
          <p:nvPr>
            <p:ph type="ftr" sz="quarter" idx="11"/>
          </p:nvPr>
        </p:nvSpPr>
        <p:spPr>
          <a:xfrm>
            <a:off x="787178" y="6309360"/>
            <a:ext cx="6623040" cy="457200"/>
          </a:xfrm>
        </p:spPr>
        <p:txBody>
          <a:bodyPr/>
          <a:lstStyle/>
          <a:p>
            <a:r>
              <a:rPr lang="en-US" dirty="0"/>
              <a:t>Procurement 101</a:t>
            </a:r>
          </a:p>
        </p:txBody>
      </p:sp>
      <p:sp>
        <p:nvSpPr>
          <p:cNvPr id="24" name="Slide Number Placeholder 23">
            <a:extLst>
              <a:ext uri="{FF2B5EF4-FFF2-40B4-BE49-F238E27FC236}">
                <a16:creationId xmlns:a16="http://schemas.microsoft.com/office/drawing/2014/main" id="{29B547D4-09F9-49AB-B5C7-2EDDB233C78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a:t>
            </a:fld>
            <a:endParaRPr lang="en-US" dirty="0"/>
          </a:p>
        </p:txBody>
      </p:sp>
    </p:spTree>
    <p:extLst>
      <p:ext uri="{BB962C8B-B14F-4D97-AF65-F5344CB8AC3E}">
        <p14:creationId xmlns:p14="http://schemas.microsoft.com/office/powerpoint/2010/main" val="331829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DB7E63-0AD5-451A-9802-48AB1D44E6A8}"/>
              </a:ext>
            </a:extLst>
          </p:cNvPr>
          <p:cNvSpPr>
            <a:spLocks noGrp="1"/>
          </p:cNvSpPr>
          <p:nvPr>
            <p:ph type="title"/>
          </p:nvPr>
        </p:nvSpPr>
        <p:spPr>
          <a:xfrm>
            <a:off x="5205915" y="673308"/>
            <a:ext cx="6457717" cy="1580890"/>
          </a:xfrm>
        </p:spPr>
        <p:txBody>
          <a:bodyPr/>
          <a:lstStyle/>
          <a:p>
            <a:r>
              <a:rPr lang="en-US" dirty="0"/>
              <a:t>CP’s Mission and Vision</a:t>
            </a:r>
          </a:p>
        </p:txBody>
      </p:sp>
      <p:pic>
        <p:nvPicPr>
          <p:cNvPr id="16" name="Picture Placeholder 15" descr="Graph, tables and charts">
            <a:extLst>
              <a:ext uri="{FF2B5EF4-FFF2-40B4-BE49-F238E27FC236}">
                <a16:creationId xmlns:a16="http://schemas.microsoft.com/office/drawing/2014/main" id="{E1DA0A58-7C3B-4F53-80D8-6355E31465F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3461004"/>
            <a:ext cx="4613547" cy="3396996"/>
          </a:xfrm>
        </p:spPr>
      </p:pic>
      <p:pic>
        <p:nvPicPr>
          <p:cNvPr id="26" name="Picture Placeholder 25" descr="People around a desk working ">
            <a:extLst>
              <a:ext uri="{FF2B5EF4-FFF2-40B4-BE49-F238E27FC236}">
                <a16:creationId xmlns:a16="http://schemas.microsoft.com/office/drawing/2014/main" id="{FBFF4B36-5D7D-42A6-A89B-A0A83CB0C2FC}"/>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0" y="0"/>
            <a:ext cx="4613548" cy="3396994"/>
          </a:xfrm>
        </p:spPr>
      </p:pic>
      <p:sp>
        <p:nvSpPr>
          <p:cNvPr id="9" name="Content Placeholder 8">
            <a:extLst>
              <a:ext uri="{FF2B5EF4-FFF2-40B4-BE49-F238E27FC236}">
                <a16:creationId xmlns:a16="http://schemas.microsoft.com/office/drawing/2014/main" id="{469D770A-D8B9-4D5E-BB61-CD763E29DC55}"/>
              </a:ext>
            </a:extLst>
          </p:cNvPr>
          <p:cNvSpPr>
            <a:spLocks noGrp="1"/>
          </p:cNvSpPr>
          <p:nvPr>
            <p:ph idx="1"/>
          </p:nvPr>
        </p:nvSpPr>
        <p:spPr>
          <a:xfrm>
            <a:off x="5205915" y="1989600"/>
            <a:ext cx="6457717" cy="4319760"/>
          </a:xfrm>
        </p:spPr>
        <p:txBody>
          <a:bodyPr>
            <a:normAutofit/>
          </a:bodyPr>
          <a:lstStyle/>
          <a:p>
            <a:pPr marL="0" indent="0">
              <a:buNone/>
            </a:pPr>
            <a:r>
              <a:rPr lang="en-US" dirty="0"/>
              <a:t>The mission of C&amp;P is to provide professional, efficient procurement services and promote fair and open competition to attain the best value for the County.</a:t>
            </a:r>
            <a:br>
              <a:rPr lang="en-US" dirty="0"/>
            </a:br>
            <a:endParaRPr lang="en-US" dirty="0"/>
          </a:p>
          <a:p>
            <a:pPr marL="0" indent="0">
              <a:buNone/>
            </a:pPr>
            <a:r>
              <a:rPr lang="en-US" dirty="0"/>
              <a:t>We Strive to …</a:t>
            </a:r>
          </a:p>
          <a:p>
            <a:pPr marL="285750" indent="-285750">
              <a:buFont typeface="Arial" panose="020B0604020202020204" pitchFamily="34" charset="0"/>
              <a:buChar char="•"/>
            </a:pPr>
            <a:r>
              <a:rPr lang="en-US" dirty="0"/>
              <a:t>Be proactive in our communications</a:t>
            </a:r>
          </a:p>
          <a:p>
            <a:pPr marL="285750" indent="-285750">
              <a:buFont typeface="Arial" panose="020B0604020202020204" pitchFamily="34" charset="0"/>
              <a:buChar char="•"/>
            </a:pPr>
            <a:r>
              <a:rPr lang="en-US" dirty="0"/>
              <a:t>Be a valued partner to county agencies</a:t>
            </a:r>
          </a:p>
          <a:p>
            <a:pPr marL="285750" indent="-285750">
              <a:buFont typeface="Arial" panose="020B0604020202020204" pitchFamily="34" charset="0"/>
              <a:buChar char="•"/>
            </a:pPr>
            <a:r>
              <a:rPr lang="en-US" dirty="0"/>
              <a:t>Find solutions</a:t>
            </a:r>
          </a:p>
          <a:p>
            <a:pPr marL="285750" indent="-285750">
              <a:buFont typeface="Arial" panose="020B0604020202020204" pitchFamily="34" charset="0"/>
              <a:buChar char="•"/>
            </a:pPr>
            <a:r>
              <a:rPr lang="en-US" dirty="0"/>
              <a:t>Be adaptable</a:t>
            </a:r>
          </a:p>
        </p:txBody>
      </p:sp>
      <p:sp>
        <p:nvSpPr>
          <p:cNvPr id="22" name="Footer Placeholder 21">
            <a:extLst>
              <a:ext uri="{FF2B5EF4-FFF2-40B4-BE49-F238E27FC236}">
                <a16:creationId xmlns:a16="http://schemas.microsoft.com/office/drawing/2014/main" id="{A0C89215-7880-40F7-A389-2C9A09EE3692}"/>
              </a:ext>
            </a:extLst>
          </p:cNvPr>
          <p:cNvSpPr>
            <a:spLocks noGrp="1"/>
          </p:cNvSpPr>
          <p:nvPr>
            <p:ph type="ftr" sz="quarter" idx="11"/>
          </p:nvPr>
        </p:nvSpPr>
        <p:spPr>
          <a:xfrm>
            <a:off x="261906" y="6309360"/>
            <a:ext cx="4097030" cy="457200"/>
          </a:xfrm>
        </p:spPr>
        <p:txBody>
          <a:bodyPr/>
          <a:lstStyle/>
          <a:p>
            <a:r>
              <a:rPr lang="en-US" dirty="0"/>
              <a:t>Presentation Title</a:t>
            </a:r>
          </a:p>
        </p:txBody>
      </p:sp>
      <p:sp>
        <p:nvSpPr>
          <p:cNvPr id="23" name="Slide Number Placeholder 22">
            <a:extLst>
              <a:ext uri="{FF2B5EF4-FFF2-40B4-BE49-F238E27FC236}">
                <a16:creationId xmlns:a16="http://schemas.microsoft.com/office/drawing/2014/main" id="{1CFAACA4-65B8-42F6-BCD5-C3D1E8D95F2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3</a:t>
            </a:fld>
            <a:endParaRPr lang="en-US" dirty="0"/>
          </a:p>
        </p:txBody>
      </p:sp>
    </p:spTree>
    <p:extLst>
      <p:ext uri="{BB962C8B-B14F-4D97-AF65-F5344CB8AC3E}">
        <p14:creationId xmlns:p14="http://schemas.microsoft.com/office/powerpoint/2010/main" val="110933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a:xfrm>
            <a:off x="1535371" y="1044054"/>
            <a:ext cx="10013709" cy="1030360"/>
          </a:xfrm>
        </p:spPr>
        <p:txBody>
          <a:bodyPr/>
          <a:lstStyle/>
          <a:p>
            <a:r>
              <a:rPr lang="en-US" dirty="0"/>
              <a:t>Ordinances and Policies Overview</a:t>
            </a:r>
          </a:p>
        </p:txBody>
      </p:sp>
      <p:sp>
        <p:nvSpPr>
          <p:cNvPr id="3" name="Footer Placeholder 2">
            <a:extLst>
              <a:ext uri="{FF2B5EF4-FFF2-40B4-BE49-F238E27FC236}">
                <a16:creationId xmlns:a16="http://schemas.microsoft.com/office/drawing/2014/main" id="{76FB33DA-2432-4BA6-8EC0-7CA2F9A3D07C}"/>
              </a:ext>
            </a:extLst>
          </p:cNvPr>
          <p:cNvSpPr>
            <a:spLocks noGrp="1"/>
          </p:cNvSpPr>
          <p:nvPr>
            <p:ph type="ftr" sz="quarter" idx="11"/>
          </p:nvPr>
        </p:nvSpPr>
        <p:spPr>
          <a:xfrm>
            <a:off x="1535371" y="6309360"/>
            <a:ext cx="5732061" cy="457200"/>
          </a:xfrm>
        </p:spPr>
        <p:txBody>
          <a:bodyPr/>
          <a:lstStyle/>
          <a:p>
            <a:r>
              <a:rPr lang="en-US" dirty="0"/>
              <a:t>Procurement 101</a:t>
            </a:r>
          </a:p>
        </p:txBody>
      </p:sp>
      <p:sp>
        <p:nvSpPr>
          <p:cNvPr id="5" name="Slide Number Placeholder 4">
            <a:extLst>
              <a:ext uri="{FF2B5EF4-FFF2-40B4-BE49-F238E27FC236}">
                <a16:creationId xmlns:a16="http://schemas.microsoft.com/office/drawing/2014/main" id="{EF3BF995-3A96-4426-B458-AE23D8310B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4</a:t>
            </a:fld>
            <a:endParaRPr lang="en-US" dirty="0"/>
          </a:p>
        </p:txBody>
      </p:sp>
      <p:sp>
        <p:nvSpPr>
          <p:cNvPr id="2" name="Content Placeholder 6">
            <a:extLst>
              <a:ext uri="{FF2B5EF4-FFF2-40B4-BE49-F238E27FC236}">
                <a16:creationId xmlns:a16="http://schemas.microsoft.com/office/drawing/2014/main" id="{6D002418-2866-7DDD-201F-B2B7528A1599}"/>
              </a:ext>
            </a:extLst>
          </p:cNvPr>
          <p:cNvSpPr txBox="1">
            <a:spLocks/>
          </p:cNvSpPr>
          <p:nvPr/>
        </p:nvSpPr>
        <p:spPr>
          <a:xfrm>
            <a:off x="1854488" y="2386776"/>
            <a:ext cx="9601196" cy="3770184"/>
          </a:xfrm>
          <a:prstGeom prst="rect">
            <a:avLst/>
          </a:prstGeom>
        </p:spPr>
        <p:txBody>
          <a:bodyPr>
            <a:normAutofit fontScale="850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t>Ordinances:</a:t>
            </a:r>
          </a:p>
          <a:p>
            <a:r>
              <a:rPr lang="en-US" b="0" dirty="0">
                <a:hlinkClick r:id="rId2"/>
              </a:rPr>
              <a:t>3.20</a:t>
            </a:r>
            <a:r>
              <a:rPr lang="en-US" b="0" dirty="0"/>
              <a:t>  Purchasing Procedures</a:t>
            </a:r>
          </a:p>
          <a:p>
            <a:r>
              <a:rPr lang="en-US" b="0" dirty="0">
                <a:hlinkClick r:id="rId3"/>
              </a:rPr>
              <a:t>3.28</a:t>
            </a:r>
            <a:r>
              <a:rPr lang="en-US" b="0" dirty="0"/>
              <a:t>  Contract Processing</a:t>
            </a:r>
          </a:p>
          <a:p>
            <a:r>
              <a:rPr lang="en-US" dirty="0"/>
              <a:t>Policies:</a:t>
            </a:r>
          </a:p>
          <a:p>
            <a:r>
              <a:rPr lang="en-US" b="0" dirty="0">
                <a:hlinkClick r:id="rId4"/>
              </a:rPr>
              <a:t>7010</a:t>
            </a:r>
            <a:r>
              <a:rPr lang="en-US" b="0" dirty="0"/>
              <a:t>  Procurement</a:t>
            </a:r>
          </a:p>
          <a:p>
            <a:r>
              <a:rPr lang="en-US" b="0" dirty="0">
                <a:hlinkClick r:id="rId5"/>
              </a:rPr>
              <a:t>7020</a:t>
            </a:r>
            <a:r>
              <a:rPr lang="en-US" b="0" dirty="0"/>
              <a:t>  State Contracts and Cooperative Agreements</a:t>
            </a:r>
          </a:p>
          <a:p>
            <a:r>
              <a:rPr lang="en-US" b="0" dirty="0">
                <a:hlinkClick r:id="rId6"/>
              </a:rPr>
              <a:t>7021</a:t>
            </a:r>
            <a:r>
              <a:rPr lang="en-US" b="0" dirty="0"/>
              <a:t>  Small Cost Purchasing Procedures</a:t>
            </a:r>
          </a:p>
          <a:p>
            <a:r>
              <a:rPr lang="en-US" b="0" dirty="0">
                <a:hlinkClick r:id="rId7"/>
              </a:rPr>
              <a:t>7030</a:t>
            </a:r>
            <a:r>
              <a:rPr lang="en-US" b="0" dirty="0"/>
              <a:t>  Request for Proposals (RFP)</a:t>
            </a:r>
          </a:p>
          <a:p>
            <a:r>
              <a:rPr lang="en-US" b="0" dirty="0">
                <a:hlinkClick r:id="rId8"/>
              </a:rPr>
              <a:t>7035</a:t>
            </a:r>
            <a:r>
              <a:rPr lang="en-US" b="0" dirty="0"/>
              <a:t>  Purchasing Cards Authorization and Use</a:t>
            </a:r>
          </a:p>
        </p:txBody>
      </p:sp>
    </p:spTree>
    <p:extLst>
      <p:ext uri="{BB962C8B-B14F-4D97-AF65-F5344CB8AC3E}">
        <p14:creationId xmlns:p14="http://schemas.microsoft.com/office/powerpoint/2010/main" val="334502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The Purchasing Decision Matrix</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5</a:t>
            </a:fld>
            <a:endParaRPr lang="en-US" dirty="0"/>
          </a:p>
        </p:txBody>
      </p:sp>
      <p:sp>
        <p:nvSpPr>
          <p:cNvPr id="18" name="TextBox 17">
            <a:extLst>
              <a:ext uri="{FF2B5EF4-FFF2-40B4-BE49-F238E27FC236}">
                <a16:creationId xmlns:a16="http://schemas.microsoft.com/office/drawing/2014/main" id="{32C0FC09-7A39-2091-F00E-F28B0C47B223}"/>
              </a:ext>
            </a:extLst>
          </p:cNvPr>
          <p:cNvSpPr txBox="1"/>
          <p:nvPr/>
        </p:nvSpPr>
        <p:spPr>
          <a:xfrm>
            <a:off x="5279816" y="6327116"/>
            <a:ext cx="5098180" cy="369332"/>
          </a:xfrm>
          <a:prstGeom prst="rect">
            <a:avLst/>
          </a:prstGeom>
          <a:noFill/>
        </p:spPr>
        <p:txBody>
          <a:bodyPr wrap="square" rtlCol="0">
            <a:spAutoFit/>
          </a:bodyPr>
          <a:lstStyle/>
          <a:p>
            <a:r>
              <a:rPr lang="en-US" dirty="0">
                <a:hlinkClick r:id="rId3"/>
              </a:rPr>
              <a:t>Link</a:t>
            </a:r>
            <a:r>
              <a:rPr lang="en-US" dirty="0"/>
              <a:t> to Purchasing Decision Matrix</a:t>
            </a:r>
          </a:p>
        </p:txBody>
      </p:sp>
      <p:pic>
        <p:nvPicPr>
          <p:cNvPr id="3" name="Picture 2" descr="Diagram&#10;&#10;AI-generated content may be incorrect.">
            <a:extLst>
              <a:ext uri="{FF2B5EF4-FFF2-40B4-BE49-F238E27FC236}">
                <a16:creationId xmlns:a16="http://schemas.microsoft.com/office/drawing/2014/main" id="{51915C16-1C53-A86A-F69A-A4BB1698F265}"/>
              </a:ext>
            </a:extLst>
          </p:cNvPr>
          <p:cNvPicPr>
            <a:picLocks noChangeAspect="1"/>
          </p:cNvPicPr>
          <p:nvPr/>
        </p:nvPicPr>
        <p:blipFill>
          <a:blip r:embed="rId4"/>
          <a:stretch>
            <a:fillRect/>
          </a:stretch>
        </p:blipFill>
        <p:spPr>
          <a:xfrm>
            <a:off x="2570085" y="1371488"/>
            <a:ext cx="6153502" cy="4717326"/>
          </a:xfrm>
          <a:prstGeom prst="rect">
            <a:avLst/>
          </a:prstGeom>
        </p:spPr>
      </p:pic>
    </p:spTree>
    <p:extLst>
      <p:ext uri="{BB962C8B-B14F-4D97-AF65-F5344CB8AC3E}">
        <p14:creationId xmlns:p14="http://schemas.microsoft.com/office/powerpoint/2010/main" val="296097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07B5-9B5B-AEF5-90B1-9B3229A61ABE}"/>
              </a:ext>
            </a:extLst>
          </p:cNvPr>
          <p:cNvSpPr>
            <a:spLocks noGrp="1"/>
          </p:cNvSpPr>
          <p:nvPr>
            <p:ph type="title"/>
          </p:nvPr>
        </p:nvSpPr>
        <p:spPr/>
        <p:txBody>
          <a:bodyPr/>
          <a:lstStyle/>
          <a:p>
            <a:r>
              <a:rPr lang="en-US" dirty="0"/>
              <a:t>Contract Purchases</a:t>
            </a:r>
          </a:p>
        </p:txBody>
      </p:sp>
      <p:sp>
        <p:nvSpPr>
          <p:cNvPr id="7" name="Footer Placeholder 6">
            <a:extLst>
              <a:ext uri="{FF2B5EF4-FFF2-40B4-BE49-F238E27FC236}">
                <a16:creationId xmlns:a16="http://schemas.microsoft.com/office/drawing/2014/main" id="{D9B36D23-5B98-5547-FCA9-CE11BD283226}"/>
              </a:ext>
            </a:extLst>
          </p:cNvPr>
          <p:cNvSpPr>
            <a:spLocks noGrp="1"/>
          </p:cNvSpPr>
          <p:nvPr>
            <p:ph type="ftr" sz="quarter" idx="11"/>
          </p:nvPr>
        </p:nvSpPr>
        <p:spPr/>
        <p:txBody>
          <a:bodyPr/>
          <a:lstStyle/>
          <a:p>
            <a:r>
              <a:rPr lang="en-US" dirty="0">
                <a:solidFill>
                  <a:schemeClr val="bg1"/>
                </a:solidFill>
              </a:rPr>
              <a:t>Procurement 101</a:t>
            </a:r>
          </a:p>
        </p:txBody>
      </p:sp>
      <p:sp>
        <p:nvSpPr>
          <p:cNvPr id="9" name="Slide Number Placeholder 8">
            <a:extLst>
              <a:ext uri="{FF2B5EF4-FFF2-40B4-BE49-F238E27FC236}">
                <a16:creationId xmlns:a16="http://schemas.microsoft.com/office/drawing/2014/main" id="{B8DF322D-36F0-0C84-C6F7-ECA27B4C16A1}"/>
              </a:ext>
            </a:extLst>
          </p:cNvPr>
          <p:cNvSpPr>
            <a:spLocks noGrp="1"/>
          </p:cNvSpPr>
          <p:nvPr>
            <p:ph type="sldNum" sz="quarter" idx="12"/>
          </p:nvPr>
        </p:nvSpPr>
        <p:spPr/>
        <p:txBody>
          <a:bodyPr/>
          <a:lstStyle/>
          <a:p>
            <a:fld id="{FAEF9944-A4F6-4C59-AEBD-678D6480B8EA}" type="slidenum">
              <a:rPr lang="en-US" smtClean="0"/>
              <a:t>6</a:t>
            </a:fld>
            <a:endParaRPr lang="en-US" dirty="0"/>
          </a:p>
        </p:txBody>
      </p:sp>
      <p:sp>
        <p:nvSpPr>
          <p:cNvPr id="10" name="Content Placeholder 2">
            <a:extLst>
              <a:ext uri="{FF2B5EF4-FFF2-40B4-BE49-F238E27FC236}">
                <a16:creationId xmlns:a16="http://schemas.microsoft.com/office/drawing/2014/main" id="{968D7080-89C6-E0ED-A88C-C99C52C001F2}"/>
              </a:ext>
            </a:extLst>
          </p:cNvPr>
          <p:cNvSpPr txBox="1">
            <a:spLocks/>
          </p:cNvSpPr>
          <p:nvPr/>
        </p:nvSpPr>
        <p:spPr>
          <a:xfrm>
            <a:off x="736837" y="1432663"/>
            <a:ext cx="10900145" cy="4554480"/>
          </a:xfrm>
          <a:prstGeom prst="rect">
            <a:avLst/>
          </a:prstGeom>
        </p:spPr>
        <p:txBody>
          <a:bodyPr vert="horz" lIns="109728" tIns="109728" rIns="109728" bIns="91440" rtlCol="0" anchor="t">
            <a:normAutofit fontScale="92500" lnSpcReduction="20000"/>
          </a:bodyPr>
          <a:lstStyle>
            <a:lvl1pPr marL="283464" indent="-283464" algn="l" defTabSz="914400" rtl="0" eaLnBrk="1" latinLnBrk="0" hangingPunct="1">
              <a:lnSpc>
                <a:spcPct val="140000"/>
              </a:lnSpc>
              <a:spcBef>
                <a:spcPts val="930"/>
              </a:spcBef>
              <a:buFont typeface="Arial" panose="020B0604020202020204" pitchFamily="34" charset="0"/>
              <a:buChar char="•"/>
              <a:defRPr sz="16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Arial" panose="020B0604020202020204" pitchFamily="34" charset="0"/>
              <a:buNone/>
            </a:pPr>
            <a:r>
              <a:rPr lang="en-US" sz="2200" b="1" dirty="0">
                <a:hlinkClick r:id="rId3"/>
              </a:rPr>
              <a:t>Policy 7020 </a:t>
            </a:r>
            <a:r>
              <a:rPr lang="en-US" sz="2200" b="1" dirty="0"/>
              <a:t>– State Contracts &amp; Cooperative Agreements Highlights</a:t>
            </a:r>
            <a:endParaRPr lang="en-US" sz="1700" dirty="0"/>
          </a:p>
          <a:p>
            <a:pPr marL="0" indent="0">
              <a:buFont typeface="Arial" panose="020B0604020202020204" pitchFamily="34" charset="0"/>
              <a:buNone/>
            </a:pPr>
            <a:r>
              <a:rPr lang="en-US" sz="1700" dirty="0"/>
              <a:t>The County is not limited to purchasing from county contracts alone; policy 7020 allows us to purchase from State contracts and cooperative agreements which are established for state agencies and other political subdivisions of the State of Utah.</a:t>
            </a:r>
          </a:p>
          <a:p>
            <a:pPr marL="0" indent="0">
              <a:buFont typeface="Arial" panose="020B0604020202020204" pitchFamily="34" charset="0"/>
              <a:buNone/>
            </a:pPr>
            <a:r>
              <a:rPr lang="en-US" sz="1700" dirty="0"/>
              <a:t>1. A master agreement will be used to make repetitive purchases (1.1)</a:t>
            </a:r>
          </a:p>
          <a:p>
            <a:pPr marL="457200" lvl="1"/>
            <a:r>
              <a:rPr lang="en-US" sz="1700" dirty="0"/>
              <a:t>A. To request a State Contract be set up as a Master Agreement, contact C&amp;P</a:t>
            </a:r>
          </a:p>
          <a:p>
            <a:pPr marL="0" indent="0">
              <a:buFont typeface="Arial" panose="020B0604020202020204" pitchFamily="34" charset="0"/>
              <a:buNone/>
            </a:pPr>
            <a:r>
              <a:rPr lang="en-US" sz="1700" dirty="0"/>
              <a:t>2. County agencies must fulfill the requirements of any state or cooperative contract (1.4.1)</a:t>
            </a:r>
          </a:p>
          <a:p>
            <a:pPr marL="0" indent="0">
              <a:buFont typeface="Arial" panose="020B0604020202020204" pitchFamily="34" charset="0"/>
              <a:buNone/>
            </a:pPr>
            <a:r>
              <a:rPr lang="en-US" sz="1700" dirty="0"/>
              <a:t>3. Sometimes it’s in the best interest of the County to NOT use a cooperative contract and to go out to bid on our own (1.5)</a:t>
            </a:r>
          </a:p>
          <a:p>
            <a:pPr marL="457200" lvl="1"/>
            <a:r>
              <a:rPr lang="en-US" sz="1700" dirty="0"/>
              <a:t>A. Can the County get a lower price or better terms by going out to bid? What is the volume of products being purchased?</a:t>
            </a:r>
          </a:p>
        </p:txBody>
      </p:sp>
      <p:sp>
        <p:nvSpPr>
          <p:cNvPr id="12" name="TextBox 11">
            <a:extLst>
              <a:ext uri="{FF2B5EF4-FFF2-40B4-BE49-F238E27FC236}">
                <a16:creationId xmlns:a16="http://schemas.microsoft.com/office/drawing/2014/main" id="{1A3FA9AC-0524-2BDF-F81F-913ACFB4DD9A}"/>
              </a:ext>
            </a:extLst>
          </p:cNvPr>
          <p:cNvSpPr txBox="1"/>
          <p:nvPr/>
        </p:nvSpPr>
        <p:spPr>
          <a:xfrm>
            <a:off x="4980373" y="6309360"/>
            <a:ext cx="5504155" cy="369332"/>
          </a:xfrm>
          <a:prstGeom prst="rect">
            <a:avLst/>
          </a:prstGeom>
          <a:noFill/>
        </p:spPr>
        <p:txBody>
          <a:bodyPr wrap="square" rtlCol="0">
            <a:spAutoFit/>
          </a:bodyPr>
          <a:lstStyle/>
          <a:p>
            <a:r>
              <a:rPr lang="en-US" dirty="0">
                <a:hlinkClick r:id="rId4"/>
              </a:rPr>
              <a:t>LINK</a:t>
            </a:r>
            <a:r>
              <a:rPr lang="en-US" dirty="0"/>
              <a:t> to Contract Search Pages</a:t>
            </a:r>
          </a:p>
        </p:txBody>
      </p:sp>
    </p:spTree>
    <p:extLst>
      <p:ext uri="{BB962C8B-B14F-4D97-AF65-F5344CB8AC3E}">
        <p14:creationId xmlns:p14="http://schemas.microsoft.com/office/powerpoint/2010/main" val="195574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ACFF-4D6F-F31D-DA5F-B0C203B9C029}"/>
              </a:ext>
            </a:extLst>
          </p:cNvPr>
          <p:cNvSpPr>
            <a:spLocks noGrp="1"/>
          </p:cNvSpPr>
          <p:nvPr>
            <p:ph type="title"/>
          </p:nvPr>
        </p:nvSpPr>
        <p:spPr/>
        <p:txBody>
          <a:bodyPr/>
          <a:lstStyle/>
          <a:p>
            <a:r>
              <a:rPr lang="en-US" dirty="0"/>
              <a:t>Small Cost Purchasing</a:t>
            </a:r>
          </a:p>
        </p:txBody>
      </p:sp>
      <p:sp>
        <p:nvSpPr>
          <p:cNvPr id="7" name="Footer Placeholder 6">
            <a:extLst>
              <a:ext uri="{FF2B5EF4-FFF2-40B4-BE49-F238E27FC236}">
                <a16:creationId xmlns:a16="http://schemas.microsoft.com/office/drawing/2014/main" id="{5A9D0561-895D-1CA8-DC34-973C6BA9966E}"/>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0C36CAA9-EE3D-7C81-B2ED-4C98A0B48E39}"/>
              </a:ext>
            </a:extLst>
          </p:cNvPr>
          <p:cNvSpPr>
            <a:spLocks noGrp="1"/>
          </p:cNvSpPr>
          <p:nvPr>
            <p:ph type="sldNum" sz="quarter" idx="12"/>
          </p:nvPr>
        </p:nvSpPr>
        <p:spPr/>
        <p:txBody>
          <a:bodyPr/>
          <a:lstStyle/>
          <a:p>
            <a:fld id="{FAEF9944-A4F6-4C59-AEBD-678D6480B8EA}" type="slidenum">
              <a:rPr lang="en-US" smtClean="0"/>
              <a:t>7</a:t>
            </a:fld>
            <a:endParaRPr lang="en-US" dirty="0"/>
          </a:p>
        </p:txBody>
      </p:sp>
      <p:sp>
        <p:nvSpPr>
          <p:cNvPr id="10" name="TextBox 9">
            <a:extLst>
              <a:ext uri="{FF2B5EF4-FFF2-40B4-BE49-F238E27FC236}">
                <a16:creationId xmlns:a16="http://schemas.microsoft.com/office/drawing/2014/main" id="{81CD992E-3DDB-B3C6-A13F-43C1E4738592}"/>
              </a:ext>
            </a:extLst>
          </p:cNvPr>
          <p:cNvSpPr txBox="1"/>
          <p:nvPr/>
        </p:nvSpPr>
        <p:spPr>
          <a:xfrm>
            <a:off x="882622" y="1545441"/>
            <a:ext cx="10900145" cy="4278094"/>
          </a:xfrm>
          <a:prstGeom prst="rect">
            <a:avLst/>
          </a:prstGeom>
          <a:noFill/>
        </p:spPr>
        <p:txBody>
          <a:bodyPr wrap="square" rtlCol="0">
            <a:spAutoFit/>
          </a:bodyPr>
          <a:lstStyle/>
          <a:p>
            <a:pPr marL="0" indent="0">
              <a:buNone/>
            </a:pPr>
            <a:r>
              <a:rPr lang="en-US" sz="2000" b="1" dirty="0">
                <a:hlinkClick r:id="rId3"/>
              </a:rPr>
              <a:t>Policy </a:t>
            </a:r>
            <a:r>
              <a:rPr lang="en-US" sz="2000" b="1" dirty="0">
                <a:hlinkClick r:id="rId4"/>
              </a:rPr>
              <a:t>7021</a:t>
            </a:r>
            <a:r>
              <a:rPr lang="en-US" sz="2000" b="1" dirty="0">
                <a:hlinkClick r:id="rId3"/>
              </a:rPr>
              <a:t> </a:t>
            </a:r>
            <a:r>
              <a:rPr lang="en-US" sz="2000" b="1" dirty="0"/>
              <a:t>– Small Cost Purchasing Procedures Highlights</a:t>
            </a:r>
            <a:br>
              <a:rPr lang="en-US" sz="2400" dirty="0"/>
            </a:br>
            <a:endParaRPr lang="en-US" dirty="0"/>
          </a:p>
          <a:p>
            <a:pPr marL="342900" indent="-342900">
              <a:buAutoNum type="arabicPeriod"/>
            </a:pPr>
            <a:r>
              <a:rPr lang="en-US" dirty="0"/>
              <a:t>Purchases made below the small cost limit ($15,000) do not require formal bids (1.1.1)</a:t>
            </a:r>
          </a:p>
          <a:p>
            <a:endParaRPr lang="en-US" dirty="0"/>
          </a:p>
          <a:p>
            <a:pPr marL="342900" indent="-342900">
              <a:buAutoNum type="arabicPeriod" startAt="2"/>
            </a:pPr>
            <a:r>
              <a:rPr lang="en-US" dirty="0"/>
              <a:t>Purchases made between $5,000 - $15,000 require agency to get at least 3 quotes and maintain a file of quotes for that procurement (where a sole source or other exception applies, agency writes and keeps justification, signed by management, in its file)</a:t>
            </a:r>
          </a:p>
          <a:p>
            <a:pPr marL="342900" indent="-342900">
              <a:buAutoNum type="arabicPeriod" startAt="2"/>
            </a:pPr>
            <a:endParaRPr lang="en-US" dirty="0"/>
          </a:p>
          <a:p>
            <a:r>
              <a:rPr lang="en-US" dirty="0"/>
              <a:t>	A. Getting an “apples-to-apples” quote comparison is key</a:t>
            </a:r>
          </a:p>
          <a:p>
            <a:endParaRPr lang="en-US" dirty="0"/>
          </a:p>
          <a:p>
            <a:pPr marL="0" indent="0">
              <a:buNone/>
            </a:pPr>
            <a:r>
              <a:rPr lang="en-US" dirty="0"/>
              <a:t>3.  Purchases $5,000 - $50,000 can be made by soliciting 3 written quotes and award goes to the low quote – Purchases over $15,000, the quotes come through Contracts &amp; Procurement (1.1.2)	</a:t>
            </a:r>
          </a:p>
          <a:p>
            <a:pPr marL="0" indent="0">
              <a:buNone/>
            </a:pPr>
            <a:endParaRPr lang="en-US" dirty="0"/>
          </a:p>
          <a:p>
            <a:pPr marL="0" indent="0">
              <a:buNone/>
            </a:pPr>
            <a:r>
              <a:rPr lang="en-US" dirty="0"/>
              <a:t>4.  Invoices shall not be split into multiple invoices to avoid procurement process (2.2)</a:t>
            </a:r>
          </a:p>
        </p:txBody>
      </p:sp>
      <p:sp>
        <p:nvSpPr>
          <p:cNvPr id="11" name="TextBox 10">
            <a:extLst>
              <a:ext uri="{FF2B5EF4-FFF2-40B4-BE49-F238E27FC236}">
                <a16:creationId xmlns:a16="http://schemas.microsoft.com/office/drawing/2014/main" id="{370A04B4-EA35-66BF-251F-C2A06455FEFE}"/>
              </a:ext>
            </a:extLst>
          </p:cNvPr>
          <p:cNvSpPr txBox="1"/>
          <p:nvPr/>
        </p:nvSpPr>
        <p:spPr>
          <a:xfrm>
            <a:off x="5083629" y="6270174"/>
            <a:ext cx="5660571" cy="369332"/>
          </a:xfrm>
          <a:prstGeom prst="rect">
            <a:avLst/>
          </a:prstGeom>
          <a:noFill/>
        </p:spPr>
        <p:txBody>
          <a:bodyPr wrap="square" rtlCol="0">
            <a:spAutoFit/>
          </a:bodyPr>
          <a:lstStyle/>
          <a:p>
            <a:r>
              <a:rPr lang="en-US" dirty="0">
                <a:hlinkClick r:id="rId5"/>
              </a:rPr>
              <a:t>LINK</a:t>
            </a:r>
            <a:r>
              <a:rPr lang="en-US" dirty="0"/>
              <a:t> to Request for Quote Info</a:t>
            </a:r>
          </a:p>
        </p:txBody>
      </p:sp>
    </p:spTree>
    <p:extLst>
      <p:ext uri="{BB962C8B-B14F-4D97-AF65-F5344CB8AC3E}">
        <p14:creationId xmlns:p14="http://schemas.microsoft.com/office/powerpoint/2010/main" val="290910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319E-C8C1-5680-5F60-275A03639328}"/>
              </a:ext>
            </a:extLst>
          </p:cNvPr>
          <p:cNvSpPr>
            <a:spLocks noGrp="1"/>
          </p:cNvSpPr>
          <p:nvPr>
            <p:ph type="title"/>
          </p:nvPr>
        </p:nvSpPr>
        <p:spPr/>
        <p:txBody>
          <a:bodyPr/>
          <a:lstStyle/>
          <a:p>
            <a:r>
              <a:rPr lang="en-US" dirty="0"/>
              <a:t>Small Cost Purchasing using P-Cards</a:t>
            </a:r>
          </a:p>
        </p:txBody>
      </p:sp>
      <p:sp>
        <p:nvSpPr>
          <p:cNvPr id="6" name="Content Placeholder 5">
            <a:extLst>
              <a:ext uri="{FF2B5EF4-FFF2-40B4-BE49-F238E27FC236}">
                <a16:creationId xmlns:a16="http://schemas.microsoft.com/office/drawing/2014/main" id="{A959BA6F-D7BA-B25F-D126-3579F7345B7A}"/>
              </a:ext>
            </a:extLst>
          </p:cNvPr>
          <p:cNvSpPr>
            <a:spLocks noGrp="1"/>
          </p:cNvSpPr>
          <p:nvPr>
            <p:ph idx="13"/>
          </p:nvPr>
        </p:nvSpPr>
        <p:spPr>
          <a:xfrm>
            <a:off x="836583" y="1328057"/>
            <a:ext cx="10900146" cy="4656054"/>
          </a:xfrm>
        </p:spPr>
        <p:txBody>
          <a:bodyPr/>
          <a:lstStyle/>
          <a:p>
            <a:pPr marL="0" indent="0">
              <a:buNone/>
            </a:pPr>
            <a:r>
              <a:rPr lang="en-US" sz="2000" b="1" dirty="0">
                <a:hlinkClick r:id="rId3"/>
              </a:rPr>
              <a:t>Policy </a:t>
            </a:r>
            <a:r>
              <a:rPr lang="en-US" sz="2000" b="1" dirty="0">
                <a:hlinkClick r:id="rId4"/>
              </a:rPr>
              <a:t>7035</a:t>
            </a:r>
            <a:r>
              <a:rPr lang="en-US" sz="2000" b="1" dirty="0">
                <a:hlinkClick r:id="rId3"/>
              </a:rPr>
              <a:t> </a:t>
            </a:r>
            <a:r>
              <a:rPr lang="en-US" sz="2000" b="1" dirty="0"/>
              <a:t>– Purchasing Cards Authorization &amp; Use Highlights</a:t>
            </a:r>
          </a:p>
          <a:p>
            <a:pPr marL="0" indent="0">
              <a:buNone/>
            </a:pPr>
            <a:r>
              <a:rPr lang="en-US" dirty="0"/>
              <a:t>Used to make small cost purchases, utility payments, and purchases authorized by the Purchasing Agent </a:t>
            </a:r>
          </a:p>
          <a:p>
            <a:pPr marL="0" indent="0">
              <a:buNone/>
            </a:pPr>
            <a:r>
              <a:rPr lang="en-US" dirty="0"/>
              <a:t>1. Cardholder is solely responsible for use of the p-card (1.2)</a:t>
            </a:r>
          </a:p>
          <a:p>
            <a:pPr marL="0" indent="0">
              <a:buNone/>
            </a:pPr>
            <a:r>
              <a:rPr lang="en-US" dirty="0"/>
              <a:t>2. Training materials are incorporated into the policy (1.8)</a:t>
            </a:r>
          </a:p>
          <a:p>
            <a:pPr marL="0" indent="0">
              <a:buNone/>
            </a:pPr>
            <a:r>
              <a:rPr lang="en-US" dirty="0"/>
              <a:t>3. No sales tax, personal purchases, split purchases, or purchases made by anyone other than the cardholder (4.0)</a:t>
            </a:r>
          </a:p>
          <a:p>
            <a:pPr marL="0" indent="0">
              <a:buNone/>
            </a:pPr>
            <a:r>
              <a:rPr lang="en-US" dirty="0"/>
              <a:t>4. Capital purchases, 3</a:t>
            </a:r>
            <a:r>
              <a:rPr lang="en-US" baseline="30000" dirty="0"/>
              <a:t>rd</a:t>
            </a:r>
            <a:r>
              <a:rPr lang="en-US" dirty="0"/>
              <a:t> Party Payment Processors, purchase deliveries to non-county operated/owned addresses and alcohol purchases must obtain additional approval from the county mayor/elected official or designee(5.0)</a:t>
            </a:r>
          </a:p>
        </p:txBody>
      </p:sp>
      <p:sp>
        <p:nvSpPr>
          <p:cNvPr id="7" name="Footer Placeholder 6">
            <a:extLst>
              <a:ext uri="{FF2B5EF4-FFF2-40B4-BE49-F238E27FC236}">
                <a16:creationId xmlns:a16="http://schemas.microsoft.com/office/drawing/2014/main" id="{4B00CF1A-1CE8-C487-BA2A-D491551C6C86}"/>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15BD3B9C-7C77-39DA-EE5A-355CC9061AD1}"/>
              </a:ext>
            </a:extLst>
          </p:cNvPr>
          <p:cNvSpPr>
            <a:spLocks noGrp="1"/>
          </p:cNvSpPr>
          <p:nvPr>
            <p:ph type="sldNum" sz="quarter" idx="12"/>
          </p:nvPr>
        </p:nvSpPr>
        <p:spPr/>
        <p:txBody>
          <a:bodyPr/>
          <a:lstStyle/>
          <a:p>
            <a:fld id="{FAEF9944-A4F6-4C59-AEBD-678D6480B8EA}" type="slidenum">
              <a:rPr lang="en-US" smtClean="0"/>
              <a:t>8</a:t>
            </a:fld>
            <a:endParaRPr lang="en-US" dirty="0"/>
          </a:p>
        </p:txBody>
      </p:sp>
      <p:sp>
        <p:nvSpPr>
          <p:cNvPr id="10" name="TextBox 9">
            <a:extLst>
              <a:ext uri="{FF2B5EF4-FFF2-40B4-BE49-F238E27FC236}">
                <a16:creationId xmlns:a16="http://schemas.microsoft.com/office/drawing/2014/main" id="{8C2DEB06-24E9-5128-A880-AE0AFAFE3D4C}"/>
              </a:ext>
            </a:extLst>
          </p:cNvPr>
          <p:cNvSpPr txBox="1"/>
          <p:nvPr/>
        </p:nvSpPr>
        <p:spPr>
          <a:xfrm>
            <a:off x="5110980" y="6308024"/>
            <a:ext cx="5393803" cy="369332"/>
          </a:xfrm>
          <a:prstGeom prst="rect">
            <a:avLst/>
          </a:prstGeom>
          <a:noFill/>
        </p:spPr>
        <p:txBody>
          <a:bodyPr wrap="square" rtlCol="0">
            <a:spAutoFit/>
          </a:bodyPr>
          <a:lstStyle/>
          <a:p>
            <a:r>
              <a:rPr lang="en-US" dirty="0">
                <a:hlinkClick r:id="rId5"/>
              </a:rPr>
              <a:t>LINK</a:t>
            </a:r>
            <a:r>
              <a:rPr lang="en-US" dirty="0"/>
              <a:t> to P-Card Info Page</a:t>
            </a:r>
          </a:p>
        </p:txBody>
      </p:sp>
    </p:spTree>
    <p:extLst>
      <p:ext uri="{BB962C8B-B14F-4D97-AF65-F5344CB8AC3E}">
        <p14:creationId xmlns:p14="http://schemas.microsoft.com/office/powerpoint/2010/main" val="18746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27FD1-9E7C-07C4-1A79-DACA5449B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E505B-5606-1FE0-E8C4-5BACB5935EDD}"/>
              </a:ext>
            </a:extLst>
          </p:cNvPr>
          <p:cNvSpPr>
            <a:spLocks noGrp="1"/>
          </p:cNvSpPr>
          <p:nvPr>
            <p:ph type="title"/>
          </p:nvPr>
        </p:nvSpPr>
        <p:spPr>
          <a:xfrm>
            <a:off x="349957" y="180644"/>
            <a:ext cx="11842044" cy="935776"/>
          </a:xfrm>
        </p:spPr>
        <p:txBody>
          <a:bodyPr/>
          <a:lstStyle/>
          <a:p>
            <a:r>
              <a:rPr lang="en-US" dirty="0"/>
              <a:t>Small Cost Purchasing on Amazon Business</a:t>
            </a:r>
          </a:p>
        </p:txBody>
      </p:sp>
      <p:sp>
        <p:nvSpPr>
          <p:cNvPr id="6" name="Content Placeholder 5">
            <a:extLst>
              <a:ext uri="{FF2B5EF4-FFF2-40B4-BE49-F238E27FC236}">
                <a16:creationId xmlns:a16="http://schemas.microsoft.com/office/drawing/2014/main" id="{BB8352FE-5E04-CD6F-5057-54ABA1CFF29B}"/>
              </a:ext>
            </a:extLst>
          </p:cNvPr>
          <p:cNvSpPr>
            <a:spLocks noGrp="1"/>
          </p:cNvSpPr>
          <p:nvPr>
            <p:ph idx="13"/>
          </p:nvPr>
        </p:nvSpPr>
        <p:spPr>
          <a:xfrm>
            <a:off x="530578" y="1273154"/>
            <a:ext cx="11582400" cy="4800268"/>
          </a:xfrm>
        </p:spPr>
        <p:txBody>
          <a:bodyPr/>
          <a:lstStyle/>
          <a:p>
            <a:pPr marL="0" indent="0">
              <a:buNone/>
            </a:pPr>
            <a:r>
              <a:rPr lang="en-US" sz="1800" dirty="0"/>
              <a:t>1. Small cost purchases may be made through the Amazon Business Account. </a:t>
            </a:r>
            <a:br>
              <a:rPr lang="en-US" sz="1800" dirty="0"/>
            </a:br>
            <a:r>
              <a:rPr lang="en-US" sz="1800" dirty="0"/>
              <a:t>2. To join the Amazon Business Account, email request from supervisor and access the account through the county’s </a:t>
            </a:r>
            <a:r>
              <a:rPr lang="en-US" sz="1800" dirty="0" err="1"/>
              <a:t>ePortal</a:t>
            </a:r>
            <a:r>
              <a:rPr lang="en-US" sz="1800" dirty="0"/>
              <a:t> with network credentials. </a:t>
            </a:r>
            <a:br>
              <a:rPr lang="en-US" sz="1800" dirty="0"/>
            </a:br>
            <a:r>
              <a:rPr lang="en-US" sz="1800" dirty="0"/>
              <a:t>3.  User guides and Training resources are provided on C&amp;P/s website under P-Card info. </a:t>
            </a:r>
            <a:br>
              <a:rPr lang="en-US" sz="1800" dirty="0"/>
            </a:br>
            <a:r>
              <a:rPr lang="en-US" sz="1800" dirty="0"/>
              <a:t>4.  Group Administrators can review, run reports, and assign the roles for their office.</a:t>
            </a:r>
            <a:endParaRPr lang="en-US" sz="1000" dirty="0"/>
          </a:p>
          <a:p>
            <a:pPr marL="0" indent="0">
              <a:buNone/>
            </a:pPr>
            <a:r>
              <a:rPr lang="en-US" sz="1000" dirty="0"/>
              <a:t>  - Monitor (or Approve) all Amazon Transactions within your Group</a:t>
            </a:r>
            <a:br>
              <a:rPr lang="en-US" sz="1000" dirty="0"/>
            </a:br>
            <a:r>
              <a:rPr lang="en-US" sz="1000" dirty="0"/>
              <a:t>  - Only County P-Cards for Payment Method</a:t>
            </a:r>
            <a:br>
              <a:rPr lang="en-US" sz="1000" dirty="0"/>
            </a:br>
            <a:r>
              <a:rPr lang="en-US" sz="1000" dirty="0"/>
              <a:t>  - No personal purchases</a:t>
            </a:r>
            <a:br>
              <a:rPr lang="en-US" sz="1000" dirty="0"/>
            </a:br>
            <a:r>
              <a:rPr lang="en-US" sz="1000" dirty="0"/>
              <a:t>  - Ensure approval of non-county ship-to addresses is documented and filed</a:t>
            </a:r>
            <a:br>
              <a:rPr lang="en-US" sz="1000" dirty="0"/>
            </a:br>
            <a:r>
              <a:rPr lang="en-US" sz="1000" dirty="0"/>
              <a:t>  - Track and Account for Controlled Assets purchased</a:t>
            </a:r>
            <a:br>
              <a:rPr lang="en-US" sz="1000" dirty="0"/>
            </a:br>
            <a:r>
              <a:rPr lang="en-US" sz="1000" dirty="0"/>
              <a:t>  - Review User Access - Remove inactive/terminated employees</a:t>
            </a:r>
            <a:br>
              <a:rPr lang="en-US" sz="1000" dirty="0"/>
            </a:br>
            <a:r>
              <a:rPr lang="en-US" sz="1000" dirty="0"/>
              <a:t>  - Don’t pay sales tax</a:t>
            </a:r>
            <a:br>
              <a:rPr lang="en-US" sz="1000" dirty="0"/>
            </a:br>
            <a:r>
              <a:rPr lang="en-US" sz="1000" dirty="0"/>
              <a:t>  - Refunds must be credited to county P-Card (not Amazon credit)</a:t>
            </a:r>
            <a:br>
              <a:rPr lang="en-US" sz="1000" dirty="0"/>
            </a:br>
            <a:r>
              <a:rPr lang="en-US" sz="1000" dirty="0"/>
              <a:t>  - Have internal procedures for the acceptable use, safeguarding, and tracking and distribution of gift cards.</a:t>
            </a:r>
            <a:br>
              <a:rPr lang="en-US" sz="1000" dirty="0"/>
            </a:br>
            <a:r>
              <a:rPr lang="en-US" sz="1000" dirty="0"/>
              <a:t>  - Remove terminated employees from account </a:t>
            </a:r>
            <a:br>
              <a:rPr lang="en-US" sz="1000" dirty="0"/>
            </a:br>
            <a:endParaRPr lang="en-US" sz="1000" dirty="0"/>
          </a:p>
        </p:txBody>
      </p:sp>
      <p:sp>
        <p:nvSpPr>
          <p:cNvPr id="7" name="Footer Placeholder 6">
            <a:extLst>
              <a:ext uri="{FF2B5EF4-FFF2-40B4-BE49-F238E27FC236}">
                <a16:creationId xmlns:a16="http://schemas.microsoft.com/office/drawing/2014/main" id="{33A26705-04B5-FB90-DCE2-E86031A7ADD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50" normalizeH="0" baseline="0" noProof="0" dirty="0">
                <a:ln>
                  <a:noFill/>
                </a:ln>
                <a:solidFill>
                  <a:prstClr val="white"/>
                </a:solidFill>
                <a:effectLst/>
                <a:uLnTx/>
                <a:uFillTx/>
                <a:latin typeface="Meiryo"/>
                <a:ea typeface="+mn-ea"/>
                <a:cs typeface="+mn-cs"/>
              </a:rPr>
              <a:t>Procurement 101</a:t>
            </a:r>
          </a:p>
        </p:txBody>
      </p:sp>
      <p:sp>
        <p:nvSpPr>
          <p:cNvPr id="9" name="Slide Number Placeholder 8">
            <a:extLst>
              <a:ext uri="{FF2B5EF4-FFF2-40B4-BE49-F238E27FC236}">
                <a16:creationId xmlns:a16="http://schemas.microsoft.com/office/drawing/2014/main" id="{B5B7A9F7-6AF3-1D37-1550-B0D8926885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en-US" sz="1600" b="1" i="0" u="none" strike="noStrike" kern="1200" cap="none" spc="150" normalizeH="0" baseline="0" noProof="0" smtClean="0">
                <a:ln>
                  <a:noFill/>
                </a:ln>
                <a:solidFill>
                  <a:prstClr val="black">
                    <a:lumMod val="75000"/>
                    <a:lumOff val="25000"/>
                  </a:prstClr>
                </a:solidFill>
                <a:effectLst/>
                <a:uLnTx/>
                <a:uFillTx/>
                <a:latin typeface="Meiry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150" normalizeH="0" baseline="0" noProof="0" dirty="0">
              <a:ln>
                <a:noFill/>
              </a:ln>
              <a:solidFill>
                <a:prstClr val="black">
                  <a:lumMod val="75000"/>
                  <a:lumOff val="25000"/>
                </a:prstClr>
              </a:solidFill>
              <a:effectLst/>
              <a:uLnTx/>
              <a:uFillTx/>
              <a:latin typeface="Meiryo"/>
              <a:ea typeface="+mn-ea"/>
              <a:cs typeface="+mn-cs"/>
            </a:endParaRPr>
          </a:p>
        </p:txBody>
      </p:sp>
      <p:sp>
        <p:nvSpPr>
          <p:cNvPr id="10" name="TextBox 9">
            <a:extLst>
              <a:ext uri="{FF2B5EF4-FFF2-40B4-BE49-F238E27FC236}">
                <a16:creationId xmlns:a16="http://schemas.microsoft.com/office/drawing/2014/main" id="{31ED8624-B592-8321-16B2-50F306F6C8F6}"/>
              </a:ext>
            </a:extLst>
          </p:cNvPr>
          <p:cNvSpPr txBox="1"/>
          <p:nvPr/>
        </p:nvSpPr>
        <p:spPr>
          <a:xfrm>
            <a:off x="5110980" y="6308024"/>
            <a:ext cx="53938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iryo"/>
                <a:ea typeface="+mn-ea"/>
                <a:cs typeface="+mn-cs"/>
                <a:hlinkClick r:id="rId3"/>
              </a:rPr>
              <a:t>LINK</a:t>
            </a:r>
            <a:r>
              <a:rPr kumimoji="0" lang="en-US" sz="1800" b="0" i="0" u="none" strike="noStrike" kern="1200" cap="none" spc="0" normalizeH="0" baseline="0" noProof="0" dirty="0">
                <a:ln>
                  <a:noFill/>
                </a:ln>
                <a:solidFill>
                  <a:prstClr val="black"/>
                </a:solidFill>
                <a:effectLst/>
                <a:uLnTx/>
                <a:uFillTx/>
                <a:latin typeface="Meiryo"/>
                <a:ea typeface="+mn-ea"/>
                <a:cs typeface="+mn-cs"/>
              </a:rPr>
              <a:t> to Amazon Info Page</a:t>
            </a:r>
          </a:p>
        </p:txBody>
      </p:sp>
    </p:spTree>
    <p:extLst>
      <p:ext uri="{BB962C8B-B14F-4D97-AF65-F5344CB8AC3E}">
        <p14:creationId xmlns:p14="http://schemas.microsoft.com/office/powerpoint/2010/main" val="3662712257"/>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 design" id="{8DF40F11-961C-40C1-B57E-2C85D77BE8AB}" vid="{190CBECE-7035-4069-999B-A1AE92AB2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Props1.xml><?xml version="1.0" encoding="utf-8"?>
<ds:datastoreItem xmlns:ds="http://schemas.openxmlformats.org/officeDocument/2006/customXml" ds:itemID="{C093A0A0-A69C-47FE-9FE5-21F06181BF4F}">
  <ds:schemaRefs>
    <ds:schemaRef ds:uri="http://schemas.microsoft.com/sharepoint/v3/contenttype/forms"/>
  </ds:schemaRefs>
</ds:datastoreItem>
</file>

<file path=customXml/itemProps2.xml><?xml version="1.0" encoding="utf-8"?>
<ds:datastoreItem xmlns:ds="http://schemas.openxmlformats.org/officeDocument/2006/customXml" ds:itemID="{552330D6-F005-4F15-8FBA-5049BFF09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B374A7-2E79-4FEF-822D-2492B9AD907B}">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Shoji design</Template>
  <TotalTime>942</TotalTime>
  <Words>6715</Words>
  <Application>Microsoft Office PowerPoint</Application>
  <PresentationFormat>Widescreen</PresentationFormat>
  <Paragraphs>245</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Meiryo</vt:lpstr>
      <vt:lpstr>Arial</vt:lpstr>
      <vt:lpstr>Calibri</vt:lpstr>
      <vt:lpstr>Corbel</vt:lpstr>
      <vt:lpstr>ShojiVTI</vt:lpstr>
      <vt:lpstr>Procurement 101</vt:lpstr>
      <vt:lpstr>Agenda</vt:lpstr>
      <vt:lpstr>CP’s Mission and Vision</vt:lpstr>
      <vt:lpstr>Ordinances and Policies Overview</vt:lpstr>
      <vt:lpstr>The Purchasing Decision Matrix</vt:lpstr>
      <vt:lpstr>Contract Purchases</vt:lpstr>
      <vt:lpstr>Small Cost Purchasing</vt:lpstr>
      <vt:lpstr>Small Cost Purchasing using P-Cards</vt:lpstr>
      <vt:lpstr>Small Cost Purchasing on Amazon Business</vt:lpstr>
      <vt:lpstr>Purchasing Thresholds   5 – 15 – 50</vt:lpstr>
      <vt:lpstr>Procurement – General Rules </vt:lpstr>
      <vt:lpstr>Formal Procurement – Bids </vt:lpstr>
      <vt:lpstr>Formal Procurement – Proposals </vt:lpstr>
      <vt:lpstr>Contract Processing</vt:lpstr>
      <vt:lpstr>PowerPoint Presentation</vt:lpstr>
      <vt:lpstr>CP Web Resources</vt:lpstr>
      <vt:lpstr>PowerPoint Presentation</vt:lpstr>
      <vt:lpstr>Contracts &amp; Procurement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101</dc:title>
  <dc:creator>Jason Yocom</dc:creator>
  <cp:lastModifiedBy>Rachael Rigdon</cp:lastModifiedBy>
  <cp:revision>24</cp:revision>
  <dcterms:created xsi:type="dcterms:W3CDTF">2023-12-08T17:03:52Z</dcterms:created>
  <dcterms:modified xsi:type="dcterms:W3CDTF">2026-06-09T16:31:46Z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