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8" r:id="rId4"/>
    <p:sldId id="336" r:id="rId5"/>
    <p:sldId id="338" r:id="rId6"/>
    <p:sldId id="268" r:id="rId7"/>
    <p:sldId id="369" r:id="rId8"/>
    <p:sldId id="370" r:id="rId9"/>
    <p:sldId id="273" r:id="rId10"/>
    <p:sldId id="339" r:id="rId11"/>
    <p:sldId id="340" r:id="rId12"/>
    <p:sldId id="341" r:id="rId13"/>
    <p:sldId id="342" r:id="rId14"/>
    <p:sldId id="275" r:id="rId15"/>
    <p:sldId id="276" r:id="rId16"/>
    <p:sldId id="277" r:id="rId17"/>
    <p:sldId id="278" r:id="rId18"/>
    <p:sldId id="279" r:id="rId19"/>
    <p:sldId id="343" r:id="rId20"/>
    <p:sldId id="344" r:id="rId21"/>
    <p:sldId id="347" r:id="rId22"/>
    <p:sldId id="286" r:id="rId23"/>
    <p:sldId id="348" r:id="rId24"/>
    <p:sldId id="289" r:id="rId25"/>
    <p:sldId id="290" r:id="rId26"/>
    <p:sldId id="349" r:id="rId27"/>
    <p:sldId id="352" r:id="rId28"/>
    <p:sldId id="353" r:id="rId29"/>
    <p:sldId id="299" r:id="rId30"/>
    <p:sldId id="335" r:id="rId31"/>
    <p:sldId id="354" r:id="rId32"/>
    <p:sldId id="355" r:id="rId33"/>
    <p:sldId id="298" r:id="rId34"/>
    <p:sldId id="356" r:id="rId35"/>
    <p:sldId id="332" r:id="rId36"/>
    <p:sldId id="302" r:id="rId37"/>
    <p:sldId id="357" r:id="rId38"/>
    <p:sldId id="358" r:id="rId39"/>
    <p:sldId id="307" r:id="rId40"/>
    <p:sldId id="308" r:id="rId41"/>
    <p:sldId id="306" r:id="rId42"/>
    <p:sldId id="359" r:id="rId43"/>
    <p:sldId id="318" r:id="rId44"/>
    <p:sldId id="319" r:id="rId45"/>
    <p:sldId id="360" r:id="rId46"/>
    <p:sldId id="311" r:id="rId47"/>
    <p:sldId id="361" r:id="rId48"/>
    <p:sldId id="362" r:id="rId49"/>
    <p:sldId id="314" r:id="rId50"/>
    <p:sldId id="363" r:id="rId51"/>
    <p:sldId id="316" r:id="rId52"/>
    <p:sldId id="330" r:id="rId53"/>
    <p:sldId id="320" r:id="rId54"/>
    <p:sldId id="364" r:id="rId55"/>
    <p:sldId id="365" r:id="rId56"/>
    <p:sldId id="323" r:id="rId57"/>
    <p:sldId id="366" r:id="rId58"/>
    <p:sldId id="325" r:id="rId59"/>
    <p:sldId id="326" r:id="rId60"/>
    <p:sldId id="328" r:id="rId61"/>
    <p:sldId id="329" r:id="rId62"/>
    <p:sldId id="26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5491"/>
    <a:srgbClr val="EA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113" d="100"/>
          <a:sy n="11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2FF41D2-4F48-0546-B53D-99C9D11B46BB}"/>
              </a:ext>
            </a:extLst>
          </p:cNvPr>
          <p:cNvSpPr>
            <a:spLocks noGrp="1"/>
          </p:cNvSpPr>
          <p:nvPr>
            <p:ph type="title" hasCustomPrompt="1"/>
          </p:nvPr>
        </p:nvSpPr>
        <p:spPr>
          <a:xfrm>
            <a:off x="819316" y="2489200"/>
            <a:ext cx="3966440" cy="3282208"/>
          </a:xfrm>
        </p:spPr>
        <p:txBody>
          <a:bodyPr anchor="ctr" anchorCtr="0"/>
          <a:lstStyle>
            <a:lvl1pPr>
              <a:defRPr sz="4000" b="0" i="0">
                <a:solidFill>
                  <a:schemeClr val="accent3"/>
                </a:solidFill>
                <a:latin typeface="Amazon Ember Heavy" panose="020B0803020204020204" pitchFamily="34" charset="0"/>
                <a:ea typeface="Amazon Ember Heavy" panose="020B0803020204020204" pitchFamily="34" charset="0"/>
                <a:cs typeface="Amazon Ember Heavy" panose="020B0803020204020204" pitchFamily="34" charset="0"/>
              </a:defRPr>
            </a:lvl1pPr>
          </a:lstStyle>
          <a:p>
            <a:r>
              <a:rPr lang="en-US" dirty="0"/>
              <a:t>Title Slide</a:t>
            </a:r>
          </a:p>
        </p:txBody>
      </p:sp>
      <p:sp>
        <p:nvSpPr>
          <p:cNvPr id="4" name="Text Placeholder 1">
            <a:extLst>
              <a:ext uri="{FF2B5EF4-FFF2-40B4-BE49-F238E27FC236}">
                <a16:creationId xmlns:a16="http://schemas.microsoft.com/office/drawing/2014/main" id="{34CC7A6C-8F0F-614B-9C23-F3B4374E0F71}"/>
              </a:ext>
            </a:extLst>
          </p:cNvPr>
          <p:cNvSpPr>
            <a:spLocks noGrp="1"/>
          </p:cNvSpPr>
          <p:nvPr>
            <p:ph type="body" sz="quarter" idx="11" hasCustomPrompt="1"/>
          </p:nvPr>
        </p:nvSpPr>
        <p:spPr>
          <a:xfrm>
            <a:off x="6642100" y="4124795"/>
            <a:ext cx="2225139" cy="626161"/>
          </a:xfrm>
        </p:spPr>
        <p:txBody>
          <a:bodyPr anchor="ctr" anchorCtr="0"/>
          <a:lstStyle>
            <a:lvl1pPr marL="0" indent="0">
              <a:lnSpc>
                <a:spcPct val="110000"/>
              </a:lnSpc>
              <a:spcAft>
                <a:spcPts val="400"/>
              </a:spcAft>
              <a:buNone/>
              <a:defRPr sz="1400" b="0" i="0">
                <a:solidFill>
                  <a:srgbClr val="F4F4F5"/>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Presenter Name</a:t>
            </a:r>
          </a:p>
        </p:txBody>
      </p:sp>
      <p:sp>
        <p:nvSpPr>
          <p:cNvPr id="5" name="Text Placeholder 1">
            <a:extLst>
              <a:ext uri="{FF2B5EF4-FFF2-40B4-BE49-F238E27FC236}">
                <a16:creationId xmlns:a16="http://schemas.microsoft.com/office/drawing/2014/main" id="{CEF155D8-E4BC-FC4C-A068-9F7CC28EF1AF}"/>
              </a:ext>
            </a:extLst>
          </p:cNvPr>
          <p:cNvSpPr>
            <a:spLocks noGrp="1"/>
          </p:cNvSpPr>
          <p:nvPr>
            <p:ph type="body" sz="quarter" idx="12" hasCustomPrompt="1"/>
          </p:nvPr>
        </p:nvSpPr>
        <p:spPr>
          <a:xfrm>
            <a:off x="6654800" y="5181437"/>
            <a:ext cx="2225139" cy="297048"/>
          </a:xfrm>
        </p:spPr>
        <p:txBody>
          <a:bodyPr/>
          <a:lstStyle>
            <a:lvl1pPr marL="0" indent="0">
              <a:buNone/>
              <a:defRPr sz="1400">
                <a:solidFill>
                  <a:schemeClr val="bg1"/>
                </a:solidFill>
              </a:defRPr>
            </a:lvl1pPr>
          </a:lstStyle>
          <a:p>
            <a:r>
              <a:rPr lang="en-US" dirty="0"/>
              <a:t>Date of Presentation</a:t>
            </a:r>
          </a:p>
        </p:txBody>
      </p:sp>
      <p:cxnSp>
        <p:nvCxnSpPr>
          <p:cNvPr id="6" name="Straight Connector 5">
            <a:extLst>
              <a:ext uri="{FF2B5EF4-FFF2-40B4-BE49-F238E27FC236}">
                <a16:creationId xmlns:a16="http://schemas.microsoft.com/office/drawing/2014/main" id="{2E08F5B2-F919-4244-9653-CD3F29A6C06D}"/>
              </a:ext>
            </a:extLst>
          </p:cNvPr>
          <p:cNvCxnSpPr>
            <a:cxnSpLocks/>
          </p:cNvCxnSpPr>
          <p:nvPr userDrawn="1"/>
        </p:nvCxnSpPr>
        <p:spPr>
          <a:xfrm>
            <a:off x="6642100" y="4905335"/>
            <a:ext cx="3987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499C8F-1127-F64A-8549-73BECA046D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9316" y="1277701"/>
            <a:ext cx="3227628" cy="520092"/>
          </a:xfrm>
          <a:prstGeom prst="rect">
            <a:avLst/>
          </a:prstGeom>
        </p:spPr>
      </p:pic>
      <p:sp>
        <p:nvSpPr>
          <p:cNvPr id="8" name="Rectangle 7"/>
          <p:cNvSpPr/>
          <p:nvPr userDrawn="1"/>
        </p:nvSpPr>
        <p:spPr>
          <a:xfrm>
            <a:off x="186813" y="6213987"/>
            <a:ext cx="2310581" cy="5211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1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5/17/2024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3756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5/17/2024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24438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5/17/2024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401435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5/17/2024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228713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5/17/2024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5496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Parallelogram 1">
            <a:extLst>
              <a:ext uri="{FF2B5EF4-FFF2-40B4-BE49-F238E27FC236}">
                <a16:creationId xmlns:a16="http://schemas.microsoft.com/office/drawing/2014/main" id="{765B547D-3CF4-2343-9880-2242A361A626}"/>
              </a:ext>
            </a:extLst>
          </p:cNvPr>
          <p:cNvSpPr/>
          <p:nvPr userDrawn="1"/>
        </p:nvSpPr>
        <p:spPr>
          <a:xfrm>
            <a:off x="4582857" y="0"/>
            <a:ext cx="7609143" cy="6898450"/>
          </a:xfrm>
          <a:custGeom>
            <a:avLst/>
            <a:gdLst>
              <a:gd name="connsiteX0" fmla="*/ 0 w 5915025"/>
              <a:gd name="connsiteY0" fmla="*/ 6858000 h 6858000"/>
              <a:gd name="connsiteX1" fmla="*/ 1478756 w 5915025"/>
              <a:gd name="connsiteY1" fmla="*/ 0 h 6858000"/>
              <a:gd name="connsiteX2" fmla="*/ 5915025 w 5915025"/>
              <a:gd name="connsiteY2" fmla="*/ 0 h 6858000"/>
              <a:gd name="connsiteX3" fmla="*/ 4436269 w 5915025"/>
              <a:gd name="connsiteY3" fmla="*/ 6858000 h 6858000"/>
              <a:gd name="connsiteX4" fmla="*/ 0 w 5915025"/>
              <a:gd name="connsiteY4" fmla="*/ 6858000 h 6858000"/>
              <a:gd name="connsiteX0" fmla="*/ 0 w 7158038"/>
              <a:gd name="connsiteY0" fmla="*/ 6858000 h 6858000"/>
              <a:gd name="connsiteX1" fmla="*/ 1478756 w 7158038"/>
              <a:gd name="connsiteY1" fmla="*/ 0 h 6858000"/>
              <a:gd name="connsiteX2" fmla="*/ 7158038 w 7158038"/>
              <a:gd name="connsiteY2" fmla="*/ 0 h 6858000"/>
              <a:gd name="connsiteX3" fmla="*/ 4436269 w 7158038"/>
              <a:gd name="connsiteY3" fmla="*/ 6858000 h 6858000"/>
              <a:gd name="connsiteX4" fmla="*/ 0 w 7158038"/>
              <a:gd name="connsiteY4" fmla="*/ 6858000 h 6858000"/>
              <a:gd name="connsiteX0" fmla="*/ 0 w 7158038"/>
              <a:gd name="connsiteY0" fmla="*/ 6858000 h 6886575"/>
              <a:gd name="connsiteX1" fmla="*/ 1478756 w 7158038"/>
              <a:gd name="connsiteY1" fmla="*/ 0 h 6886575"/>
              <a:gd name="connsiteX2" fmla="*/ 7158038 w 7158038"/>
              <a:gd name="connsiteY2" fmla="*/ 0 h 6886575"/>
              <a:gd name="connsiteX3" fmla="*/ 7108031 w 7158038"/>
              <a:gd name="connsiteY3" fmla="*/ 6886575 h 6886575"/>
              <a:gd name="connsiteX4" fmla="*/ 0 w 7158038"/>
              <a:gd name="connsiteY4" fmla="*/ 6858000 h 6886575"/>
              <a:gd name="connsiteX0" fmla="*/ 0 w 7158038"/>
              <a:gd name="connsiteY0" fmla="*/ 6858000 h 6898450"/>
              <a:gd name="connsiteX1" fmla="*/ 1478756 w 7158038"/>
              <a:gd name="connsiteY1" fmla="*/ 0 h 6898450"/>
              <a:gd name="connsiteX2" fmla="*/ 7158038 w 7158038"/>
              <a:gd name="connsiteY2" fmla="*/ 0 h 6898450"/>
              <a:gd name="connsiteX3" fmla="*/ 7155532 w 7158038"/>
              <a:gd name="connsiteY3" fmla="*/ 6898450 h 6898450"/>
              <a:gd name="connsiteX4" fmla="*/ 0 w 7158038"/>
              <a:gd name="connsiteY4" fmla="*/ 6858000 h 68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038" h="6898450">
                <a:moveTo>
                  <a:pt x="0" y="6858000"/>
                </a:moveTo>
                <a:lnTo>
                  <a:pt x="1478756" y="0"/>
                </a:lnTo>
                <a:lnTo>
                  <a:pt x="7158038" y="0"/>
                </a:lnTo>
                <a:cubicBezTo>
                  <a:pt x="7157203" y="2299483"/>
                  <a:pt x="7156367" y="4598967"/>
                  <a:pt x="7155532" y="6898450"/>
                </a:cubicBezTo>
                <a:lnTo>
                  <a:pt x="0" y="6858000"/>
                </a:lnTo>
                <a:close/>
              </a:path>
            </a:pathLst>
          </a:custGeom>
          <a:solidFill>
            <a:srgbClr val="EAED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 name="Straight Connector 4"/>
          <p:cNvCxnSpPr/>
          <p:nvPr userDrawn="1"/>
        </p:nvCxnSpPr>
        <p:spPr>
          <a:xfrm>
            <a:off x="209550" y="4495801"/>
            <a:ext cx="10020300" cy="9524"/>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209550" y="3912882"/>
            <a:ext cx="7432675" cy="747712"/>
          </a:xfrm>
        </p:spPr>
        <p:txBody>
          <a:bodyPr>
            <a:normAutofit/>
          </a:bodyPr>
          <a:lstStyle>
            <a:lvl1pPr marL="0" indent="0">
              <a:buNone/>
              <a:defRPr sz="3600" baseline="0">
                <a:solidFill>
                  <a:schemeClr val="accent3"/>
                </a:solidFill>
              </a:defRPr>
            </a:lvl1pPr>
          </a:lstStyle>
          <a:p>
            <a:pPr lvl="0"/>
            <a:r>
              <a:rPr lang="en-US" dirty="0"/>
              <a:t>Click to add transition slide text</a:t>
            </a:r>
          </a:p>
        </p:txBody>
      </p:sp>
    </p:spTree>
    <p:extLst>
      <p:ext uri="{BB962C8B-B14F-4D97-AF65-F5344CB8AC3E}">
        <p14:creationId xmlns:p14="http://schemas.microsoft.com/office/powerpoint/2010/main" val="316765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225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17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968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94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5/17/2024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144750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35F43AA-2BC0-134B-A0C0-A7B9C4C85432}"/>
              </a:ext>
            </a:extLst>
          </p:cNvPr>
          <p:cNvSpPr/>
          <p:nvPr userDrawn="1"/>
        </p:nvSpPr>
        <p:spPr>
          <a:xfrm rot="10800000">
            <a:off x="-2" y="3029129"/>
            <a:ext cx="12192001" cy="2799202"/>
          </a:xfrm>
          <a:custGeom>
            <a:avLst/>
            <a:gdLst>
              <a:gd name="connsiteX0" fmla="*/ 0 w 12193588"/>
              <a:gd name="connsiteY0" fmla="*/ 0 h 3911600"/>
              <a:gd name="connsiteX1" fmla="*/ 12193588 w 12193588"/>
              <a:gd name="connsiteY1" fmla="*/ 0 h 3911600"/>
              <a:gd name="connsiteX2" fmla="*/ 12193588 w 12193588"/>
              <a:gd name="connsiteY2" fmla="*/ 3911600 h 3911600"/>
              <a:gd name="connsiteX3" fmla="*/ 0 w 12193588"/>
              <a:gd name="connsiteY3" fmla="*/ 3911600 h 3911600"/>
              <a:gd name="connsiteX4" fmla="*/ 0 w 12193588"/>
              <a:gd name="connsiteY4" fmla="*/ 0 h 3911600"/>
              <a:gd name="connsiteX0" fmla="*/ 0 w 12193588"/>
              <a:gd name="connsiteY0" fmla="*/ 1422400 h 5334000"/>
              <a:gd name="connsiteX1" fmla="*/ 12193588 w 12193588"/>
              <a:gd name="connsiteY1" fmla="*/ 0 h 5334000"/>
              <a:gd name="connsiteX2" fmla="*/ 12193588 w 12193588"/>
              <a:gd name="connsiteY2" fmla="*/ 5334000 h 5334000"/>
              <a:gd name="connsiteX3" fmla="*/ 0 w 12193588"/>
              <a:gd name="connsiteY3" fmla="*/ 5334000 h 5334000"/>
              <a:gd name="connsiteX4" fmla="*/ 0 w 12193588"/>
              <a:gd name="connsiteY4" fmla="*/ 1422400 h 5334000"/>
              <a:gd name="connsiteX0" fmla="*/ 0 w 12193592"/>
              <a:gd name="connsiteY0" fmla="*/ 725616 h 4637216"/>
              <a:gd name="connsiteX1" fmla="*/ 12193592 w 12193592"/>
              <a:gd name="connsiteY1" fmla="*/ 0 h 4637216"/>
              <a:gd name="connsiteX2" fmla="*/ 12193588 w 12193592"/>
              <a:gd name="connsiteY2" fmla="*/ 4637216 h 4637216"/>
              <a:gd name="connsiteX3" fmla="*/ 0 w 12193592"/>
              <a:gd name="connsiteY3" fmla="*/ 4637216 h 4637216"/>
              <a:gd name="connsiteX4" fmla="*/ 0 w 12193592"/>
              <a:gd name="connsiteY4" fmla="*/ 725616 h 463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3592" h="4637216">
                <a:moveTo>
                  <a:pt x="0" y="725616"/>
                </a:moveTo>
                <a:lnTo>
                  <a:pt x="12193592" y="0"/>
                </a:lnTo>
                <a:cubicBezTo>
                  <a:pt x="12193591" y="1545739"/>
                  <a:pt x="12193589" y="3091477"/>
                  <a:pt x="12193588" y="4637216"/>
                </a:cubicBezTo>
                <a:lnTo>
                  <a:pt x="0" y="4637216"/>
                </a:lnTo>
                <a:lnTo>
                  <a:pt x="0" y="7256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93F1157-9063-1144-815A-4D5D3A4C298C}"/>
              </a:ext>
            </a:extLst>
          </p:cNvPr>
          <p:cNvSpPr/>
          <p:nvPr userDrawn="1"/>
        </p:nvSpPr>
        <p:spPr>
          <a:xfrm>
            <a:off x="1" y="0"/>
            <a:ext cx="12191999" cy="36679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798" y="1096911"/>
            <a:ext cx="10058400" cy="4191000"/>
          </a:xfrm>
          <a:prstGeom prst="rect">
            <a:avLst/>
          </a:prstGeom>
        </p:spPr>
      </p:pic>
    </p:spTree>
    <p:extLst>
      <p:ext uri="{BB962C8B-B14F-4D97-AF65-F5344CB8AC3E}">
        <p14:creationId xmlns:p14="http://schemas.microsoft.com/office/powerpoint/2010/main" val="177169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EAD172F-1367-4A98-BEFB-7E003E7B3F92}" type="datetimeFigureOut">
              <a:rPr lang="en-US" smtClean="0"/>
              <a:t>5/17/2024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3A5C59F-EC8C-44AF-820D-6ACD49292060}" type="slidenum">
              <a:rPr lang="en-US" smtClean="0"/>
              <a:t>‹#›</a:t>
            </a:fld>
            <a:endParaRPr lang="en-US"/>
          </a:p>
        </p:txBody>
      </p:sp>
    </p:spTree>
    <p:extLst>
      <p:ext uri="{BB962C8B-B14F-4D97-AF65-F5344CB8AC3E}">
        <p14:creationId xmlns:p14="http://schemas.microsoft.com/office/powerpoint/2010/main" val="317750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50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41064"/>
            <a:ext cx="10515600" cy="48358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2400" y="6418729"/>
            <a:ext cx="2172954" cy="277594"/>
          </a:xfrm>
          <a:prstGeom prst="rect">
            <a:avLst/>
          </a:prstGeom>
        </p:spPr>
      </p:pic>
      <p:sp>
        <p:nvSpPr>
          <p:cNvPr id="9" name="TextBox 8"/>
          <p:cNvSpPr txBox="1"/>
          <p:nvPr userDrawn="1"/>
        </p:nvSpPr>
        <p:spPr>
          <a:xfrm>
            <a:off x="8350623" y="6418729"/>
            <a:ext cx="3003177" cy="215444"/>
          </a:xfrm>
          <a:prstGeom prst="rect">
            <a:avLst/>
          </a:prstGeom>
          <a:noFill/>
        </p:spPr>
        <p:txBody>
          <a:bodyPr wrap="square" rtlCol="0">
            <a:spAutoFit/>
          </a:bodyPr>
          <a:lstStyle/>
          <a:p>
            <a:pPr algn="r"/>
            <a:r>
              <a:rPr lang="en-US" sz="800" dirty="0">
                <a:solidFill>
                  <a:schemeClr val="tx1"/>
                </a:solidFill>
              </a:rPr>
              <a:t>AMAZON</a:t>
            </a:r>
            <a:r>
              <a:rPr lang="en-US" sz="800" baseline="0" dirty="0">
                <a:solidFill>
                  <a:schemeClr val="tx1"/>
                </a:solidFill>
              </a:rPr>
              <a:t> CONFIDENTIAL</a:t>
            </a:r>
            <a:endParaRPr lang="en-US" sz="800" dirty="0">
              <a:solidFill>
                <a:schemeClr val="tx1"/>
              </a:solidFill>
            </a:endParaRPr>
          </a:p>
        </p:txBody>
      </p:sp>
    </p:spTree>
    <p:extLst>
      <p:ext uri="{BB962C8B-B14F-4D97-AF65-F5344CB8AC3E}">
        <p14:creationId xmlns:p14="http://schemas.microsoft.com/office/powerpoint/2010/main" val="339950223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62"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gp/help/customer/display.html/ref=hp_left_v4_sib?ie=UTF8&amp;nodeId=201733120" TargetMode="External"/><Relationship Id="rId2" Type="http://schemas.openxmlformats.org/officeDocument/2006/relationships/hyperlink" Target="https://www.amazon.com/gp/help/customer/display.html?nodeId=202099970" TargetMode="Externa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 Target="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amazon.com/ab/sso/feature/bulk/guide/A20CXX842BAX24" TargetMode="Externa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mailto:no-reply@amzon.com" TargetMode="External"/><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amazon.ca/dp/B00DBYBNEE/135-0424108-0435068?_encoding=UTF8&amp;force-full-site=1&amp;primeCampaignId=ab_bps_fbpsa" TargetMode="External"/><Relationship Id="rId7" Type="http://schemas.openxmlformats.org/officeDocument/2006/relationships/image" Target="../media/image5.png"/><Relationship Id="rId2" Type="http://schemas.openxmlformats.org/officeDocument/2006/relationships/hyperlink" Target="https://www.amazon.ca/gp/help/customer/display.html/ref=hp_left_v4_sib?ie=UTF8&amp;nodeId=201741220" TargetMode="Externa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hyperlink" Target="https://www.amazon.ca/gp/help/customer/display.html/ref=hp_bc_nav?ie=UTF8&amp;nodeId=201997670" TargetMode="Externa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9.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9.xml"/><Relationship Id="rId4" Type="http://schemas.openxmlformats.org/officeDocument/2006/relationships/image" Target="../media/image10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9.xml"/><Relationship Id="rId4" Type="http://schemas.openxmlformats.org/officeDocument/2006/relationships/image" Target="../media/image1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amazon.com/gp/help/customer/display.html/ref=hp_bc_nav?ie=UTF8&amp;nodeId=201606350" TargetMode="External"/><Relationship Id="rId2" Type="http://schemas.openxmlformats.org/officeDocument/2006/relationships/hyperlink" Target="https://www.amazon.com/gp/help/customer/contact-us?" TargetMode="External"/><Relationship Id="rId1" Type="http://schemas.openxmlformats.org/officeDocument/2006/relationships/slideLayout" Target="../slideLayouts/slideLayout9.xml"/><Relationship Id="rId5" Type="http://schemas.openxmlformats.org/officeDocument/2006/relationships/image" Target="../media/image112.png"/><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hyperlink" Target="mailto:tax-exempt@amazon.com" TargetMode="External"/><Relationship Id="rId2" Type="http://schemas.openxmlformats.org/officeDocument/2006/relationships/hyperlink" Target="https://www.amazon.ca/gp/help/customer/contact-us?ie=UTF8&amp;ref=bfooter_cu" TargetMode="External"/><Relationship Id="rId1" Type="http://schemas.openxmlformats.org/officeDocument/2006/relationships/slideLayout" Target="../slideLayouts/slideLayout9.xml"/><Relationship Id="rId4" Type="http://schemas.openxmlformats.org/officeDocument/2006/relationships/hyperlink" Target="mailto:EMAIL@AMAZON.COM"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amazon.com/ab/ccp-portal/guided-buying/benefits?ref=b2b_sow_lp_RC_gb" TargetMode="External"/><Relationship Id="rId3" Type="http://schemas.openxmlformats.org/officeDocument/2006/relationships/hyperlink" Target="https://www.amazon.com/b/?node=18262317011&amp;ref=b2b_sow_lp_RC_adu" TargetMode="External"/><Relationship Id="rId7" Type="http://schemas.openxmlformats.org/officeDocument/2006/relationships/hyperlink" Target="https://www.amazon.com/b2b/aba/spend-visibility?ref=b2b_sow_lp_RC_sv" TargetMode="External"/><Relationship Id="rId2" Type="http://schemas.openxmlformats.org/officeDocument/2006/relationships/hyperlink" Target="https://www.amazon.com/b/?node=18239577011&amp;ref=sow_e_gsresource" TargetMode="External"/><Relationship Id="rId1" Type="http://schemas.openxmlformats.org/officeDocument/2006/relationships/slideLayout" Target="../slideLayouts/slideLayout9.xml"/><Relationship Id="rId6" Type="http://schemas.openxmlformats.org/officeDocument/2006/relationships/hyperlink" Target="https://www.amazon.com/businessprime/deliverybenefits?ref=b2b_sow_lp_RC_ship" TargetMode="External"/><Relationship Id="rId11" Type="http://schemas.openxmlformats.org/officeDocument/2006/relationships/hyperlink" Target="https://www.amazon.com/b/?node=18262315011&amp;ref=b2b_sow_lp_RC_ba" TargetMode="External"/><Relationship Id="rId5" Type="http://schemas.openxmlformats.org/officeDocument/2006/relationships/hyperlink" Target="https://www.amazon.com/b/?node=18262316011&amp;ref=b2b_sow_lp_RC_bp" TargetMode="External"/><Relationship Id="rId10" Type="http://schemas.openxmlformats.org/officeDocument/2006/relationships/hyperlink" Target="https://www.amazon.com/ab/manage/logout?requestedUrl=/bb/account/route/billing-shipping" TargetMode="External"/><Relationship Id="rId4" Type="http://schemas.openxmlformats.org/officeDocument/2006/relationships/hyperlink" Target="https://www.amazon.com/b/?node=18154678011&amp;ref=b2b_sow_lp_RC_approve" TargetMode="External"/><Relationship Id="rId9" Type="http://schemas.openxmlformats.org/officeDocument/2006/relationships/hyperlink" Target="https://www.amazon.com/b?node=19409896011&amp;ref_=b2b_sow_lp_RC_moo"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Administrator Training</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532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885040" y="3036702"/>
          <a:ext cx="10062850" cy="2854144"/>
        </p:xfrm>
        <a:graphic>
          <a:graphicData uri="http://schemas.openxmlformats.org/drawingml/2006/table">
            <a:tbl>
              <a:tblPr firstRow="1" bandRow="1">
                <a:tableStyleId>{F5AB1C69-6EDB-4FF4-983F-18BD219EF322}</a:tableStyleId>
              </a:tblPr>
              <a:tblGrid>
                <a:gridCol w="1812925">
                  <a:extLst>
                    <a:ext uri="{9D8B030D-6E8A-4147-A177-3AD203B41FA5}">
                      <a16:colId xmlns:a16="http://schemas.microsoft.com/office/drawing/2014/main" val="573761971"/>
                    </a:ext>
                  </a:extLst>
                </a:gridCol>
                <a:gridCol w="8249925">
                  <a:extLst>
                    <a:ext uri="{9D8B030D-6E8A-4147-A177-3AD203B41FA5}">
                      <a16:colId xmlns:a16="http://schemas.microsoft.com/office/drawing/2014/main" val="2253109850"/>
                    </a:ext>
                  </a:extLst>
                </a:gridCol>
              </a:tblGrid>
              <a:tr h="405053">
                <a:tc>
                  <a:txBody>
                    <a:bodyPr/>
                    <a:lstStyle/>
                    <a:p>
                      <a:pPr algn="ctr"/>
                      <a:r>
                        <a:rPr lang="en-US" dirty="0"/>
                        <a:t>Page</a:t>
                      </a:r>
                    </a:p>
                  </a:txBody>
                  <a:tcPr>
                    <a:solidFill>
                      <a:srgbClr val="182947"/>
                    </a:solidFill>
                  </a:tcPr>
                </a:tc>
                <a:tc>
                  <a:txBody>
                    <a:bodyPr/>
                    <a:lstStyle/>
                    <a:p>
                      <a:pPr algn="ctr"/>
                      <a:r>
                        <a:rPr lang="en-US" dirty="0"/>
                        <a:t>Functionality </a:t>
                      </a:r>
                    </a:p>
                  </a:txBody>
                  <a:tcPr>
                    <a:solidFill>
                      <a:srgbClr val="182947"/>
                    </a:solidFill>
                  </a:tcPr>
                </a:tc>
                <a:extLst>
                  <a:ext uri="{0D108BD9-81ED-4DB2-BD59-A6C34878D82A}">
                    <a16:rowId xmlns:a16="http://schemas.microsoft.com/office/drawing/2014/main" val="1608110987"/>
                  </a:ext>
                </a:extLst>
              </a:tr>
              <a:tr h="328824">
                <a:tc>
                  <a:txBody>
                    <a:bodyPr/>
                    <a:lstStyle/>
                    <a:p>
                      <a:pPr algn="l"/>
                      <a:r>
                        <a:rPr lang="en-US" sz="1100" b="1" dirty="0">
                          <a:latin typeface="Amazon Ember" panose="02000000000000000000" pitchFamily="2" charset="0"/>
                          <a:ea typeface="Amazon Ember" panose="02000000000000000000" pitchFamily="2" charset="0"/>
                        </a:rPr>
                        <a:t>Your Account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Standard Amazon account information</a:t>
                      </a:r>
                    </a:p>
                  </a:txBody>
                  <a:tcPr anchor="ctr"/>
                </a:tc>
                <a:extLst>
                  <a:ext uri="{0D108BD9-81ED-4DB2-BD59-A6C34878D82A}">
                    <a16:rowId xmlns:a16="http://schemas.microsoft.com/office/drawing/2014/main" val="1906057833"/>
                  </a:ext>
                </a:extLst>
              </a:tr>
              <a:tr h="359140">
                <a:tc>
                  <a:txBody>
                    <a:bodyPr/>
                    <a:lstStyle/>
                    <a:p>
                      <a:pPr algn="l"/>
                      <a:r>
                        <a:rPr lang="en-US" sz="1100" b="1" dirty="0">
                          <a:latin typeface="Amazon Ember" panose="02000000000000000000" pitchFamily="2" charset="0"/>
                          <a:ea typeface="Amazon Ember" panose="02000000000000000000" pitchFamily="2" charset="0"/>
                        </a:rPr>
                        <a:t>Business</a:t>
                      </a:r>
                      <a:r>
                        <a:rPr lang="en-US" sz="1100" b="1" baseline="0" dirty="0">
                          <a:latin typeface="Amazon Ember" panose="02000000000000000000" pitchFamily="2" charset="0"/>
                          <a:ea typeface="Amazon Ember" panose="02000000000000000000" pitchFamily="2" charset="0"/>
                        </a:rPr>
                        <a:t> Settings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mazon Ember" panose="02000000000000000000" pitchFamily="2" charset="0"/>
                          <a:ea typeface="Amazon Ember" panose="02000000000000000000" pitchFamily="2" charset="0"/>
                          <a:cs typeface="+mn-cs"/>
                        </a:rPr>
                        <a:t>Business Management</a:t>
                      </a:r>
                      <a:r>
                        <a:rPr lang="en-US" sz="1100" kern="1200" baseline="0" dirty="0">
                          <a:solidFill>
                            <a:schemeClr val="dk1"/>
                          </a:solidFill>
                          <a:latin typeface="Amazon Ember" panose="02000000000000000000" pitchFamily="2" charset="0"/>
                          <a:ea typeface="Amazon Ember" panose="02000000000000000000" pitchFamily="2" charset="0"/>
                          <a:cs typeface="+mn-cs"/>
                        </a:rPr>
                        <a:t> pages. Add users, set up groups, configure buying policies, etc.</a:t>
                      </a:r>
                      <a:endParaRPr lang="en-US" sz="110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278955973"/>
                  </a:ext>
                </a:extLst>
              </a:tr>
              <a:tr h="308575">
                <a:tc>
                  <a:txBody>
                    <a:bodyPr/>
                    <a:lstStyle/>
                    <a:p>
                      <a:pPr algn="l"/>
                      <a:r>
                        <a:rPr lang="en-US" sz="1100" b="1" dirty="0">
                          <a:latin typeface="Amazon Ember" panose="02000000000000000000" pitchFamily="2" charset="0"/>
                          <a:ea typeface="Amazon Ember" panose="02000000000000000000" pitchFamily="2" charset="0"/>
                        </a:rPr>
                        <a:t>Approve Orders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Amazon Ember" panose="02000000000000000000" pitchFamily="2" charset="0"/>
                          <a:ea typeface="Amazon Ember" panose="02000000000000000000" pitchFamily="2" charset="0"/>
                          <a:cs typeface="+mn-cs"/>
                        </a:rPr>
                        <a:t>If workflow approvals</a:t>
                      </a:r>
                      <a:r>
                        <a:rPr lang="en-US" sz="1100" b="0" kern="1200" baseline="0" dirty="0">
                          <a:solidFill>
                            <a:schemeClr val="dk1"/>
                          </a:solidFill>
                          <a:latin typeface="Amazon Ember" panose="02000000000000000000" pitchFamily="2" charset="0"/>
                          <a:ea typeface="Amazon Ember" panose="02000000000000000000" pitchFamily="2" charset="0"/>
                          <a:cs typeface="+mn-cs"/>
                        </a:rPr>
                        <a:t> are enabled, approvers can view and take action on pending orders</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003954931"/>
                  </a:ext>
                </a:extLst>
              </a:tr>
              <a:tr h="381316">
                <a:tc>
                  <a:txBody>
                    <a:bodyPr/>
                    <a:lstStyle/>
                    <a:p>
                      <a:pPr algn="l"/>
                      <a:r>
                        <a:rPr lang="en-US" sz="1100" b="1" dirty="0">
                          <a:latin typeface="Amazon Ember" panose="02000000000000000000" pitchFamily="2" charset="0"/>
                          <a:ea typeface="Amazon Ember" panose="02000000000000000000" pitchFamily="2" charset="0"/>
                        </a:rPr>
                        <a:t>Your Orders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View and track your orders.</a:t>
                      </a:r>
                      <a:r>
                        <a:rPr lang="en-US" sz="1100" b="0" kern="1200" baseline="0" dirty="0">
                          <a:solidFill>
                            <a:schemeClr val="dk1"/>
                          </a:solidFill>
                          <a:latin typeface="Amazon Ember" panose="02000000000000000000" pitchFamily="2" charset="0"/>
                          <a:ea typeface="Amazon Ember" panose="02000000000000000000" pitchFamily="2" charset="0"/>
                          <a:cs typeface="+mn-cs"/>
                        </a:rPr>
                        <a:t> Administrations can view orders others have placed on behalf of the organization</a:t>
                      </a:r>
                      <a:endParaRPr lang="en-US" sz="110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79238255"/>
                  </a:ext>
                </a:extLst>
              </a:tr>
              <a:tr h="344887">
                <a:tc>
                  <a:txBody>
                    <a:bodyPr/>
                    <a:lstStyle/>
                    <a:p>
                      <a:pPr algn="l"/>
                      <a:r>
                        <a:rPr lang="en-US" sz="1100" b="1" dirty="0">
                          <a:latin typeface="Amazon Ember" panose="02000000000000000000" pitchFamily="2" charset="0"/>
                          <a:ea typeface="Amazon Ember" panose="02000000000000000000" pitchFamily="2" charset="0"/>
                        </a:rPr>
                        <a:t>Manage Suppliers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Easily find suppliers on Amazon Business</a:t>
                      </a:r>
                      <a:r>
                        <a:rPr lang="en-US" sz="1100" b="0" kern="1200" baseline="0" dirty="0">
                          <a:solidFill>
                            <a:schemeClr val="dk1"/>
                          </a:solidFill>
                          <a:latin typeface="Amazon Ember" panose="02000000000000000000" pitchFamily="2" charset="0"/>
                          <a:ea typeface="Amazon Ember" panose="02000000000000000000" pitchFamily="2" charset="0"/>
                          <a:cs typeface="+mn-cs"/>
                        </a:rPr>
                        <a:t> and add them to your list of Saved Suppliers.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2"/>
                        </a:rPr>
                        <a:t>Learn more.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4091335682"/>
                  </a:ext>
                </a:extLst>
              </a:tr>
              <a:tr h="346429">
                <a:tc>
                  <a:txBody>
                    <a:bodyPr/>
                    <a:lstStyle/>
                    <a:p>
                      <a:pPr algn="l"/>
                      <a:r>
                        <a:rPr lang="en-US" sz="1100" b="1" dirty="0">
                          <a:latin typeface="Amazon Ember" panose="02000000000000000000" pitchFamily="2" charset="0"/>
                          <a:ea typeface="Amazon Ember" panose="02000000000000000000" pitchFamily="2" charset="0"/>
                        </a:rPr>
                        <a:t>Business Analytics</a:t>
                      </a: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Create and filter custom reports based on your business needs to</a:t>
                      </a:r>
                      <a:r>
                        <a:rPr lang="en-US" sz="1100" b="0" kern="1200" baseline="0" dirty="0">
                          <a:solidFill>
                            <a:schemeClr val="dk1"/>
                          </a:solidFill>
                          <a:latin typeface="Amazon Ember" panose="02000000000000000000" pitchFamily="2" charset="0"/>
                          <a:ea typeface="Amazon Ember" panose="02000000000000000000" pitchFamily="2" charset="0"/>
                          <a:cs typeface="+mn-cs"/>
                        </a:rPr>
                        <a:t> view your organization’s orders </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2901123298"/>
                  </a:ext>
                </a:extLst>
              </a:tr>
              <a:tr h="379920">
                <a:tc>
                  <a:txBody>
                    <a:bodyPr/>
                    <a:lstStyle/>
                    <a:p>
                      <a:pPr algn="l"/>
                      <a:r>
                        <a:rPr lang="en-US" sz="1100" b="1" dirty="0">
                          <a:latin typeface="Amazon Ember" panose="02000000000000000000" pitchFamily="2" charset="0"/>
                          <a:ea typeface="Amazon Ember" panose="02000000000000000000" pitchFamily="2" charset="0"/>
                        </a:rPr>
                        <a:t>Recurring</a:t>
                      </a:r>
                      <a:r>
                        <a:rPr lang="en-US" sz="1100" b="1" baseline="0" dirty="0">
                          <a:latin typeface="Amazon Ember" panose="02000000000000000000" pitchFamily="2" charset="0"/>
                          <a:ea typeface="Amazon Ember" panose="02000000000000000000" pitchFamily="2" charset="0"/>
                        </a:rPr>
                        <a:t> Deliveries</a:t>
                      </a:r>
                      <a:endParaRPr lang="en-US" sz="1100" b="1" dirty="0">
                        <a:latin typeface="Amazon Ember" panose="02000000000000000000" pitchFamily="2" charset="0"/>
                        <a:ea typeface="Amazon Ember" panose="02000000000000000000" pitchFamily="2" charset="0"/>
                      </a:endParaRPr>
                    </a:p>
                  </a:txBody>
                  <a:tcPr anchor="ctr"/>
                </a:tc>
                <a:tc>
                  <a:txBody>
                    <a:bodyPr/>
                    <a:lstStyle/>
                    <a:p>
                      <a:r>
                        <a:rPr lang="en-US" sz="1100" b="0" kern="1200" dirty="0">
                          <a:solidFill>
                            <a:schemeClr val="dk1"/>
                          </a:solidFill>
                          <a:latin typeface="Amazon Ember" panose="02000000000000000000" pitchFamily="2" charset="0"/>
                          <a:ea typeface="Amazon Ember" panose="02000000000000000000" pitchFamily="2" charset="0"/>
                          <a:cs typeface="+mn-cs"/>
                        </a:rPr>
                        <a:t>Have essential items delivered automatically,</a:t>
                      </a:r>
                      <a:r>
                        <a:rPr lang="en-US" sz="1100" b="0" kern="1200" baseline="0" dirty="0">
                          <a:solidFill>
                            <a:schemeClr val="dk1"/>
                          </a:solidFill>
                          <a:latin typeface="Amazon Ember" panose="02000000000000000000" pitchFamily="2" charset="0"/>
                          <a:ea typeface="Amazon Ember" panose="02000000000000000000" pitchFamily="2" charset="0"/>
                          <a:cs typeface="+mn-cs"/>
                        </a:rPr>
                        <a:t> based on a schedule you choose. </a:t>
                      </a:r>
                      <a:r>
                        <a:rPr lang="en-US" sz="1100" b="0" kern="1200" baseline="0" dirty="0">
                          <a:solidFill>
                            <a:schemeClr val="dk1"/>
                          </a:solidFill>
                          <a:latin typeface="Amazon Ember" panose="02000000000000000000" pitchFamily="2" charset="0"/>
                          <a:ea typeface="Amazon Ember" panose="02000000000000000000" pitchFamily="2" charset="0"/>
                          <a:cs typeface="+mn-cs"/>
                          <a:hlinkClick r:id="rId3"/>
                        </a:rPr>
                        <a:t>Learn More</a:t>
                      </a:r>
                      <a:r>
                        <a:rPr lang="en-US" sz="1100" b="0" kern="1200" baseline="0" dirty="0">
                          <a:solidFill>
                            <a:schemeClr val="dk1"/>
                          </a:solidFill>
                          <a:latin typeface="Amazon Ember" panose="02000000000000000000" pitchFamily="2" charset="0"/>
                          <a:ea typeface="Amazon Ember" panose="02000000000000000000" pitchFamily="2" charset="0"/>
                          <a:cs typeface="+mn-cs"/>
                        </a:rPr>
                        <a:t>.</a:t>
                      </a:r>
                      <a:endParaRPr lang="en-US" sz="1100" b="0" kern="1200" dirty="0">
                        <a:solidFill>
                          <a:schemeClr val="dk1"/>
                        </a:solidFill>
                        <a:latin typeface="Amazon Ember" panose="02000000000000000000" pitchFamily="2" charset="0"/>
                        <a:ea typeface="Amazon Ember" panose="02000000000000000000" pitchFamily="2" charset="0"/>
                        <a:cs typeface="+mn-cs"/>
                      </a:endParaRPr>
                    </a:p>
                  </a:txBody>
                  <a:tcPr anchor="ctr"/>
                </a:tc>
                <a:extLst>
                  <a:ext uri="{0D108BD9-81ED-4DB2-BD59-A6C34878D82A}">
                    <a16:rowId xmlns:a16="http://schemas.microsoft.com/office/drawing/2014/main" val="3086734617"/>
                  </a:ext>
                </a:extLst>
              </a:tr>
            </a:tbl>
          </a:graphicData>
        </a:graphic>
      </p:graphicFrame>
      <p:pic>
        <p:nvPicPr>
          <p:cNvPr id="2" name="Picture 1"/>
          <p:cNvPicPr>
            <a:picLocks noChangeAspect="1"/>
          </p:cNvPicPr>
          <p:nvPr/>
        </p:nvPicPr>
        <p:blipFill>
          <a:blip r:embed="rId4"/>
          <a:stretch>
            <a:fillRect/>
          </a:stretch>
        </p:blipFill>
        <p:spPr>
          <a:xfrm>
            <a:off x="885040" y="571970"/>
            <a:ext cx="10062850" cy="1089776"/>
          </a:xfrm>
          <a:prstGeom prst="rect">
            <a:avLst/>
          </a:prstGeom>
        </p:spPr>
      </p:pic>
      <p:pic>
        <p:nvPicPr>
          <p:cNvPr id="3" name="Picture 2"/>
          <p:cNvPicPr>
            <a:picLocks noChangeAspect="1"/>
          </p:cNvPicPr>
          <p:nvPr/>
        </p:nvPicPr>
        <p:blipFill rotWithShape="1">
          <a:blip r:embed="rId5"/>
          <a:srcRect b="6891"/>
          <a:stretch/>
        </p:blipFill>
        <p:spPr>
          <a:xfrm>
            <a:off x="7958869" y="1283679"/>
            <a:ext cx="1853345" cy="2250829"/>
          </a:xfrm>
          <a:prstGeom prst="rect">
            <a:avLst/>
          </a:prstGeom>
          <a:ln w="9525">
            <a:solidFill>
              <a:schemeClr val="bg2"/>
            </a:solidFill>
          </a:ln>
          <a:effectLst>
            <a:outerShdw blurRad="50800" dist="38100" dir="5400000" algn="t" rotWithShape="0">
              <a:prstClr val="black">
                <a:alpha val="40000"/>
              </a:prstClr>
            </a:outerShdw>
          </a:effectLst>
        </p:spPr>
      </p:pic>
      <p:sp>
        <p:nvSpPr>
          <p:cNvPr id="4" name="Title 1">
            <a:extLst>
              <a:ext uri="{FF2B5EF4-FFF2-40B4-BE49-F238E27FC236}">
                <a16:creationId xmlns:a16="http://schemas.microsoft.com/office/drawing/2014/main" id="{B0A8D746-24AD-0146-A721-85C52993F2C0}"/>
              </a:ext>
            </a:extLst>
          </p:cNvPr>
          <p:cNvSpPr txBox="1">
            <a:spLocks/>
          </p:cNvSpPr>
          <p:nvPr/>
        </p:nvSpPr>
        <p:spPr>
          <a:xfrm>
            <a:off x="771752" y="2125838"/>
            <a:ext cx="10511991" cy="1164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accent3"/>
                </a:solidFill>
                <a:ea typeface="Amazon Ember Display" panose="020F0603020204020204" pitchFamily="34" charset="0"/>
                <a:cs typeface="Amazon Ember Display" panose="020F0603020204020204" pitchFamily="34" charset="0"/>
              </a:rPr>
              <a:t>Business Account Navigation</a:t>
            </a:r>
            <a:endParaRPr lang="en-US" dirty="0">
              <a:solidFill>
                <a:schemeClr val="accent3"/>
              </a:solidFill>
              <a:ea typeface="Amazon Ember Display" panose="020F0603020204020204" pitchFamily="34" charset="0"/>
              <a:cs typeface="Amazon Ember Display" panose="020F0603020204020204" pitchFamily="34" charset="0"/>
            </a:endParaRPr>
          </a:p>
        </p:txBody>
      </p:sp>
    </p:spTree>
    <p:extLst>
      <p:ext uri="{BB962C8B-B14F-4D97-AF65-F5344CB8AC3E}">
        <p14:creationId xmlns:p14="http://schemas.microsoft.com/office/powerpoint/2010/main" val="49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Settings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Group Administrators have the ability to add and remove users, and designate a backup approver in the event they are out of the office and unable to approve orders. All of these changes are made under “Business Settings.”</a:t>
            </a:r>
          </a:p>
          <a:p>
            <a:endParaRPr lang="en-US" sz="1800" dirty="0">
              <a:solidFill>
                <a:schemeClr val="accent3"/>
              </a:solidFill>
              <a:latin typeface="+mn-lt"/>
            </a:endParaRPr>
          </a:p>
        </p:txBody>
      </p:sp>
      <p:pic>
        <p:nvPicPr>
          <p:cNvPr id="5" name="Picture 4"/>
          <p:cNvPicPr>
            <a:picLocks noChangeAspect="1"/>
          </p:cNvPicPr>
          <p:nvPr/>
        </p:nvPicPr>
        <p:blipFill>
          <a:blip r:embed="rId2"/>
          <a:stretch>
            <a:fillRect/>
          </a:stretch>
        </p:blipFill>
        <p:spPr>
          <a:xfrm>
            <a:off x="3163801" y="1911941"/>
            <a:ext cx="5721159" cy="4049243"/>
          </a:xfrm>
          <a:prstGeom prst="rect">
            <a:avLst/>
          </a:prstGeom>
          <a:ln w="9525">
            <a:solidFill>
              <a:schemeClr val="bg2"/>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3163801" y="2643449"/>
            <a:ext cx="5721159" cy="3875019"/>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9712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 &amp; Shipping </a:t>
            </a:r>
          </a:p>
        </p:txBody>
      </p:sp>
      <p:sp>
        <p:nvSpPr>
          <p:cNvPr id="3" name="Rectangle 2"/>
          <p:cNvSpPr/>
          <p:nvPr/>
        </p:nvSpPr>
        <p:spPr>
          <a:xfrm>
            <a:off x="838982" y="1249496"/>
            <a:ext cx="5831355" cy="923330"/>
          </a:xfrm>
          <a:prstGeom prst="rect">
            <a:avLst/>
          </a:prstGeom>
        </p:spPr>
        <p:txBody>
          <a:bodyPr wrap="square">
            <a:spAutoFit/>
          </a:bodyPr>
          <a:lstStyle/>
          <a:p>
            <a:r>
              <a:rPr lang="en-US" dirty="0">
                <a:solidFill>
                  <a:schemeClr val="accent3"/>
                </a:solidFill>
              </a:rPr>
              <a:t>Manage your checkout preferences for your users by adding payment, shipping, and order information like PO numbers.</a:t>
            </a:r>
          </a:p>
        </p:txBody>
      </p:sp>
      <p:sp>
        <p:nvSpPr>
          <p:cNvPr id="4" name="Rectangle 3"/>
          <p:cNvSpPr/>
          <p:nvPr/>
        </p:nvSpPr>
        <p:spPr>
          <a:xfrm>
            <a:off x="838200" y="2172826"/>
            <a:ext cx="5085333" cy="3939540"/>
          </a:xfrm>
          <a:prstGeom prst="rect">
            <a:avLst/>
          </a:prstGeom>
        </p:spPr>
        <p:txBody>
          <a:bodyPr wrap="square">
            <a:spAutoFit/>
          </a:bodyPr>
          <a:lstStyle/>
          <a:p>
            <a:pPr marL="214313" indent="-214313">
              <a:spcBef>
                <a:spcPts val="600"/>
              </a:spcBef>
              <a:buFont typeface="Arial" panose="020B0604020202020204" pitchFamily="34" charset="0"/>
              <a:buChar char="•"/>
            </a:pPr>
            <a:r>
              <a:rPr lang="en-US" sz="1600" u="dbl" dirty="0">
                <a:ea typeface="Amazon Ember" panose="02000000000000000000" pitchFamily="2" charset="0"/>
              </a:rPr>
              <a:t>Enabling </a:t>
            </a:r>
            <a:r>
              <a:rPr lang="en-US" sz="1600" b="1" u="dbl" dirty="0">
                <a:solidFill>
                  <a:schemeClr val="accent3"/>
                </a:solidFill>
                <a:ea typeface="Amazon Ember" panose="02000000000000000000" pitchFamily="2" charset="0"/>
              </a:rPr>
              <a:t>Shared</a:t>
            </a:r>
            <a:r>
              <a:rPr lang="en-US" sz="1600" u="dbl" dirty="0">
                <a:solidFill>
                  <a:schemeClr val="accent3"/>
                </a:solidFill>
                <a:ea typeface="Amazon Ember" panose="02000000000000000000" pitchFamily="2" charset="0"/>
              </a:rPr>
              <a:t> </a:t>
            </a:r>
            <a:r>
              <a:rPr lang="en-US" sz="1600" b="1" u="dbl" dirty="0">
                <a:solidFill>
                  <a:schemeClr val="accent3"/>
                </a:solidFill>
                <a:ea typeface="Amazon Ember" panose="02000000000000000000" pitchFamily="2" charset="0"/>
              </a:rPr>
              <a:t>Payment methods and/or Address sharing</a:t>
            </a:r>
            <a:r>
              <a:rPr lang="en-US" sz="1600" u="dbl" dirty="0">
                <a:solidFill>
                  <a:schemeClr val="accent3"/>
                </a:solidFill>
                <a:ea typeface="Amazon Ember" panose="02000000000000000000" pitchFamily="2" charset="0"/>
              </a:rPr>
              <a:t> </a:t>
            </a:r>
            <a:r>
              <a:rPr lang="en-US" sz="1600" u="dbl" dirty="0">
                <a:ea typeface="Amazon Ember" panose="02000000000000000000" pitchFamily="2" charset="0"/>
              </a:rPr>
              <a:t>lets administrators pre-configure the shipping addresses and/or payment methods requisitioners have access to during checkout.</a:t>
            </a:r>
            <a:endParaRPr lang="en-US" sz="1600" i="1" u="dbl" dirty="0">
              <a:ea typeface="Amazon Ember" panose="02000000000000000000" pitchFamily="2" charset="0"/>
            </a:endParaRPr>
          </a:p>
          <a:p>
            <a:pPr marL="214313" indent="-214313">
              <a:spcBef>
                <a:spcPts val="600"/>
              </a:spcBef>
              <a:buFont typeface="Arial" panose="020B0604020202020204" pitchFamily="34" charset="0"/>
              <a:buChar char="•"/>
            </a:pPr>
            <a:r>
              <a:rPr lang="en-US" sz="1600" b="1" dirty="0">
                <a:solidFill>
                  <a:schemeClr val="accent3"/>
                </a:solidFill>
                <a:ea typeface="Amazon Ember" panose="02000000000000000000" pitchFamily="2" charset="0"/>
              </a:rPr>
              <a:t>IF</a:t>
            </a:r>
            <a:r>
              <a:rPr lang="en-US" sz="1600" dirty="0">
                <a:ea typeface="Amazon Ember" panose="02000000000000000000" pitchFamily="2" charset="0"/>
              </a:rPr>
              <a:t> shared settings are configured for an account or group, click into the </a:t>
            </a:r>
            <a:r>
              <a:rPr lang="en-US" sz="1600" b="1" dirty="0">
                <a:solidFill>
                  <a:schemeClr val="accent3"/>
                </a:solidFill>
                <a:ea typeface="Amazon Ember" panose="02000000000000000000" pitchFamily="2" charset="0"/>
              </a:rPr>
              <a:t>Payment Methods </a:t>
            </a:r>
            <a:r>
              <a:rPr lang="en-US" sz="1600" dirty="0">
                <a:solidFill>
                  <a:schemeClr val="accent3"/>
                </a:solidFill>
                <a:ea typeface="Amazon Ember" panose="02000000000000000000" pitchFamily="2" charset="0"/>
              </a:rPr>
              <a:t>&amp; </a:t>
            </a:r>
            <a:r>
              <a:rPr lang="en-US" sz="1600" b="1" dirty="0">
                <a:solidFill>
                  <a:schemeClr val="accent3"/>
                </a:solidFill>
                <a:ea typeface="Amazon Ember" panose="02000000000000000000" pitchFamily="2" charset="0"/>
              </a:rPr>
              <a:t>Shipping Addresses </a:t>
            </a:r>
            <a:r>
              <a:rPr lang="en-US" sz="1600" dirty="0">
                <a:ea typeface="Amazon Ember" panose="02000000000000000000" pitchFamily="2" charset="0"/>
              </a:rPr>
              <a:t>section to designate which addresses &amp; payment options are available. If utilizing individual pay settings, there is no need to configure these sections. </a:t>
            </a:r>
          </a:p>
          <a:p>
            <a:pPr marL="214313" indent="-214313">
              <a:spcBef>
                <a:spcPts val="600"/>
              </a:spcBef>
              <a:buFont typeface="Arial" panose="020B0604020202020204" pitchFamily="34" charset="0"/>
              <a:buChar char="•"/>
            </a:pPr>
            <a:r>
              <a:rPr lang="en-US" sz="1600" dirty="0">
                <a:ea typeface="Amazon Ember" panose="02000000000000000000" pitchFamily="2" charset="0"/>
              </a:rPr>
              <a:t>Configure additional </a:t>
            </a:r>
            <a:r>
              <a:rPr lang="en-US" sz="1600" b="1" dirty="0">
                <a:solidFill>
                  <a:schemeClr val="accent3"/>
                </a:solidFill>
                <a:ea typeface="Amazon Ember" panose="02000000000000000000" pitchFamily="2" charset="0"/>
              </a:rPr>
              <a:t>Business order information </a:t>
            </a:r>
            <a:r>
              <a:rPr lang="en-US" sz="1600" dirty="0">
                <a:ea typeface="Amazon Ember" panose="02000000000000000000" pitchFamily="2" charset="0"/>
              </a:rPr>
              <a:t>fields that your users will complete at checkout such as PO number, Cost Center, and GL Codes to ensure your orders are tracked in accordance with your business’s needs.</a:t>
            </a:r>
          </a:p>
        </p:txBody>
      </p:sp>
      <p:pic>
        <p:nvPicPr>
          <p:cNvPr id="5" name="Picture 4"/>
          <p:cNvPicPr>
            <a:picLocks noChangeAspect="1"/>
          </p:cNvPicPr>
          <p:nvPr/>
        </p:nvPicPr>
        <p:blipFill>
          <a:blip r:embed="rId2"/>
          <a:stretch>
            <a:fillRect/>
          </a:stretch>
        </p:blipFill>
        <p:spPr>
          <a:xfrm>
            <a:off x="6557361" y="785309"/>
            <a:ext cx="4520128" cy="3831026"/>
          </a:xfrm>
          <a:prstGeom prst="rect">
            <a:avLst/>
          </a:prstGeom>
          <a:ln w="9525">
            <a:solidFill>
              <a:schemeClr val="bg2"/>
            </a:solidFill>
          </a:ln>
          <a:effectLst>
            <a:outerShdw blurRad="50800" dist="38100" dir="5400000" algn="t" rotWithShape="0">
              <a:prstClr val="black">
                <a:alpha val="40000"/>
              </a:prstClr>
            </a:outerShdw>
          </a:effectLst>
        </p:spPr>
      </p:pic>
      <p:pic>
        <p:nvPicPr>
          <p:cNvPr id="6" name="Picture 5"/>
          <p:cNvPicPr>
            <a:picLocks noChangeAspect="1"/>
          </p:cNvPicPr>
          <p:nvPr/>
        </p:nvPicPr>
        <p:blipFill>
          <a:blip r:embed="rId3"/>
          <a:stretch>
            <a:fillRect/>
          </a:stretch>
        </p:blipFill>
        <p:spPr>
          <a:xfrm>
            <a:off x="6281050" y="2320299"/>
            <a:ext cx="4569864" cy="4029552"/>
          </a:xfrm>
          <a:prstGeom prst="rect">
            <a:avLst/>
          </a:prstGeom>
          <a:ln w="9525">
            <a:solidFill>
              <a:schemeClr val="bg2"/>
            </a:solidFill>
          </a:ln>
          <a:effectLst>
            <a:outerShdw blurRad="50800" dist="38100" dir="5400000" algn="t" rotWithShape="0">
              <a:prstClr val="black">
                <a:alpha val="40000"/>
              </a:prstClr>
            </a:outerShdw>
          </a:effectLst>
        </p:spPr>
      </p:pic>
      <p:sp>
        <p:nvSpPr>
          <p:cNvPr id="9" name="Rounded Rectangle 8"/>
          <p:cNvSpPr/>
          <p:nvPr/>
        </p:nvSpPr>
        <p:spPr>
          <a:xfrm>
            <a:off x="7223760" y="1192880"/>
            <a:ext cx="3129280" cy="554639"/>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76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Settings</a:t>
            </a:r>
          </a:p>
        </p:txBody>
      </p:sp>
      <p:sp>
        <p:nvSpPr>
          <p:cNvPr id="7"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configure at the group level whether </a:t>
            </a:r>
            <a:r>
              <a:rPr lang="en-US" sz="1800" b="1" dirty="0">
                <a:solidFill>
                  <a:schemeClr val="accent3"/>
                </a:solidFill>
                <a:latin typeface="+mn-lt"/>
              </a:rPr>
              <a:t>Payment Methods </a:t>
            </a:r>
            <a:r>
              <a:rPr lang="en-US" sz="1800" dirty="0">
                <a:solidFill>
                  <a:schemeClr val="accent3"/>
                </a:solidFill>
                <a:latin typeface="+mn-lt"/>
              </a:rPr>
              <a:t>and </a:t>
            </a:r>
            <a:r>
              <a:rPr lang="en-US" sz="1800" b="1" dirty="0">
                <a:solidFill>
                  <a:schemeClr val="accent3"/>
                </a:solidFill>
                <a:latin typeface="+mn-lt"/>
              </a:rPr>
              <a:t>Shipping Addresses </a:t>
            </a:r>
            <a:r>
              <a:rPr lang="en-US" sz="1800" dirty="0">
                <a:solidFill>
                  <a:schemeClr val="accent3"/>
                </a:solidFill>
                <a:latin typeface="+mn-lt"/>
              </a:rPr>
              <a:t>will be shared and managed by an Administrator or Individual and managed by the end user.  </a:t>
            </a:r>
          </a:p>
          <a:p>
            <a:endParaRPr lang="en-US" sz="1800" dirty="0">
              <a:solidFill>
                <a:schemeClr val="accent3"/>
              </a:solidFill>
              <a:latin typeface="+mn-lt"/>
            </a:endParaRPr>
          </a:p>
        </p:txBody>
      </p:sp>
      <p:sp>
        <p:nvSpPr>
          <p:cNvPr id="8" name="TextBox 7"/>
          <p:cNvSpPr txBox="1"/>
          <p:nvPr/>
        </p:nvSpPr>
        <p:spPr>
          <a:xfrm>
            <a:off x="829777" y="1706726"/>
            <a:ext cx="4612766" cy="4401205"/>
          </a:xfrm>
          <a:prstGeom prst="rect">
            <a:avLst/>
          </a:prstGeom>
          <a:solidFill>
            <a:schemeClr val="tx2"/>
          </a:solidFill>
          <a:ln w="9525">
            <a:solidFill>
              <a:schemeClr val="bg2"/>
            </a:solidFill>
          </a:ln>
          <a:effectLst>
            <a:outerShdw blurRad="50800" dist="38100" dir="5400000" algn="t" rotWithShape="0">
              <a:prstClr val="black">
                <a:alpha val="40000"/>
              </a:prstClr>
            </a:outerShdw>
          </a:effectLst>
        </p:spPr>
        <p:txBody>
          <a:bodyPr wrap="square" rtlCol="0">
            <a:spAutoFit/>
          </a:bodyPr>
          <a:lstStyle/>
          <a:p>
            <a:r>
              <a:rPr lang="en-US" sz="1400" b="1" dirty="0">
                <a:ea typeface="Amazon Ember" panose="02000000000000000000" pitchFamily="2" charset="0"/>
                <a:cs typeface="Calibri Light" panose="020F0302020204030204" pitchFamily="34" charset="0"/>
              </a:rPr>
              <a:t>Considerations</a:t>
            </a:r>
          </a:p>
          <a:p>
            <a:endParaRPr lang="en-US" sz="1400" dirty="0">
              <a:ea typeface="Amazon Ember" panose="02000000000000000000" pitchFamily="2" charset="0"/>
              <a:cs typeface="Calibri Light" panose="020F0302020204030204" pitchFamily="34" charset="0"/>
            </a:endParaRPr>
          </a:p>
          <a:p>
            <a:r>
              <a:rPr lang="en-US" sz="1400" dirty="0">
                <a:solidFill>
                  <a:srgbClr val="182947"/>
                </a:solidFill>
                <a:ea typeface="Amazon Ember" panose="02000000000000000000" pitchFamily="2" charset="0"/>
              </a:rPr>
              <a:t>Individual:</a:t>
            </a:r>
          </a:p>
          <a:p>
            <a:pPr marL="742950" indent="-285750">
              <a:buFont typeface="Arial" panose="020B0604020202020204" pitchFamily="34" charset="0"/>
              <a:buChar char="•"/>
            </a:pPr>
            <a:r>
              <a:rPr lang="en-US" sz="1400" dirty="0">
                <a:solidFill>
                  <a:srgbClr val="182947"/>
                </a:solidFill>
                <a:ea typeface="Amazon Ember" panose="02000000000000000000" pitchFamily="2" charset="0"/>
              </a:rPr>
              <a:t>End users enter and store addresses during initial setup or checkout</a:t>
            </a:r>
          </a:p>
          <a:p>
            <a:pPr marL="742950" indent="-285750">
              <a:buFont typeface="Arial" panose="020B0604020202020204" pitchFamily="34" charset="0"/>
              <a:buChar char="•"/>
            </a:pPr>
            <a:r>
              <a:rPr lang="en-US" sz="1400" dirty="0">
                <a:solidFill>
                  <a:srgbClr val="182947"/>
                </a:solidFill>
                <a:ea typeface="Amazon Ember" panose="02000000000000000000" pitchFamily="2" charset="0"/>
              </a:rPr>
              <a:t>Administrators use analytics reports to audit shipping locations</a:t>
            </a:r>
          </a:p>
          <a:p>
            <a:r>
              <a:rPr lang="en-US" sz="1400" dirty="0">
                <a:solidFill>
                  <a:srgbClr val="182947"/>
                </a:solidFill>
                <a:ea typeface="Amazon Ember" panose="02000000000000000000" pitchFamily="2" charset="0"/>
              </a:rPr>
              <a:t>	</a:t>
            </a:r>
          </a:p>
          <a:p>
            <a:r>
              <a:rPr lang="en-US" sz="1400" dirty="0">
                <a:solidFill>
                  <a:srgbClr val="182947"/>
                </a:solidFill>
                <a:ea typeface="Amazon Ember" panose="02000000000000000000" pitchFamily="2" charset="0"/>
              </a:rPr>
              <a:t>Shared:</a:t>
            </a:r>
          </a:p>
          <a:p>
            <a:pPr marL="742950" lvl="1" indent="-285750">
              <a:buFont typeface="Arial" panose="020B0604020202020204" pitchFamily="34" charset="0"/>
              <a:buChar char="•"/>
            </a:pPr>
            <a:r>
              <a:rPr lang="en-US" sz="1400" dirty="0">
                <a:solidFill>
                  <a:srgbClr val="182947"/>
                </a:solidFill>
                <a:ea typeface="Amazon Ember" panose="02000000000000000000" pitchFamily="2" charset="0"/>
              </a:rPr>
              <a:t>Administrators enter addresses for each group manually or with an upload spreadsheet</a:t>
            </a:r>
          </a:p>
          <a:p>
            <a:pPr marL="742950" lvl="1" indent="-285750">
              <a:buFont typeface="Arial" panose="020B0604020202020204" pitchFamily="34" charset="0"/>
              <a:buChar char="•"/>
            </a:pPr>
            <a:r>
              <a:rPr lang="en-US" sz="1400" dirty="0">
                <a:solidFill>
                  <a:srgbClr val="182947"/>
                </a:solidFill>
                <a:ea typeface="Amazon Ember" panose="02000000000000000000" pitchFamily="2" charset="0"/>
              </a:rPr>
              <a:t>End users can only ship to addresses shared with their group by an Administrator</a:t>
            </a:r>
          </a:p>
          <a:p>
            <a:pPr marL="742950" lvl="1" indent="-285750">
              <a:buFont typeface="Arial" panose="020B0604020202020204" pitchFamily="34" charset="0"/>
              <a:buChar char="•"/>
            </a:pPr>
            <a:r>
              <a:rPr lang="en-US" sz="1400" dirty="0">
                <a:solidFill>
                  <a:srgbClr val="182947"/>
                </a:solidFill>
                <a:ea typeface="Amazon Ember" panose="02000000000000000000" pitchFamily="2" charset="0"/>
              </a:rPr>
              <a:t>End users will have an option to add their name in the “deliver to” field</a:t>
            </a:r>
          </a:p>
          <a:p>
            <a:pPr marL="742950" lvl="1" indent="-285750">
              <a:buFont typeface="Arial" panose="020B0604020202020204" pitchFamily="34" charset="0"/>
              <a:buChar char="•"/>
            </a:pPr>
            <a:endParaRPr lang="en-US" sz="1400" dirty="0">
              <a:solidFill>
                <a:srgbClr val="182947"/>
              </a:solidFill>
              <a:ea typeface="Amazon Ember" panose="02000000000000000000" pitchFamily="2" charset="0"/>
            </a:endParaRPr>
          </a:p>
          <a:p>
            <a:r>
              <a:rPr lang="en-US" sz="1400" dirty="0">
                <a:solidFill>
                  <a:srgbClr val="182947"/>
                </a:solidFill>
                <a:ea typeface="Amazon Ember" panose="02000000000000000000" pitchFamily="2" charset="0"/>
              </a:rPr>
              <a:t>Shared and Individual (Payment Only):</a:t>
            </a:r>
          </a:p>
          <a:p>
            <a:pPr marL="742950" indent="-285750">
              <a:buFont typeface="Arial" panose="020B0604020202020204" pitchFamily="34" charset="0"/>
              <a:buChar char="•"/>
            </a:pPr>
            <a:r>
              <a:rPr lang="en-US" sz="1400" dirty="0">
                <a:solidFill>
                  <a:srgbClr val="182947"/>
                </a:solidFill>
                <a:ea typeface="Amazon Ember" panose="02000000000000000000" pitchFamily="2" charset="0"/>
              </a:rPr>
              <a:t>Administrators can provide payment and end users can also use their own in the same group</a:t>
            </a:r>
          </a:p>
          <a:p>
            <a:pPr marL="742950" lvl="1" indent="-285750">
              <a:buFont typeface="Arial" panose="020B0604020202020204" pitchFamily="34" charset="0"/>
              <a:buChar char="•"/>
            </a:pPr>
            <a:endParaRPr lang="en-US" sz="1400" dirty="0">
              <a:solidFill>
                <a:srgbClr val="182947"/>
              </a:solidFill>
              <a:ea typeface="Amazon Ember" panose="02000000000000000000" pitchFamily="2" charset="0"/>
            </a:endParaRPr>
          </a:p>
        </p:txBody>
      </p:sp>
      <p:pic>
        <p:nvPicPr>
          <p:cNvPr id="9" name="Picture 8"/>
          <p:cNvPicPr>
            <a:picLocks noChangeAspect="1"/>
          </p:cNvPicPr>
          <p:nvPr/>
        </p:nvPicPr>
        <p:blipFill>
          <a:blip r:embed="rId2"/>
          <a:stretch>
            <a:fillRect/>
          </a:stretch>
        </p:blipFill>
        <p:spPr>
          <a:xfrm>
            <a:off x="6447268" y="1922088"/>
            <a:ext cx="3981585" cy="2346676"/>
          </a:xfrm>
          <a:prstGeom prst="rect">
            <a:avLst/>
          </a:prstGeom>
          <a:ln w="9525">
            <a:solidFill>
              <a:schemeClr val="bg2"/>
            </a:solidFill>
          </a:ln>
          <a:effectLst>
            <a:outerShdw blurRad="50800" dist="38100" dir="5400000" algn="t" rotWithShape="0">
              <a:prstClr val="black">
                <a:alpha val="40000"/>
              </a:prstClr>
            </a:outerShdw>
          </a:effectLst>
        </p:spPr>
      </p:pic>
      <p:pic>
        <p:nvPicPr>
          <p:cNvPr id="3" name="Picture 2"/>
          <p:cNvPicPr>
            <a:picLocks noChangeAspect="1"/>
          </p:cNvPicPr>
          <p:nvPr/>
        </p:nvPicPr>
        <p:blipFill>
          <a:blip r:embed="rId3"/>
          <a:stretch>
            <a:fillRect/>
          </a:stretch>
        </p:blipFill>
        <p:spPr>
          <a:xfrm>
            <a:off x="7831786" y="3418412"/>
            <a:ext cx="4023269" cy="2988870"/>
          </a:xfrm>
          <a:prstGeom prst="rect">
            <a:avLst/>
          </a:prstGeom>
          <a:ln w="9525">
            <a:solidFill>
              <a:schemeClr val="bg2"/>
            </a:solidFill>
          </a:ln>
          <a:effectLst>
            <a:outerShdw blurRad="50800" dist="38100" dir="5400000" algn="t" rotWithShape="0">
              <a:prstClr val="black">
                <a:alpha val="40000"/>
              </a:prstClr>
            </a:outerShdw>
          </a:effectLst>
        </p:spPr>
      </p:pic>
      <p:sp>
        <p:nvSpPr>
          <p:cNvPr id="13" name="Rounded Rectangle 12"/>
          <p:cNvSpPr/>
          <p:nvPr/>
        </p:nvSpPr>
        <p:spPr>
          <a:xfrm>
            <a:off x="6415516" y="1884737"/>
            <a:ext cx="3317763" cy="95265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831785" y="3995996"/>
            <a:ext cx="3355669" cy="38781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831784" y="5171159"/>
            <a:ext cx="3355669" cy="38781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49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Business Order Information</a:t>
            </a:r>
          </a:p>
        </p:txBody>
      </p:sp>
      <p:graphicFrame>
        <p:nvGraphicFramePr>
          <p:cNvPr id="5" name="Table 4"/>
          <p:cNvGraphicFramePr>
            <a:graphicFrameLocks noGrp="1"/>
          </p:cNvGraphicFramePr>
          <p:nvPr>
            <p:extLst>
              <p:ext uri="{D42A27DB-BD31-4B8C-83A1-F6EECF244321}">
                <p14:modId xmlns:p14="http://schemas.microsoft.com/office/powerpoint/2010/main" val="1388434563"/>
              </p:ext>
            </p:extLst>
          </p:nvPr>
        </p:nvGraphicFramePr>
        <p:xfrm>
          <a:off x="1053654" y="4505402"/>
          <a:ext cx="4311213" cy="1622295"/>
        </p:xfrm>
        <a:graphic>
          <a:graphicData uri="http://schemas.openxmlformats.org/drawingml/2006/table">
            <a:tbl>
              <a:tblPr firstRow="1" bandRow="1">
                <a:tableStyleId>{073A0DAA-6AF3-43AB-8588-CEC1D06C72B9}</a:tableStyleId>
              </a:tblPr>
              <a:tblGrid>
                <a:gridCol w="2130722">
                  <a:extLst>
                    <a:ext uri="{9D8B030D-6E8A-4147-A177-3AD203B41FA5}">
                      <a16:colId xmlns:a16="http://schemas.microsoft.com/office/drawing/2014/main" val="573761971"/>
                    </a:ext>
                  </a:extLst>
                </a:gridCol>
                <a:gridCol w="2180491">
                  <a:extLst>
                    <a:ext uri="{9D8B030D-6E8A-4147-A177-3AD203B41FA5}">
                      <a16:colId xmlns:a16="http://schemas.microsoft.com/office/drawing/2014/main" val="2438302351"/>
                    </a:ext>
                  </a:extLst>
                </a:gridCol>
              </a:tblGrid>
              <a:tr h="215532">
                <a:tc gridSpan="2">
                  <a:txBody>
                    <a:bodyPr/>
                    <a:lstStyle/>
                    <a:p>
                      <a:pPr algn="ctr"/>
                      <a:r>
                        <a:rPr lang="en-US" dirty="0"/>
                        <a:t>Available Fields</a:t>
                      </a:r>
                    </a:p>
                  </a:txBody>
                  <a:tcPr>
                    <a:solidFill>
                      <a:srgbClr val="182947"/>
                    </a:solidFill>
                  </a:tcPr>
                </a:tc>
                <a:tc hMerge="1">
                  <a:txBody>
                    <a:bodyPr/>
                    <a:lstStyle/>
                    <a:p>
                      <a:pPr algn="ctr"/>
                      <a:endParaRPr lang="en-US" dirty="0"/>
                    </a:p>
                  </a:txBody>
                  <a:tcPr>
                    <a:solidFill>
                      <a:srgbClr val="182947"/>
                    </a:solidFill>
                  </a:tcPr>
                </a:tc>
                <a:extLst>
                  <a:ext uri="{0D108BD9-81ED-4DB2-BD59-A6C34878D82A}">
                    <a16:rowId xmlns:a16="http://schemas.microsoft.com/office/drawing/2014/main" val="1608110987"/>
                  </a:ext>
                </a:extLst>
              </a:tr>
              <a:tr h="287293">
                <a:tc>
                  <a:txBody>
                    <a:bodyPr/>
                    <a:lstStyle/>
                    <a:p>
                      <a:pPr algn="l"/>
                      <a:r>
                        <a:rPr lang="en-US" sz="1400" dirty="0">
                          <a:latin typeface="Amazon Ember" panose="02000000000000000000" pitchFamily="2" charset="0"/>
                          <a:ea typeface="Amazon Ember" panose="02000000000000000000" pitchFamily="2" charset="0"/>
                        </a:rPr>
                        <a:t>GL Code</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r>
                        <a:rPr lang="en-US" sz="1400" dirty="0">
                          <a:latin typeface="Amazon Ember" panose="02000000000000000000" pitchFamily="2" charset="0"/>
                          <a:ea typeface="Amazon Ember" panose="02000000000000000000" pitchFamily="2" charset="0"/>
                        </a:rPr>
                        <a:t>Cost Center</a:t>
                      </a:r>
                      <a:endParaRPr lang="en-US" sz="1400" b="1"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1906057833"/>
                  </a:ext>
                </a:extLst>
              </a:tr>
              <a:tr h="313780">
                <a:tc>
                  <a:txBody>
                    <a:bodyPr/>
                    <a:lstStyle/>
                    <a:p>
                      <a:pPr algn="l"/>
                      <a:r>
                        <a:rPr lang="en-US" sz="1400" dirty="0">
                          <a:latin typeface="Amazon Ember" panose="02000000000000000000" pitchFamily="2" charset="0"/>
                          <a:ea typeface="Amazon Ember" panose="02000000000000000000" pitchFamily="2" charset="0"/>
                        </a:rPr>
                        <a:t>Project Code</a:t>
                      </a:r>
                      <a:endParaRPr lang="en-US" sz="1400" b="1" baseline="0" dirty="0">
                        <a:latin typeface="Amazon Ember" panose="02000000000000000000" pitchFamily="2" charset="0"/>
                        <a:ea typeface="Amazon Ember" panose="02000000000000000000" pitchFamily="2" charset="0"/>
                      </a:endParaRPr>
                    </a:p>
                  </a:txBody>
                  <a:tcPr anchor="ctr"/>
                </a:tc>
                <a:tc>
                  <a:txBody>
                    <a:bodyPr/>
                    <a:lstStyle/>
                    <a:p>
                      <a:pPr algn="l"/>
                      <a:r>
                        <a:rPr lang="en-US" sz="1400" baseline="0" dirty="0">
                          <a:latin typeface="Amazon Ember" panose="02000000000000000000" pitchFamily="2" charset="0"/>
                          <a:ea typeface="Amazon Ember" panose="02000000000000000000" pitchFamily="2" charset="0"/>
                        </a:rPr>
                        <a:t>Location</a:t>
                      </a:r>
                      <a:endParaRPr lang="en-US" sz="1400" b="1" baseline="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278955973"/>
                  </a:ext>
                </a:extLst>
              </a:tr>
              <a:tr h="269601">
                <a:tc>
                  <a:txBody>
                    <a:bodyPr/>
                    <a:lstStyle/>
                    <a:p>
                      <a:pPr algn="l"/>
                      <a:r>
                        <a:rPr lang="en-US" sz="1400" dirty="0">
                          <a:latin typeface="Amazon Ember" panose="02000000000000000000" pitchFamily="2" charset="0"/>
                          <a:ea typeface="Amazon Ember" panose="02000000000000000000" pitchFamily="2" charset="0"/>
                        </a:rPr>
                        <a:t>Department</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r>
                        <a:rPr lang="en-US" sz="1400" dirty="0">
                          <a:latin typeface="Amazon Ember" panose="02000000000000000000" pitchFamily="2" charset="0"/>
                          <a:ea typeface="Amazon Ember" panose="02000000000000000000" pitchFamily="2" charset="0"/>
                        </a:rPr>
                        <a:t>*Custom named field*</a:t>
                      </a:r>
                      <a:endParaRPr lang="en-US" sz="1400" b="1"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2003954931"/>
                  </a:ext>
                </a:extLst>
              </a:tr>
              <a:tr h="333155">
                <a:tc>
                  <a:txBody>
                    <a:bodyPr/>
                    <a:lstStyle/>
                    <a:p>
                      <a:pPr algn="l"/>
                      <a:r>
                        <a:rPr lang="en-US" sz="1400" dirty="0">
                          <a:latin typeface="Amazon Ember" panose="02000000000000000000" pitchFamily="2" charset="0"/>
                          <a:ea typeface="Amazon Ember" panose="02000000000000000000" pitchFamily="2" charset="0"/>
                        </a:rPr>
                        <a:t>Purchase Order (PO)</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endParaRPr lang="en-US" sz="1400" b="1"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79238255"/>
                  </a:ext>
                </a:extLst>
              </a:tr>
            </a:tbl>
          </a:graphicData>
        </a:graphic>
      </p:graphicFrame>
      <p:sp>
        <p:nvSpPr>
          <p:cNvPr id="10"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9455803"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Track and manage orders by setting up custom fields that display on order documentation and reports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p:txBody>
      </p:sp>
      <p:sp>
        <p:nvSpPr>
          <p:cNvPr id="11" name="Rectangle 10"/>
          <p:cNvSpPr/>
          <p:nvPr/>
        </p:nvSpPr>
        <p:spPr>
          <a:xfrm>
            <a:off x="478982" y="1721892"/>
            <a:ext cx="5460559" cy="3170099"/>
          </a:xfrm>
          <a:prstGeom prst="rect">
            <a:avLst/>
          </a:prstGeom>
        </p:spPr>
        <p:txBody>
          <a:bodyPr wrap="square">
            <a:spAutoFit/>
          </a:bodyPr>
          <a:lstStyle/>
          <a:p>
            <a:pPr marL="687388"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Business Order Information needs to be activated at the account level by an account Admin.</a:t>
            </a:r>
          </a:p>
          <a:p>
            <a:pPr marL="687388"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All information entered will appear in Order History Reports in the Business Analytics tool.</a:t>
            </a:r>
          </a:p>
          <a:p>
            <a:pPr marL="687388"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Each field can be required or optional.</a:t>
            </a:r>
          </a:p>
          <a:p>
            <a:pPr marL="687388"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There are up to 100 options that can be pre-configured in a drop down style menu.</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p:txBody>
      </p:sp>
      <p:grpSp>
        <p:nvGrpSpPr>
          <p:cNvPr id="13" name="Group 12"/>
          <p:cNvGrpSpPr/>
          <p:nvPr/>
        </p:nvGrpSpPr>
        <p:grpSpPr>
          <a:xfrm>
            <a:off x="6488722" y="1820008"/>
            <a:ext cx="4501353" cy="3779183"/>
            <a:chOff x="5768487" y="1896208"/>
            <a:chExt cx="4629150" cy="3962400"/>
          </a:xfrm>
          <a:effectLst>
            <a:outerShdw blurRad="50800" dist="38100" dir="5400000" algn="t" rotWithShape="0">
              <a:prstClr val="black">
                <a:alpha val="40000"/>
              </a:prstClr>
            </a:outerShdw>
          </a:effectLst>
        </p:grpSpPr>
        <p:pic>
          <p:nvPicPr>
            <p:cNvPr id="14" name="Picture 13"/>
            <p:cNvPicPr>
              <a:picLocks noChangeAspect="1"/>
            </p:cNvPicPr>
            <p:nvPr/>
          </p:nvPicPr>
          <p:blipFill>
            <a:blip r:embed="rId2"/>
            <a:stretch>
              <a:fillRect/>
            </a:stretch>
          </p:blipFill>
          <p:spPr>
            <a:xfrm>
              <a:off x="5768487" y="1896208"/>
              <a:ext cx="4629150" cy="3962400"/>
            </a:xfrm>
            <a:prstGeom prst="rect">
              <a:avLst/>
            </a:prstGeom>
            <a:ln w="9525">
              <a:solidFill>
                <a:schemeClr val="bg2"/>
              </a:solidFill>
            </a:ln>
          </p:spPr>
        </p:pic>
        <p:sp>
          <p:nvSpPr>
            <p:cNvPr id="15" name="Rectangle 14"/>
            <p:cNvSpPr/>
            <p:nvPr/>
          </p:nvSpPr>
          <p:spPr>
            <a:xfrm>
              <a:off x="9355015" y="5117123"/>
              <a:ext cx="1042622" cy="272562"/>
            </a:xfrm>
            <a:prstGeom prst="rect">
              <a:avLst/>
            </a:prstGeom>
            <a:solidFill>
              <a:srgbClr val="FAFFFF"/>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grpSp>
      <p:sp>
        <p:nvSpPr>
          <p:cNvPr id="9" name="Rectangle 8"/>
          <p:cNvSpPr/>
          <p:nvPr/>
        </p:nvSpPr>
        <p:spPr>
          <a:xfrm>
            <a:off x="7587084" y="2858301"/>
            <a:ext cx="2698496" cy="584775"/>
          </a:xfrm>
          <a:prstGeom prst="rect">
            <a:avLst/>
          </a:prstGeom>
        </p:spPr>
        <p:txBody>
          <a:bodyPr wrap="none">
            <a:spAutoFit/>
          </a:bodyPr>
          <a:lstStyle/>
          <a:p>
            <a:pPr marL="401638"/>
            <a:r>
              <a:rPr lang="en-US" sz="1600" b="1" dirty="0">
                <a:solidFill>
                  <a:schemeClr val="accent3"/>
                </a:solidFill>
              </a:rPr>
              <a:t>[SCREENSHOT FROM </a:t>
            </a:r>
          </a:p>
          <a:p>
            <a:pPr marL="401638"/>
            <a:r>
              <a:rPr lang="en-US" sz="1600" b="1" dirty="0">
                <a:solidFill>
                  <a:schemeClr val="accent3"/>
                </a:solidFill>
              </a:rPr>
              <a:t>CUSTOMER ACCOUNT]</a:t>
            </a:r>
          </a:p>
        </p:txBody>
      </p:sp>
    </p:spTree>
    <p:extLst>
      <p:ext uri="{BB962C8B-B14F-4D97-AF65-F5344CB8AC3E}">
        <p14:creationId xmlns:p14="http://schemas.microsoft.com/office/powerpoint/2010/main" val="140252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Blanket Purchase Order (BPO) for Budget Management</a:t>
            </a:r>
          </a:p>
        </p:txBody>
      </p:sp>
      <p:sp>
        <p:nvSpPr>
          <p:cNvPr id="12" name="Text Placeholder 2">
            <a:extLst>
              <a:ext uri="{FF2B5EF4-FFF2-40B4-BE49-F238E27FC236}">
                <a16:creationId xmlns:a16="http://schemas.microsoft.com/office/drawing/2014/main" id="{0BB5612F-6A99-F843-83BF-B387B1C93B3A}"/>
              </a:ext>
            </a:extLst>
          </p:cNvPr>
          <p:cNvSpPr txBox="1">
            <a:spLocks/>
          </p:cNvSpPr>
          <p:nvPr/>
        </p:nvSpPr>
        <p:spPr>
          <a:xfrm>
            <a:off x="829778" y="1409386"/>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Monitor and manage budget usage in real time</a:t>
            </a:r>
          </a:p>
        </p:txBody>
      </p:sp>
      <p:sp>
        <p:nvSpPr>
          <p:cNvPr id="16" name="Rectangle 15"/>
          <p:cNvSpPr/>
          <p:nvPr/>
        </p:nvSpPr>
        <p:spPr>
          <a:xfrm>
            <a:off x="509417" y="1836460"/>
            <a:ext cx="5460559" cy="4524315"/>
          </a:xfrm>
          <a:prstGeom prst="rect">
            <a:avLst/>
          </a:prstGeom>
        </p:spPr>
        <p:txBody>
          <a:bodyPr wrap="square">
            <a:spAutoFit/>
          </a:bodyPr>
          <a:lstStyle/>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Configure budgets (Blanket POs) and assign them at the group level to track spending and help prevent budget overspending. </a:t>
            </a: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Budgets can be created at the group level by account or group level admins by visiting: </a:t>
            </a:r>
            <a:r>
              <a:rPr lang="en-US" sz="1600" b="1" dirty="0">
                <a:ea typeface="Amazon Ember" panose="02000000000000000000" pitchFamily="2" charset="0"/>
                <a:cs typeface="Amazon Ember Light" panose="020B0403020204020204" pitchFamily="34" charset="0"/>
              </a:rPr>
              <a:t>Business Settings &gt; Members &gt; Groups &gt; [Group Name] &gt; Billing &amp; shipping &gt; Blanket Purchase Orders</a:t>
            </a:r>
            <a:endParaRPr lang="en-US" sz="1600" dirty="0">
              <a:ea typeface="Amazon Ember" panose="02000000000000000000" pitchFamily="2" charset="0"/>
              <a:cs typeface="Amazon Ember Light" panose="020B0403020204020204" pitchFamily="34" charset="0"/>
            </a:endParaRP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Required fields are Name, Amount, Start/End Date</a:t>
            </a: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Admin’s are encouraged to add a Note for clarity to end users making purchases.</a:t>
            </a: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Create a low fund notification for monitoring completion of budget by BPO</a:t>
            </a: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PO numbers are a required field in Business Order Information</a:t>
            </a: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The “Name” field is not editable after the creation of a BPO by an administrator</a:t>
            </a:r>
            <a:endParaRPr lang="en-US" sz="1600" dirty="0">
              <a:ea typeface="Amazon Ember" panose="02000000000000000000" pitchFamily="2" charset="0"/>
            </a:endParaRPr>
          </a:p>
          <a:p>
            <a:pPr marL="398463" indent="-227013">
              <a:buFont typeface="Arial" panose="020B0604020202020204" pitchFamily="34" charset="0"/>
              <a:buChar char="•"/>
            </a:pP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pic>
        <p:nvPicPr>
          <p:cNvPr id="17" name="Picture 16"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347" y="1604211"/>
            <a:ext cx="4591050" cy="4419600"/>
          </a:xfrm>
          <a:prstGeom prst="rect">
            <a:avLst/>
          </a:prstGeom>
          <a:noFill/>
          <a:ln w="9525">
            <a:solidFill>
              <a:schemeClr val="bg2"/>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30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Blanket Purchase Order (BPO) for Budget Management</a:t>
            </a:r>
          </a:p>
        </p:txBody>
      </p:sp>
      <p:sp>
        <p:nvSpPr>
          <p:cNvPr id="6" name="Text Placeholder 2">
            <a:extLst>
              <a:ext uri="{FF2B5EF4-FFF2-40B4-BE49-F238E27FC236}">
                <a16:creationId xmlns:a16="http://schemas.microsoft.com/office/drawing/2014/main" id="{0BB5612F-6A99-F843-83BF-B387B1C93B3A}"/>
              </a:ext>
            </a:extLst>
          </p:cNvPr>
          <p:cNvSpPr txBox="1">
            <a:spLocks/>
          </p:cNvSpPr>
          <p:nvPr/>
        </p:nvSpPr>
        <p:spPr>
          <a:xfrm>
            <a:off x="829778" y="1409386"/>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Allocate funds to individual users within your Amazon Business account</a:t>
            </a:r>
          </a:p>
        </p:txBody>
      </p:sp>
      <p:sp>
        <p:nvSpPr>
          <p:cNvPr id="7" name="Rectangle 6"/>
          <p:cNvSpPr/>
          <p:nvPr/>
        </p:nvSpPr>
        <p:spPr>
          <a:xfrm>
            <a:off x="509417" y="1914981"/>
            <a:ext cx="5461161" cy="3785652"/>
          </a:xfrm>
          <a:prstGeom prst="rect">
            <a:avLst/>
          </a:prstGeom>
        </p:spPr>
        <p:txBody>
          <a:bodyPr wrap="square">
            <a:spAutoFit/>
          </a:bodyPr>
          <a:lstStyle/>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BPO funds can be allocated at an individual level and assigned to specific users. </a:t>
            </a: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Users are required to be active on your Amazon Business account and within the group where BPO is applied.</a:t>
            </a: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Allocations can be configured manually at an individual level or distributed evenly from the total budget, unallocated funds, or a specified amount.</a:t>
            </a:r>
          </a:p>
          <a:p>
            <a:pPr marL="687388" indent="-285750">
              <a:buFont typeface="Arial" panose="020B0604020202020204" pitchFamily="34" charset="0"/>
              <a:buChar char="•"/>
            </a:pPr>
            <a:r>
              <a:rPr lang="en-US" sz="1600" dirty="0">
                <a:ea typeface="Amazon Ember" panose="02000000000000000000" pitchFamily="2" charset="0"/>
                <a:cs typeface="Amazon Ember Light" panose="020B0403020204020204" pitchFamily="34" charset="0"/>
              </a:rPr>
              <a:t>Unallocated funds will be available for the remaining group members (users who don’t get any fund allocation yet). To prevent users from spending unallocated funds, give $0 allocation to the users or keep the unallocated funds at $0.</a:t>
            </a:r>
          </a:p>
          <a:p>
            <a:pPr marL="687388" indent="-285750">
              <a:buFont typeface="Arial" panose="020B0604020202020204" pitchFamily="34" charset="0"/>
              <a:buChar char="•"/>
            </a:pPr>
            <a:endParaRPr lang="en-US" sz="1600" dirty="0">
              <a:ea typeface="Amazon Ember" panose="02000000000000000000" pitchFamily="2" charset="0"/>
              <a:cs typeface="Amazon Ember Light" panose="020B0403020204020204" pitchFamily="34" charset="0"/>
            </a:endParaRPr>
          </a:p>
          <a:p>
            <a:pPr marL="171450" lvl="0"/>
            <a:endParaRPr lang="en-US" sz="1600" dirty="0">
              <a:solidFill>
                <a:prstClr val="black"/>
              </a:solidFill>
              <a:ea typeface="Amazon Ember" panose="02000000000000000000" pitchFamily="2" charset="0"/>
            </a:endParaRPr>
          </a:p>
        </p:txBody>
      </p:sp>
      <p:pic>
        <p:nvPicPr>
          <p:cNvPr id="8" name="Picture 7"/>
          <p:cNvPicPr>
            <a:picLocks noChangeAspect="1"/>
          </p:cNvPicPr>
          <p:nvPr/>
        </p:nvPicPr>
        <p:blipFill>
          <a:blip r:embed="rId2"/>
          <a:stretch>
            <a:fillRect/>
          </a:stretch>
        </p:blipFill>
        <p:spPr>
          <a:xfrm>
            <a:off x="6788413" y="1914981"/>
            <a:ext cx="4415791" cy="2087695"/>
          </a:xfrm>
          <a:prstGeom prst="rect">
            <a:avLst/>
          </a:prstGeom>
          <a:solidFill>
            <a:srgbClr val="FFFFFF">
              <a:shade val="85000"/>
            </a:srgbClr>
          </a:solidFill>
          <a:ln w="9525" cap="sq">
            <a:solidFill>
              <a:schemeClr val="bg2"/>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a:stretch>
            <a:fillRect/>
          </a:stretch>
        </p:blipFill>
        <p:spPr>
          <a:xfrm>
            <a:off x="5970578" y="4219512"/>
            <a:ext cx="5953339" cy="2043998"/>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2371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Blanket Purchase Order (BPO) for Budget Management</a:t>
            </a:r>
          </a:p>
        </p:txBody>
      </p:sp>
      <p:sp>
        <p:nvSpPr>
          <p:cNvPr id="10" name="Text Placeholder 2">
            <a:extLst>
              <a:ext uri="{FF2B5EF4-FFF2-40B4-BE49-F238E27FC236}">
                <a16:creationId xmlns:a16="http://schemas.microsoft.com/office/drawing/2014/main" id="{0BB5612F-6A99-F843-83BF-B387B1C93B3A}"/>
              </a:ext>
            </a:extLst>
          </p:cNvPr>
          <p:cNvSpPr txBox="1">
            <a:spLocks/>
          </p:cNvSpPr>
          <p:nvPr/>
        </p:nvSpPr>
        <p:spPr>
          <a:xfrm>
            <a:off x="829778" y="1409386"/>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Create budget lines to track spending in real time, and prevent budget overspending</a:t>
            </a:r>
          </a:p>
        </p:txBody>
      </p:sp>
      <p:pic>
        <p:nvPicPr>
          <p:cNvPr id="11" name="Picture 10"/>
          <p:cNvPicPr>
            <a:picLocks noChangeAspect="1"/>
          </p:cNvPicPr>
          <p:nvPr/>
        </p:nvPicPr>
        <p:blipFill>
          <a:blip r:embed="rId2"/>
          <a:stretch>
            <a:fillRect/>
          </a:stretch>
        </p:blipFill>
        <p:spPr>
          <a:xfrm>
            <a:off x="1203667" y="2354594"/>
            <a:ext cx="9418972" cy="3716292"/>
          </a:xfrm>
          <a:prstGeom prst="rect">
            <a:avLst/>
          </a:prstGeom>
          <a:ln w="9525">
            <a:solidFill>
              <a:schemeClr val="bg2"/>
            </a:solidFill>
          </a:ln>
          <a:effectLst>
            <a:outerShdw blurRad="50800" dist="38100" dir="5400000" algn="t" rotWithShape="0">
              <a:prstClr val="black">
                <a:alpha val="40000"/>
              </a:prstClr>
            </a:outerShdw>
          </a:effectLst>
        </p:spPr>
      </p:pic>
      <p:sp>
        <p:nvSpPr>
          <p:cNvPr id="12" name="Rectangle 11"/>
          <p:cNvSpPr/>
          <p:nvPr/>
        </p:nvSpPr>
        <p:spPr>
          <a:xfrm>
            <a:off x="333353" y="1749867"/>
            <a:ext cx="8843305" cy="1077218"/>
          </a:xfrm>
          <a:prstGeom prst="rect">
            <a:avLst/>
          </a:prstGeom>
        </p:spPr>
        <p:txBody>
          <a:bodyPr wrap="square">
            <a:spAutoFit/>
          </a:bodyPr>
          <a:lstStyle/>
          <a:p>
            <a:pPr marL="401638"/>
            <a:r>
              <a:rPr lang="en-US" sz="1600" dirty="0">
                <a:ea typeface="Amazon Ember" panose="02000000000000000000" pitchFamily="2" charset="0"/>
              </a:rPr>
              <a:t>Group admins can manage all BPOs and access an individual BPOs usage with links embedded in the BPO management experience</a:t>
            </a:r>
          </a:p>
          <a:p>
            <a:pPr marL="171450"/>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sp>
        <p:nvSpPr>
          <p:cNvPr id="7" name="Rounded Rectangle 6"/>
          <p:cNvSpPr/>
          <p:nvPr/>
        </p:nvSpPr>
        <p:spPr>
          <a:xfrm>
            <a:off x="3480714" y="4424714"/>
            <a:ext cx="2024097" cy="24547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96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Blanket Purchase Order (BPO) for Budget Management</a:t>
            </a:r>
          </a:p>
        </p:txBody>
      </p:sp>
      <p:sp>
        <p:nvSpPr>
          <p:cNvPr id="7" name="Text Placeholder 2">
            <a:extLst>
              <a:ext uri="{FF2B5EF4-FFF2-40B4-BE49-F238E27FC236}">
                <a16:creationId xmlns:a16="http://schemas.microsoft.com/office/drawing/2014/main" id="{0BB5612F-6A99-F843-83BF-B387B1C93B3A}"/>
              </a:ext>
            </a:extLst>
          </p:cNvPr>
          <p:cNvSpPr txBox="1">
            <a:spLocks/>
          </p:cNvSpPr>
          <p:nvPr/>
        </p:nvSpPr>
        <p:spPr>
          <a:xfrm>
            <a:off x="829778" y="1409386"/>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Add order approvals for increased budget management controls </a:t>
            </a:r>
          </a:p>
        </p:txBody>
      </p:sp>
      <p:sp>
        <p:nvSpPr>
          <p:cNvPr id="9" name="Rectangle 8"/>
          <p:cNvSpPr/>
          <p:nvPr/>
        </p:nvSpPr>
        <p:spPr>
          <a:xfrm>
            <a:off x="517509" y="1914981"/>
            <a:ext cx="5448621" cy="3293209"/>
          </a:xfrm>
          <a:prstGeom prst="rect">
            <a:avLst/>
          </a:prstGeom>
        </p:spPr>
        <p:txBody>
          <a:bodyPr wrap="square">
            <a:spAutoFit/>
          </a:bodyPr>
          <a:lstStyle/>
          <a:p>
            <a:pPr marL="687388" indent="-285750">
              <a:buFont typeface="Arial" panose="020B0604020202020204" pitchFamily="34" charset="0"/>
              <a:buChar char="•"/>
            </a:pPr>
            <a:r>
              <a:rPr lang="en-US" sz="1600" dirty="0">
                <a:ea typeface="Amazon Ember" panose="02000000000000000000" pitchFamily="2" charset="0"/>
              </a:rPr>
              <a:t>For orders qualified for both budgeting (by using Blanket PO) and  Approvals (by using Approval workflow policies), Approvers will be able to monitor budget status during approval process as orders are being placed.</a:t>
            </a:r>
          </a:p>
          <a:p>
            <a:pPr marL="687388" indent="-285750">
              <a:buFont typeface="Arial" panose="020B0604020202020204" pitchFamily="34" charset="0"/>
              <a:buChar char="•"/>
            </a:pPr>
            <a:r>
              <a:rPr lang="en-US" sz="1600" dirty="0">
                <a:ea typeface="Amazon Ember" panose="02000000000000000000" pitchFamily="2" charset="0"/>
              </a:rPr>
              <a:t>If a </a:t>
            </a:r>
            <a:r>
              <a:rPr lang="en-US" sz="1600" dirty="0" err="1">
                <a:ea typeface="Amazon Ember" panose="02000000000000000000" pitchFamily="2" charset="0"/>
              </a:rPr>
              <a:t>requisitioner</a:t>
            </a:r>
            <a:r>
              <a:rPr lang="en-US" sz="1600" dirty="0">
                <a:ea typeface="Amazon Ember" panose="02000000000000000000" pitchFamily="2" charset="0"/>
              </a:rPr>
              <a:t> submits an order for approval using the incorrect Blanket PO, during the Approval process the Approver can change to a different Blanket PO that is active in their ordering Group.</a:t>
            </a:r>
          </a:p>
          <a:p>
            <a:pPr marL="687388" indent="-285750">
              <a:buFont typeface="Arial" panose="020B0604020202020204" pitchFamily="34" charset="0"/>
              <a:buChar char="•"/>
            </a:pPr>
            <a:r>
              <a:rPr lang="en-US" sz="1600" dirty="0">
                <a:ea typeface="Amazon Ember" panose="02000000000000000000" pitchFamily="2" charset="0"/>
              </a:rPr>
              <a:t>Approvers will see the status of the Blanket PO Budget on the approval screen. </a:t>
            </a:r>
          </a:p>
          <a:p>
            <a:pPr marL="398463" indent="-227013">
              <a:buFont typeface="Arial" panose="020B0604020202020204" pitchFamily="34" charset="0"/>
              <a:buChar char="•"/>
            </a:pP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pic>
        <p:nvPicPr>
          <p:cNvPr id="14" name="Picture 8"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740" y="1771724"/>
            <a:ext cx="3760403" cy="4459057"/>
          </a:xfrm>
          <a:prstGeom prst="rect">
            <a:avLst/>
          </a:prstGeom>
          <a:noFill/>
          <a:ln w="9525">
            <a:solidFill>
              <a:schemeClr val="bg2"/>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Delivery Preferences</a:t>
            </a:r>
          </a:p>
        </p:txBody>
      </p:sp>
      <p:sp>
        <p:nvSpPr>
          <p:cNvPr id="19"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Administrators can configure shared default delivery settings for all addresses on their account. Settings such as Delivery Hours, Closed Days of the Week, Same Day Delivery opt-in for commercial addresses, and Federal Holidays.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p:txBody>
      </p:sp>
      <p:sp>
        <p:nvSpPr>
          <p:cNvPr id="20" name="Rectangle 19"/>
          <p:cNvSpPr/>
          <p:nvPr/>
        </p:nvSpPr>
        <p:spPr>
          <a:xfrm>
            <a:off x="963293" y="2334813"/>
            <a:ext cx="4224318" cy="3268587"/>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7CB6"/>
                </a:solidFill>
                <a:effectLst/>
                <a:uLnTx/>
                <a:uFillTx/>
                <a:ea typeface="Amazon Ember" panose="02000000000000000000" pitchFamily="2" charset="0"/>
                <a:cs typeface="+mn-cs"/>
              </a:rPr>
              <a:t>Delivery Preferences</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LEG Admins can set Delivery Hours by day, and set open or closed weekend days</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rPr>
              <a:t>Admins can also set 1 weekday as closed for their account</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rPr>
              <a:t>Same-Day delivery can be enabled/disabled for an account</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rPr>
              <a:t>LEG Admins can also set which U.S. Federal Holidays their account is closed/open. </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p:txBody>
      </p:sp>
      <p:pic>
        <p:nvPicPr>
          <p:cNvPr id="21" name="Picture 20"/>
          <p:cNvPicPr>
            <a:picLocks noChangeAspect="1"/>
          </p:cNvPicPr>
          <p:nvPr/>
        </p:nvPicPr>
        <p:blipFill>
          <a:blip r:embed="rId2"/>
          <a:stretch>
            <a:fillRect/>
          </a:stretch>
        </p:blipFill>
        <p:spPr>
          <a:xfrm>
            <a:off x="5573868" y="2324423"/>
            <a:ext cx="4263816" cy="1732175"/>
          </a:xfrm>
          <a:prstGeom prst="rect">
            <a:avLst/>
          </a:prstGeom>
          <a:ln w="28575">
            <a:solidFill>
              <a:schemeClr val="bg2"/>
            </a:solidFill>
          </a:ln>
          <a:effectLst>
            <a:outerShdw blurRad="50800" dist="38100" dir="5400000" algn="t" rotWithShape="0">
              <a:prstClr val="black">
                <a:alpha val="40000"/>
              </a:prstClr>
            </a:outerShdw>
          </a:effectLst>
        </p:spPr>
      </p:pic>
      <p:pic>
        <p:nvPicPr>
          <p:cNvPr id="25" name="Picture 24"/>
          <p:cNvPicPr>
            <a:picLocks noChangeAspect="1"/>
          </p:cNvPicPr>
          <p:nvPr/>
        </p:nvPicPr>
        <p:blipFill>
          <a:blip r:embed="rId3"/>
          <a:stretch>
            <a:fillRect/>
          </a:stretch>
        </p:blipFill>
        <p:spPr>
          <a:xfrm>
            <a:off x="8211144" y="2866775"/>
            <a:ext cx="3420641" cy="2278534"/>
          </a:xfrm>
          <a:prstGeom prst="rect">
            <a:avLst/>
          </a:prstGeom>
          <a:ln w="9525">
            <a:solidFill>
              <a:schemeClr val="bg2"/>
            </a:solidFill>
          </a:ln>
          <a:effectLst>
            <a:outerShdw blurRad="50800" dist="38100" dir="5400000" algn="t" rotWithShape="0">
              <a:prstClr val="black">
                <a:alpha val="40000"/>
              </a:prstClr>
            </a:outerShdw>
          </a:effectLst>
        </p:spPr>
      </p:pic>
      <p:sp>
        <p:nvSpPr>
          <p:cNvPr id="10" name="Rounded Rectangle 9"/>
          <p:cNvSpPr/>
          <p:nvPr/>
        </p:nvSpPr>
        <p:spPr>
          <a:xfrm>
            <a:off x="6024381" y="3692976"/>
            <a:ext cx="1224804" cy="261359"/>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72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9583" y="553429"/>
            <a:ext cx="4678389" cy="113244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3"/>
                </a:solidFill>
                <a:latin typeface="Amazon Ember Display" panose="020F0603020204020204" pitchFamily="34" charset="0"/>
                <a:ea typeface="Amazon Ember Display" panose="020F0603020204020204" pitchFamily="34" charset="0"/>
                <a:cs typeface="Amazon Ember Display" panose="020F0603020204020204" pitchFamily="34" charset="0"/>
              </a:rPr>
              <a:t>Table of Contents</a:t>
            </a:r>
          </a:p>
        </p:txBody>
      </p:sp>
      <p:sp>
        <p:nvSpPr>
          <p:cNvPr id="5" name="Rectangle 4"/>
          <p:cNvSpPr/>
          <p:nvPr/>
        </p:nvSpPr>
        <p:spPr>
          <a:xfrm>
            <a:off x="1649583" y="1119653"/>
            <a:ext cx="6096000" cy="4524315"/>
          </a:xfrm>
          <a:prstGeom prst="rect">
            <a:avLst/>
          </a:prstGeom>
        </p:spPr>
        <p:txBody>
          <a:bodyPr>
            <a:spAutoFit/>
          </a:bodyPr>
          <a:lstStyle/>
          <a:p>
            <a:pPr marL="342891" indent="-342891" defTabSz="914354">
              <a:buFont typeface="Arial" panose="020B0604020202020204" pitchFamily="34" charset="0"/>
              <a:buChar char="•"/>
            </a:pPr>
            <a:r>
              <a:rPr lang="en-US" sz="1600" dirty="0">
                <a:solidFill>
                  <a:schemeClr val="accent4"/>
                </a:solidFill>
                <a:ea typeface="Amazon Ember" panose="02000000000000000000" pitchFamily="2" charset="0"/>
              </a:rPr>
              <a:t>Shopping on Amazon Business</a:t>
            </a:r>
          </a:p>
          <a:p>
            <a:pPr marL="342891" lvl="0" indent="-342891" defTabSz="914354">
              <a:buFont typeface="Arial" panose="020B0604020202020204" pitchFamily="34" charset="0"/>
              <a:buChar char="•"/>
            </a:pPr>
            <a:r>
              <a:rPr lang="en-US" sz="1600" dirty="0">
                <a:solidFill>
                  <a:schemeClr val="accent4"/>
                </a:solidFill>
                <a:ea typeface="Amazon Ember" panose="02000000000000000000" pitchFamily="2" charset="0"/>
              </a:rPr>
              <a:t>Business Account Navigation </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Billing &amp; Shipping</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Shared Settings</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Business Order Information</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Budget Management (BPO)</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Delivery Preferences</a:t>
            </a:r>
          </a:p>
          <a:p>
            <a:pPr marL="342891" indent="-342891" defTabSz="914354">
              <a:buFont typeface="Arial" panose="020B0604020202020204" pitchFamily="34" charset="0"/>
              <a:buChar char="•"/>
            </a:pPr>
            <a:r>
              <a:rPr lang="en-US" sz="1600" dirty="0">
                <a:solidFill>
                  <a:schemeClr val="accent4"/>
                </a:solidFill>
                <a:ea typeface="Amazon Ember" panose="02000000000000000000" pitchFamily="2" charset="0"/>
              </a:rPr>
              <a:t>Members </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User Roles &amp; Permissions </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Adding Users to the Account </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Removing a User from the Account</a:t>
            </a:r>
          </a:p>
          <a:p>
            <a:pPr marL="973138" lvl="2" indent="-344488" defTabSz="914354">
              <a:buFont typeface="Arial" panose="020B0604020202020204" pitchFamily="34" charset="0"/>
              <a:buChar char="•"/>
            </a:pPr>
            <a:r>
              <a:rPr lang="en-US" sz="1600" dirty="0">
                <a:solidFill>
                  <a:schemeClr val="accent4"/>
                </a:solidFill>
                <a:ea typeface="Amazon Ember" panose="02000000000000000000" pitchFamily="2" charset="0"/>
              </a:rPr>
              <a:t>Groups </a:t>
            </a:r>
          </a:p>
          <a:p>
            <a:pPr marL="342900" lvl="2" indent="-342900" defTabSz="914354">
              <a:buFont typeface="Arial" panose="020B0604020202020204" pitchFamily="34" charset="0"/>
              <a:buChar char="•"/>
            </a:pPr>
            <a:r>
              <a:rPr lang="en-US" sz="1600" dirty="0">
                <a:solidFill>
                  <a:schemeClr val="accent4"/>
                </a:solidFill>
                <a:ea typeface="Amazon Ember" panose="02000000000000000000" pitchFamily="2" charset="0"/>
              </a:rPr>
              <a:t>Buying Policies </a:t>
            </a:r>
          </a:p>
          <a:p>
            <a:pPr marL="800100" lvl="3" indent="-342900" defTabSz="914354">
              <a:buFont typeface="Arial" panose="020B0604020202020204" pitchFamily="34" charset="0"/>
              <a:buChar char="•"/>
            </a:pPr>
            <a:r>
              <a:rPr lang="en-US" sz="1600" dirty="0">
                <a:solidFill>
                  <a:schemeClr val="accent4"/>
                </a:solidFill>
                <a:ea typeface="Amazon Ember" panose="02000000000000000000" pitchFamily="2" charset="0"/>
              </a:rPr>
              <a:t>Guided Buying</a:t>
            </a:r>
          </a:p>
          <a:p>
            <a:pPr marL="800100" lvl="3" indent="-342900" defTabSz="914354">
              <a:buFont typeface="Arial" panose="020B0604020202020204" pitchFamily="34" charset="0"/>
              <a:buChar char="•"/>
            </a:pPr>
            <a:r>
              <a:rPr lang="en-US" sz="1600" dirty="0">
                <a:solidFill>
                  <a:schemeClr val="accent4"/>
                </a:solidFill>
                <a:ea typeface="Amazon Ember" panose="02000000000000000000" pitchFamily="2" charset="0"/>
              </a:rPr>
              <a:t>Approvals </a:t>
            </a:r>
          </a:p>
          <a:p>
            <a:pPr marL="344488" indent="-344488" defTabSz="914354">
              <a:buFont typeface="Arial" panose="020B0604020202020204" pitchFamily="34" charset="0"/>
              <a:buChar char="•"/>
            </a:pPr>
            <a:r>
              <a:rPr lang="en-US" sz="1600" dirty="0">
                <a:solidFill>
                  <a:schemeClr val="accent4"/>
                </a:solidFill>
                <a:ea typeface="Amazon Ember" panose="02000000000000000000" pitchFamily="2" charset="0"/>
              </a:rPr>
              <a:t>Amazon Business Analytics</a:t>
            </a:r>
          </a:p>
          <a:p>
            <a:pPr marL="344488" indent="-344488" defTabSz="914354">
              <a:buFont typeface="Arial" panose="020B0604020202020204" pitchFamily="34" charset="0"/>
              <a:buChar char="•"/>
            </a:pPr>
            <a:r>
              <a:rPr lang="en-US" sz="1600" dirty="0">
                <a:solidFill>
                  <a:schemeClr val="accent4"/>
                </a:solidFill>
                <a:ea typeface="Amazon Ember" panose="02000000000000000000" pitchFamily="2" charset="0"/>
              </a:rPr>
              <a:t>Your Orders</a:t>
            </a:r>
          </a:p>
          <a:p>
            <a:pPr marL="344488" indent="-344488" defTabSz="914354">
              <a:buFont typeface="Arial" panose="020B0604020202020204" pitchFamily="34" charset="0"/>
              <a:buChar char="•"/>
            </a:pPr>
            <a:r>
              <a:rPr lang="en-US" sz="1600" dirty="0">
                <a:solidFill>
                  <a:schemeClr val="accent4"/>
                </a:solidFill>
                <a:ea typeface="Amazon Ember" panose="02000000000000000000" pitchFamily="2" charset="0"/>
              </a:rPr>
              <a:t>Business Customer Support</a:t>
            </a:r>
          </a:p>
        </p:txBody>
      </p:sp>
    </p:spTree>
    <p:extLst>
      <p:ext uri="{BB962C8B-B14F-4D97-AF65-F5344CB8AC3E}">
        <p14:creationId xmlns:p14="http://schemas.microsoft.com/office/powerpoint/2010/main" val="301816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Delivery Preferences</a:t>
            </a:r>
          </a:p>
        </p:txBody>
      </p:sp>
      <p:sp>
        <p:nvSpPr>
          <p:cNvPr id="12"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99320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Customize delivery days and times to ensure your packages are delivered when someone is available to receive them</a:t>
            </a:r>
          </a:p>
          <a:p>
            <a:endParaRPr lang="en-US" sz="1800" dirty="0">
              <a:solidFill>
                <a:schemeClr val="accent3"/>
              </a:solidFill>
              <a:latin typeface="+mn-lt"/>
            </a:endParaRPr>
          </a:p>
        </p:txBody>
      </p:sp>
      <p:sp>
        <p:nvSpPr>
          <p:cNvPr id="16" name="Rectangle 15"/>
          <p:cNvSpPr/>
          <p:nvPr/>
        </p:nvSpPr>
        <p:spPr>
          <a:xfrm>
            <a:off x="509416" y="1917947"/>
            <a:ext cx="3633959" cy="3785652"/>
          </a:xfrm>
          <a:prstGeom prst="rect">
            <a:avLst/>
          </a:prstGeom>
        </p:spPr>
        <p:txBody>
          <a:bodyPr wrap="square">
            <a:spAutoFit/>
          </a:bodyPr>
          <a:lstStyle/>
          <a:p>
            <a:pPr marL="687388" indent="-285750">
              <a:buFont typeface="Arial" panose="020B0604020202020204" pitchFamily="34" charset="0"/>
              <a:buChar char="•"/>
            </a:pPr>
            <a:r>
              <a:rPr lang="en-US" sz="1600" dirty="0">
                <a:ea typeface="Amazon Ember" panose="02000000000000000000" pitchFamily="2" charset="0"/>
              </a:rPr>
              <a:t>Settings can be adjusted under </a:t>
            </a:r>
            <a:r>
              <a:rPr lang="en-US" sz="1600" b="1" dirty="0">
                <a:ea typeface="Amazon Ember" panose="02000000000000000000" pitchFamily="2" charset="0"/>
              </a:rPr>
              <a:t>Business Settings&gt;Billing &amp; delivery preferences </a:t>
            </a:r>
            <a:r>
              <a:rPr lang="en-US" sz="1600" dirty="0">
                <a:ea typeface="Amazon Ember" panose="02000000000000000000" pitchFamily="2" charset="0"/>
              </a:rPr>
              <a:t>by root level admins</a:t>
            </a:r>
          </a:p>
          <a:p>
            <a:pPr marL="687388" indent="-285750">
              <a:buFont typeface="Arial" panose="020B0604020202020204" pitchFamily="34" charset="0"/>
              <a:buChar char="•"/>
            </a:pPr>
            <a:r>
              <a:rPr lang="en-US" sz="1600" dirty="0">
                <a:ea typeface="Amazon Ember" panose="02000000000000000000" pitchFamily="2" charset="0"/>
              </a:rPr>
              <a:t>Preferences entered here will be the default for all shipping addresses on the account, however they can be adjusted by address by </a:t>
            </a:r>
            <a:r>
              <a:rPr lang="en-US" sz="1600" dirty="0" err="1">
                <a:ea typeface="Amazon Ember" panose="02000000000000000000" pitchFamily="2" charset="0"/>
              </a:rPr>
              <a:t>requisitioners</a:t>
            </a:r>
            <a:r>
              <a:rPr lang="en-US" sz="1600" dirty="0">
                <a:ea typeface="Amazon Ember" panose="02000000000000000000" pitchFamily="2" charset="0"/>
              </a:rPr>
              <a:t> as needed</a:t>
            </a:r>
          </a:p>
          <a:p>
            <a:pPr marL="687388" indent="-285750">
              <a:buFont typeface="Arial" panose="020B0604020202020204" pitchFamily="34" charset="0"/>
              <a:buChar char="•"/>
            </a:pPr>
            <a:r>
              <a:rPr lang="en-US" sz="1600" dirty="0">
                <a:ea typeface="Amazon Ember" panose="02000000000000000000" pitchFamily="2" charset="0"/>
              </a:rPr>
              <a:t>Changes made here will only impact items shipped from Amazon</a:t>
            </a:r>
          </a:p>
          <a:p>
            <a:pPr marL="398463" indent="-227013">
              <a:buFont typeface="Arial" panose="020B0604020202020204" pitchFamily="34" charset="0"/>
              <a:buChar char="•"/>
            </a:pP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pic>
        <p:nvPicPr>
          <p:cNvPr id="17" name="Picture 16"/>
          <p:cNvPicPr>
            <a:picLocks noChangeAspect="1"/>
          </p:cNvPicPr>
          <p:nvPr/>
        </p:nvPicPr>
        <p:blipFill>
          <a:blip r:embed="rId2"/>
          <a:stretch>
            <a:fillRect/>
          </a:stretch>
        </p:blipFill>
        <p:spPr>
          <a:xfrm>
            <a:off x="4512468" y="1817934"/>
            <a:ext cx="4262438" cy="3454291"/>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pic>
        <p:nvPicPr>
          <p:cNvPr id="18" name="Picture 17"/>
          <p:cNvPicPr>
            <a:picLocks noChangeAspect="1"/>
          </p:cNvPicPr>
          <p:nvPr/>
        </p:nvPicPr>
        <p:blipFill>
          <a:blip r:embed="rId3"/>
          <a:stretch>
            <a:fillRect/>
          </a:stretch>
        </p:blipFill>
        <p:spPr>
          <a:xfrm>
            <a:off x="7048850" y="3021304"/>
            <a:ext cx="4476047" cy="2685628"/>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1903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Ship to Multiple Addresses</a:t>
            </a:r>
          </a:p>
        </p:txBody>
      </p:sp>
      <p:sp>
        <p:nvSpPr>
          <p:cNvPr id="7" name="Rectangle 6"/>
          <p:cNvSpPr/>
          <p:nvPr/>
        </p:nvSpPr>
        <p:spPr>
          <a:xfrm>
            <a:off x="626006" y="1398685"/>
            <a:ext cx="5553122" cy="338554"/>
          </a:xfrm>
          <a:prstGeom prst="rect">
            <a:avLst/>
          </a:prstGeom>
        </p:spPr>
        <p:txBody>
          <a:bodyPr wrap="square">
            <a:spAutoFit/>
          </a:bodyPr>
          <a:lstStyle/>
          <a:p>
            <a:pPr marL="342900" lvl="0" indent="-342900">
              <a:spcAft>
                <a:spcPts val="1200"/>
              </a:spcAft>
              <a:buAutoNum type="arabicPeriod"/>
            </a:pPr>
            <a:r>
              <a:rPr lang="en-US" sz="1600" dirty="0">
                <a:ea typeface="Amazon Ember" panose="02000000000000000000" pitchFamily="2" charset="0"/>
              </a:rPr>
              <a:t>At checkout, select </a:t>
            </a:r>
            <a:r>
              <a:rPr lang="en-US" sz="1600" b="1" dirty="0">
                <a:solidFill>
                  <a:schemeClr val="accent3"/>
                </a:solidFill>
                <a:ea typeface="Amazon Ember" panose="02000000000000000000" pitchFamily="2" charset="0"/>
              </a:rPr>
              <a:t>‘Ship to Multiple Addresses’ </a:t>
            </a:r>
          </a:p>
        </p:txBody>
      </p:sp>
      <p:sp>
        <p:nvSpPr>
          <p:cNvPr id="8" name="Rectangle 7"/>
          <p:cNvSpPr/>
          <p:nvPr/>
        </p:nvSpPr>
        <p:spPr>
          <a:xfrm>
            <a:off x="626006" y="1807798"/>
            <a:ext cx="4658648" cy="830997"/>
          </a:xfrm>
          <a:prstGeom prst="rect">
            <a:avLst/>
          </a:prstGeom>
        </p:spPr>
        <p:txBody>
          <a:bodyPr wrap="none">
            <a:spAutoFit/>
          </a:bodyPr>
          <a:lstStyle/>
          <a:p>
            <a:pPr marL="342900" lvl="0" indent="-342900">
              <a:buAutoNum type="arabicPeriod" startAt="2"/>
            </a:pPr>
            <a:r>
              <a:rPr lang="en-US" sz="1600" dirty="0">
                <a:ea typeface="Amazon Ember" panose="02000000000000000000" pitchFamily="2" charset="0"/>
              </a:rPr>
              <a:t>A few address lines will auto populate</a:t>
            </a:r>
          </a:p>
          <a:p>
            <a:pPr marL="800100" lvl="1" indent="-342900">
              <a:buFont typeface="Arial" panose="020B0604020202020204" pitchFamily="34" charset="0"/>
              <a:buChar char="•"/>
            </a:pPr>
            <a:r>
              <a:rPr lang="en-US" sz="1600" dirty="0">
                <a:ea typeface="Amazon Ember" panose="02000000000000000000" pitchFamily="2" charset="0"/>
              </a:rPr>
              <a:t>Select a different address for each line</a:t>
            </a:r>
          </a:p>
          <a:p>
            <a:pPr marL="800100" lvl="1" indent="-342900">
              <a:buFont typeface="Arial" panose="020B0604020202020204" pitchFamily="34" charset="0"/>
              <a:buChar char="•"/>
            </a:pPr>
            <a:r>
              <a:rPr lang="en-US" sz="1600" dirty="0">
                <a:ea typeface="Amazon Ember" panose="02000000000000000000" pitchFamily="2" charset="0"/>
              </a:rPr>
              <a:t>Select Update to generate more options </a:t>
            </a:r>
          </a:p>
        </p:txBody>
      </p:sp>
      <p:sp>
        <p:nvSpPr>
          <p:cNvPr id="9" name="Rectangle 8"/>
          <p:cNvSpPr/>
          <p:nvPr/>
        </p:nvSpPr>
        <p:spPr>
          <a:xfrm>
            <a:off x="626006" y="2741671"/>
            <a:ext cx="6096000" cy="830997"/>
          </a:xfrm>
          <a:prstGeom prst="rect">
            <a:avLst/>
          </a:prstGeom>
        </p:spPr>
        <p:txBody>
          <a:bodyPr>
            <a:spAutoFit/>
          </a:bodyPr>
          <a:lstStyle/>
          <a:p>
            <a:pPr lvl="0"/>
            <a:r>
              <a:rPr lang="en-US" sz="1600" dirty="0">
                <a:ea typeface="Amazon Ember" panose="02000000000000000000" pitchFamily="2" charset="0"/>
              </a:rPr>
              <a:t>3. Select the quantities and addresses at each line item</a:t>
            </a:r>
          </a:p>
          <a:p>
            <a:pPr marL="800100" lvl="1" indent="-342900">
              <a:buFont typeface="Arial" panose="020B0604020202020204" pitchFamily="34" charset="0"/>
              <a:buChar char="•"/>
            </a:pPr>
            <a:r>
              <a:rPr lang="en-US" sz="1600" dirty="0">
                <a:ea typeface="Amazon Ember" panose="02000000000000000000" pitchFamily="2" charset="0"/>
              </a:rPr>
              <a:t>Select a different address for each line</a:t>
            </a:r>
          </a:p>
          <a:p>
            <a:pPr marL="800100" lvl="1" indent="-342900">
              <a:buFont typeface="Arial" panose="020B0604020202020204" pitchFamily="34" charset="0"/>
              <a:buChar char="•"/>
            </a:pPr>
            <a:r>
              <a:rPr lang="en-US" sz="1600" dirty="0">
                <a:ea typeface="Amazon Ember" panose="02000000000000000000" pitchFamily="2" charset="0"/>
              </a:rPr>
              <a:t>Select Update to generate more options </a:t>
            </a:r>
          </a:p>
        </p:txBody>
      </p:sp>
      <p:sp>
        <p:nvSpPr>
          <p:cNvPr id="10" name="Rectangle 9"/>
          <p:cNvSpPr/>
          <p:nvPr/>
        </p:nvSpPr>
        <p:spPr>
          <a:xfrm>
            <a:off x="626006" y="3665001"/>
            <a:ext cx="6096000" cy="584775"/>
          </a:xfrm>
          <a:prstGeom prst="rect">
            <a:avLst/>
          </a:prstGeom>
        </p:spPr>
        <p:txBody>
          <a:bodyPr>
            <a:spAutoFit/>
          </a:bodyPr>
          <a:lstStyle/>
          <a:p>
            <a:pPr lvl="0"/>
            <a:r>
              <a:rPr lang="en-US" sz="1600" dirty="0">
                <a:ea typeface="Amazon Ember" panose="02000000000000000000" pitchFamily="2" charset="0"/>
              </a:rPr>
              <a:t>4.  Confirm </a:t>
            </a:r>
            <a:r>
              <a:rPr lang="en-US" sz="1600" b="1" dirty="0">
                <a:solidFill>
                  <a:schemeClr val="accent3"/>
                </a:solidFill>
                <a:ea typeface="Amazon Ember" panose="02000000000000000000" pitchFamily="2" charset="0"/>
              </a:rPr>
              <a:t>Quantity per address </a:t>
            </a:r>
            <a:r>
              <a:rPr lang="en-US" sz="1600" dirty="0">
                <a:ea typeface="Amazon Ember" panose="02000000000000000000" pitchFamily="2" charset="0"/>
              </a:rPr>
              <a:t>and update each line’s desired address</a:t>
            </a:r>
          </a:p>
        </p:txBody>
      </p:sp>
      <p:sp>
        <p:nvSpPr>
          <p:cNvPr id="11" name="Rectangle 10"/>
          <p:cNvSpPr/>
          <p:nvPr/>
        </p:nvSpPr>
        <p:spPr>
          <a:xfrm>
            <a:off x="626006" y="4341609"/>
            <a:ext cx="6096000" cy="338554"/>
          </a:xfrm>
          <a:prstGeom prst="rect">
            <a:avLst/>
          </a:prstGeom>
        </p:spPr>
        <p:txBody>
          <a:bodyPr>
            <a:spAutoFit/>
          </a:bodyPr>
          <a:lstStyle/>
          <a:p>
            <a:pPr lvl="0"/>
            <a:r>
              <a:rPr lang="en-US" sz="1600" dirty="0">
                <a:ea typeface="Amazon Ember" panose="02000000000000000000" pitchFamily="2" charset="0"/>
              </a:rPr>
              <a:t>5.  Select </a:t>
            </a:r>
            <a:r>
              <a:rPr lang="en-US" sz="1600" b="1" dirty="0">
                <a:solidFill>
                  <a:schemeClr val="accent3"/>
                </a:solidFill>
                <a:ea typeface="Amazon Ember" panose="02000000000000000000" pitchFamily="2" charset="0"/>
              </a:rPr>
              <a:t>Continue</a:t>
            </a:r>
            <a:r>
              <a:rPr lang="en-US" sz="1600" dirty="0">
                <a:ea typeface="Amazon Ember" panose="02000000000000000000" pitchFamily="2" charset="0"/>
              </a:rPr>
              <a:t> and review each checkout step as normal</a:t>
            </a:r>
          </a:p>
        </p:txBody>
      </p:sp>
      <p:pic>
        <p:nvPicPr>
          <p:cNvPr id="13" name="Picture 12"/>
          <p:cNvPicPr>
            <a:picLocks noChangeAspect="1"/>
          </p:cNvPicPr>
          <p:nvPr/>
        </p:nvPicPr>
        <p:blipFill>
          <a:blip r:embed="rId2"/>
          <a:stretch>
            <a:fillRect/>
          </a:stretch>
        </p:blipFill>
        <p:spPr>
          <a:xfrm>
            <a:off x="6817554" y="1578122"/>
            <a:ext cx="5157258" cy="2639468"/>
          </a:xfrm>
          <a:prstGeom prst="rect">
            <a:avLst/>
          </a:prstGeom>
          <a:ln w="9525">
            <a:solidFill>
              <a:schemeClr val="bg2"/>
            </a:solidFill>
          </a:ln>
          <a:effectLst>
            <a:outerShdw blurRad="50800" dist="38100" dir="5400000" algn="t" rotWithShape="0">
              <a:prstClr val="black">
                <a:alpha val="40000"/>
              </a:prstClr>
            </a:outerShdw>
          </a:effectLst>
        </p:spPr>
      </p:pic>
      <p:pic>
        <p:nvPicPr>
          <p:cNvPr id="14" name="Picture 13"/>
          <p:cNvPicPr>
            <a:picLocks noChangeAspect="1"/>
          </p:cNvPicPr>
          <p:nvPr/>
        </p:nvPicPr>
        <p:blipFill>
          <a:blip r:embed="rId3"/>
          <a:stretch>
            <a:fillRect/>
          </a:stretch>
        </p:blipFill>
        <p:spPr>
          <a:xfrm>
            <a:off x="8254906" y="2630306"/>
            <a:ext cx="2447925" cy="523875"/>
          </a:xfrm>
          <a:prstGeom prst="rect">
            <a:avLst/>
          </a:prstGeom>
          <a:ln w="31750">
            <a:solidFill>
              <a:schemeClr val="accent2"/>
            </a:solidFill>
          </a:ln>
        </p:spPr>
      </p:pic>
      <p:sp>
        <p:nvSpPr>
          <p:cNvPr id="12" name="Rounded Rectangle 11"/>
          <p:cNvSpPr/>
          <p:nvPr/>
        </p:nvSpPr>
        <p:spPr>
          <a:xfrm>
            <a:off x="10623316" y="1796461"/>
            <a:ext cx="1223243" cy="381638"/>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58050" y="3276600"/>
            <a:ext cx="2006600" cy="12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56450" y="3606388"/>
            <a:ext cx="2552700" cy="18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56450" y="3502486"/>
            <a:ext cx="1892300" cy="169277"/>
          </a:xfrm>
          <a:prstGeom prst="rect">
            <a:avLst/>
          </a:prstGeom>
          <a:noFill/>
        </p:spPr>
        <p:txBody>
          <a:bodyPr wrap="square" rtlCol="0">
            <a:spAutoFit/>
          </a:bodyPr>
          <a:lstStyle/>
          <a:p>
            <a:r>
              <a:rPr lang="en-US" sz="500" b="1" dirty="0"/>
              <a:t>Group 1</a:t>
            </a:r>
            <a:r>
              <a:rPr lang="en-US" sz="500" dirty="0"/>
              <a:t>, 123 Main Street, </a:t>
            </a:r>
            <a:r>
              <a:rPr lang="en-US" sz="500" dirty="0" err="1"/>
              <a:t>Seattle,WA</a:t>
            </a:r>
            <a:endParaRPr lang="en-US" sz="500" dirty="0"/>
          </a:p>
        </p:txBody>
      </p:sp>
      <p:sp>
        <p:nvSpPr>
          <p:cNvPr id="16" name="TextBox 15"/>
          <p:cNvSpPr txBox="1"/>
          <p:nvPr/>
        </p:nvSpPr>
        <p:spPr>
          <a:xfrm>
            <a:off x="7150100" y="3830811"/>
            <a:ext cx="1892300" cy="169277"/>
          </a:xfrm>
          <a:prstGeom prst="rect">
            <a:avLst/>
          </a:prstGeom>
          <a:noFill/>
        </p:spPr>
        <p:txBody>
          <a:bodyPr wrap="square" rtlCol="0">
            <a:spAutoFit/>
          </a:bodyPr>
          <a:lstStyle/>
          <a:p>
            <a:r>
              <a:rPr lang="en-US" sz="500" b="1" dirty="0"/>
              <a:t>Group 2</a:t>
            </a:r>
            <a:r>
              <a:rPr lang="en-US" sz="500" dirty="0"/>
              <a:t>, 566 S. Main Street, </a:t>
            </a:r>
            <a:r>
              <a:rPr lang="en-US" sz="500" dirty="0" err="1"/>
              <a:t>Seattle,WA</a:t>
            </a:r>
            <a:endParaRPr lang="en-US" sz="500" dirty="0"/>
          </a:p>
        </p:txBody>
      </p:sp>
      <p:sp>
        <p:nvSpPr>
          <p:cNvPr id="17" name="Rectangle 16"/>
          <p:cNvSpPr/>
          <p:nvPr/>
        </p:nvSpPr>
        <p:spPr>
          <a:xfrm>
            <a:off x="7156450" y="3963738"/>
            <a:ext cx="2425700" cy="189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44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Members</a:t>
            </a:r>
          </a:p>
        </p:txBody>
      </p:sp>
    </p:spTree>
    <p:extLst>
      <p:ext uri="{BB962C8B-B14F-4D97-AF65-F5344CB8AC3E}">
        <p14:creationId xmlns:p14="http://schemas.microsoft.com/office/powerpoint/2010/main" val="359106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Members</a:t>
            </a:r>
          </a:p>
        </p:txBody>
      </p:sp>
      <p:sp>
        <p:nvSpPr>
          <p:cNvPr id="10" name="Rectangle 9"/>
          <p:cNvSpPr/>
          <p:nvPr/>
        </p:nvSpPr>
        <p:spPr>
          <a:xfrm>
            <a:off x="838982" y="1249496"/>
            <a:ext cx="6362930" cy="646331"/>
          </a:xfrm>
          <a:prstGeom prst="rect">
            <a:avLst/>
          </a:prstGeom>
        </p:spPr>
        <p:txBody>
          <a:bodyPr wrap="square">
            <a:spAutoFit/>
          </a:bodyPr>
          <a:lstStyle/>
          <a:p>
            <a:r>
              <a:rPr lang="en-US" dirty="0">
                <a:solidFill>
                  <a:schemeClr val="accent3"/>
                </a:solidFill>
                <a:ea typeface="Amazon Ember" panose="02000000000000000000" pitchFamily="2" charset="0"/>
              </a:rPr>
              <a:t>Invite others to join the business account and organize them into groups with common settings</a:t>
            </a:r>
          </a:p>
        </p:txBody>
      </p:sp>
      <p:sp>
        <p:nvSpPr>
          <p:cNvPr id="11" name="Rectangle 10"/>
          <p:cNvSpPr/>
          <p:nvPr/>
        </p:nvSpPr>
        <p:spPr>
          <a:xfrm>
            <a:off x="838982" y="2032276"/>
            <a:ext cx="5085333" cy="4031873"/>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People</a:t>
            </a:r>
            <a:r>
              <a:rPr lang="en-US" sz="1600" dirty="0">
                <a:ea typeface="Amazon Ember" panose="02000000000000000000" pitchFamily="2" charset="0"/>
              </a:rPr>
              <a:t> section of your account enables you to manage all active users on the business account. You can add and remove users, edit user roles, and download a complete list of account users from this section of your account. </a:t>
            </a:r>
          </a:p>
          <a:p>
            <a:endParaRPr lang="en-US" sz="1600" i="1"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Invitations</a:t>
            </a:r>
            <a:r>
              <a:rPr lang="en-US" sz="1600" b="1" dirty="0">
                <a:ea typeface="Amazon Ember" panose="02000000000000000000" pitchFamily="2" charset="0"/>
              </a:rPr>
              <a:t> </a:t>
            </a:r>
            <a:r>
              <a:rPr lang="en-US" sz="1600" dirty="0">
                <a:ea typeface="Amazon Ember" panose="02000000000000000000" pitchFamily="2" charset="0"/>
              </a:rPr>
              <a:t>section tracks all </a:t>
            </a:r>
            <a:r>
              <a:rPr lang="en-US" sz="1600" i="1" dirty="0">
                <a:ea typeface="Amazon Ember" panose="02000000000000000000" pitchFamily="2" charset="0"/>
              </a:rPr>
              <a:t>pending and expired</a:t>
            </a:r>
            <a:r>
              <a:rPr lang="en-US" sz="1600" dirty="0">
                <a:ea typeface="Amazon Ember" panose="02000000000000000000" pitchFamily="2" charset="0"/>
              </a:rPr>
              <a:t> invitations to users. Once a user has accepted their invitation, that person will move to the </a:t>
            </a:r>
            <a:r>
              <a:rPr lang="en-US" sz="1600" b="1" dirty="0">
                <a:solidFill>
                  <a:schemeClr val="accent3"/>
                </a:solidFill>
                <a:ea typeface="Amazon Ember" panose="02000000000000000000" pitchFamily="2" charset="0"/>
              </a:rPr>
              <a:t>People</a:t>
            </a:r>
            <a:r>
              <a:rPr lang="en-US" sz="1600" dirty="0">
                <a:ea typeface="Amazon Ember" panose="02000000000000000000" pitchFamily="2" charset="0"/>
              </a:rPr>
              <a:t> section. </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To help keep your users organized, people can be added to specific </a:t>
            </a:r>
            <a:r>
              <a:rPr lang="en-US" sz="1600" b="1" dirty="0">
                <a:solidFill>
                  <a:schemeClr val="accent3"/>
                </a:solidFill>
                <a:ea typeface="Amazon Ember" panose="02000000000000000000" pitchFamily="2" charset="0"/>
              </a:rPr>
              <a:t>Groups</a:t>
            </a:r>
            <a:r>
              <a:rPr lang="en-US" sz="1600" dirty="0">
                <a:ea typeface="Amazon Ember" panose="02000000000000000000" pitchFamily="2" charset="0"/>
              </a:rPr>
              <a:t>. Many settings such as approvals, shared payment methods, and catalog curation messages can be configured at the group level</a:t>
            </a:r>
          </a:p>
        </p:txBody>
      </p:sp>
      <p:pic>
        <p:nvPicPr>
          <p:cNvPr id="12" name="Picture 11"/>
          <p:cNvPicPr>
            <a:picLocks noChangeAspect="1"/>
          </p:cNvPicPr>
          <p:nvPr/>
        </p:nvPicPr>
        <p:blipFill rotWithShape="1">
          <a:blip r:embed="rId2"/>
          <a:srcRect t="9410"/>
          <a:stretch/>
        </p:blipFill>
        <p:spPr>
          <a:xfrm>
            <a:off x="7288822" y="736138"/>
            <a:ext cx="4415937" cy="3075256"/>
          </a:xfrm>
          <a:prstGeom prst="rect">
            <a:avLst/>
          </a:prstGeom>
          <a:ln w="9525">
            <a:solidFill>
              <a:schemeClr val="bg2"/>
            </a:solidFill>
          </a:ln>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3"/>
          <a:stretch>
            <a:fillRect/>
          </a:stretch>
        </p:blipFill>
        <p:spPr>
          <a:xfrm>
            <a:off x="6432282" y="2745027"/>
            <a:ext cx="3250561" cy="2810105"/>
          </a:xfrm>
          <a:prstGeom prst="rect">
            <a:avLst/>
          </a:prstGeom>
          <a:solidFill>
            <a:srgbClr val="FFFFFF">
              <a:shade val="85000"/>
            </a:srgbClr>
          </a:solidFill>
          <a:ln w="9525" cap="sq">
            <a:solidFill>
              <a:schemeClr val="bg2"/>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a:stretch>
            <a:fillRect/>
          </a:stretch>
        </p:blipFill>
        <p:spPr>
          <a:xfrm>
            <a:off x="8917964" y="4439080"/>
            <a:ext cx="1952625" cy="1428750"/>
          </a:xfrm>
          <a:prstGeom prst="rect">
            <a:avLst/>
          </a:prstGeom>
          <a:ln w="9525">
            <a:solidFill>
              <a:schemeClr val="bg2"/>
            </a:solidFill>
          </a:ln>
          <a:effectLst>
            <a:outerShdw blurRad="50800" dist="38100" dir="5400000" algn="t" rotWithShape="0">
              <a:prstClr val="black">
                <a:alpha val="40000"/>
              </a:prstClr>
            </a:outerShdw>
          </a:effectLst>
        </p:spPr>
      </p:pic>
      <p:sp>
        <p:nvSpPr>
          <p:cNvPr id="17" name="Rounded Rectangle 16"/>
          <p:cNvSpPr/>
          <p:nvPr/>
        </p:nvSpPr>
        <p:spPr>
          <a:xfrm>
            <a:off x="7732283" y="1831382"/>
            <a:ext cx="834136" cy="23137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1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User Roles &amp; Permissions</a:t>
            </a:r>
          </a:p>
        </p:txBody>
      </p:sp>
      <p:sp>
        <p:nvSpPr>
          <p:cNvPr id="17" name="Text Placeholder 2">
            <a:extLst>
              <a:ext uri="{FF2B5EF4-FFF2-40B4-BE49-F238E27FC236}">
                <a16:creationId xmlns:a16="http://schemas.microsoft.com/office/drawing/2014/main" id="{0BB5612F-6A99-F843-83BF-B387B1C93B3A}"/>
              </a:ext>
            </a:extLst>
          </p:cNvPr>
          <p:cNvSpPr txBox="1">
            <a:spLocks/>
          </p:cNvSpPr>
          <p:nvPr/>
        </p:nvSpPr>
        <p:spPr>
          <a:xfrm>
            <a:off x="829778" y="1172458"/>
            <a:ext cx="10389208" cy="1280205"/>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3"/>
                </a:solidFill>
                <a:latin typeface="+mn-lt"/>
              </a:rPr>
              <a:t>Each user can have multiple roles -- administrator or requisitioner, or both. Permissions can be assigned when an administrator invites a user to the business. Administrators can change user permissions at any time.</a:t>
            </a:r>
          </a:p>
          <a:p>
            <a:endParaRPr lang="en-US" dirty="0">
              <a:solidFill>
                <a:schemeClr val="accent3"/>
              </a:solidFill>
              <a:latin typeface="+mn-lt"/>
            </a:endParaRPr>
          </a:p>
          <a:p>
            <a:r>
              <a:rPr lang="en-US" dirty="0">
                <a:solidFill>
                  <a:schemeClr val="accent3"/>
                </a:solidFill>
                <a:latin typeface="+mn-lt"/>
              </a:rPr>
              <a:t>Assign administrator permissions on a per-group basis. One administrator can manage multiple groups. Group level administrators only have admin authority over the group(s) they are assigned.</a:t>
            </a:r>
          </a:p>
          <a:p>
            <a:endParaRPr lang="en-US" dirty="0">
              <a:solidFill>
                <a:schemeClr val="accent3"/>
              </a:solidFill>
              <a:latin typeface="+mn-lt"/>
            </a:endParaRPr>
          </a:p>
          <a:p>
            <a:endParaRPr lang="en-US" dirty="0">
              <a:solidFill>
                <a:schemeClr val="accent3"/>
              </a:solidFill>
              <a:latin typeface="+mn-lt"/>
            </a:endParaRPr>
          </a:p>
        </p:txBody>
      </p:sp>
      <p:graphicFrame>
        <p:nvGraphicFramePr>
          <p:cNvPr id="18" name="Table 17"/>
          <p:cNvGraphicFramePr>
            <a:graphicFrameLocks noGrp="1"/>
          </p:cNvGraphicFramePr>
          <p:nvPr>
            <p:extLst>
              <p:ext uri="{D42A27DB-BD31-4B8C-83A1-F6EECF244321}">
                <p14:modId xmlns:p14="http://schemas.microsoft.com/office/powerpoint/2010/main" val="100353491"/>
              </p:ext>
            </p:extLst>
          </p:nvPr>
        </p:nvGraphicFramePr>
        <p:xfrm>
          <a:off x="961662" y="2498021"/>
          <a:ext cx="10125439" cy="3474720"/>
        </p:xfrm>
        <a:graphic>
          <a:graphicData uri="http://schemas.openxmlformats.org/drawingml/2006/table">
            <a:tbl>
              <a:tblPr firstRow="1" bandRow="1">
                <a:tableStyleId>{F5AB1C69-6EDB-4FF4-983F-18BD219EF322}</a:tableStyleId>
              </a:tblPr>
              <a:tblGrid>
                <a:gridCol w="1749853">
                  <a:extLst>
                    <a:ext uri="{9D8B030D-6E8A-4147-A177-3AD203B41FA5}">
                      <a16:colId xmlns:a16="http://schemas.microsoft.com/office/drawing/2014/main" val="573761971"/>
                    </a:ext>
                  </a:extLst>
                </a:gridCol>
                <a:gridCol w="4867180">
                  <a:extLst>
                    <a:ext uri="{9D8B030D-6E8A-4147-A177-3AD203B41FA5}">
                      <a16:colId xmlns:a16="http://schemas.microsoft.com/office/drawing/2014/main" val="2253109850"/>
                    </a:ext>
                  </a:extLst>
                </a:gridCol>
                <a:gridCol w="3508406">
                  <a:extLst>
                    <a:ext uri="{9D8B030D-6E8A-4147-A177-3AD203B41FA5}">
                      <a16:colId xmlns:a16="http://schemas.microsoft.com/office/drawing/2014/main" val="174644257"/>
                    </a:ext>
                  </a:extLst>
                </a:gridCol>
              </a:tblGrid>
              <a:tr h="285983">
                <a:tc>
                  <a:txBody>
                    <a:bodyPr/>
                    <a:lstStyle/>
                    <a:p>
                      <a:pPr algn="ctr"/>
                      <a:r>
                        <a:rPr lang="en-US" dirty="0">
                          <a:solidFill>
                            <a:schemeClr val="bg1"/>
                          </a:solidFill>
                          <a:latin typeface="+mn-lt"/>
                        </a:rPr>
                        <a:t>Role</a:t>
                      </a:r>
                    </a:p>
                  </a:txBody>
                  <a:tcPr>
                    <a:solidFill>
                      <a:srgbClr val="182947"/>
                    </a:solidFill>
                  </a:tcPr>
                </a:tc>
                <a:tc>
                  <a:txBody>
                    <a:bodyPr/>
                    <a:lstStyle/>
                    <a:p>
                      <a:pPr algn="ctr"/>
                      <a:r>
                        <a:rPr lang="en-US" dirty="0">
                          <a:solidFill>
                            <a:schemeClr val="bg1"/>
                          </a:solidFill>
                          <a:latin typeface="+mn-lt"/>
                        </a:rPr>
                        <a:t>Permissions &amp; Functionality</a:t>
                      </a:r>
                    </a:p>
                  </a:txBody>
                  <a:tcPr>
                    <a:solidFill>
                      <a:srgbClr val="182947"/>
                    </a:solidFill>
                  </a:tcPr>
                </a:tc>
                <a:tc>
                  <a:txBody>
                    <a:bodyPr/>
                    <a:lstStyle/>
                    <a:p>
                      <a:pPr algn="ctr"/>
                      <a:r>
                        <a:rPr lang="en-US" dirty="0">
                          <a:solidFill>
                            <a:schemeClr val="bg1"/>
                          </a:solidFill>
                          <a:latin typeface="+mn-lt"/>
                        </a:rPr>
                        <a:t>Visibility</a:t>
                      </a:r>
                    </a:p>
                  </a:txBody>
                  <a:tcPr>
                    <a:solidFill>
                      <a:srgbClr val="182947"/>
                    </a:solidFill>
                  </a:tcPr>
                </a:tc>
                <a:extLst>
                  <a:ext uri="{0D108BD9-81ED-4DB2-BD59-A6C34878D82A}">
                    <a16:rowId xmlns:a16="http://schemas.microsoft.com/office/drawing/2014/main" val="1608110987"/>
                  </a:ext>
                </a:extLst>
              </a:tr>
              <a:tr h="961078">
                <a:tc>
                  <a:txBody>
                    <a:bodyPr/>
                    <a:lstStyle/>
                    <a:p>
                      <a:pPr algn="ctr"/>
                      <a:r>
                        <a:rPr lang="en-US" dirty="0">
                          <a:solidFill>
                            <a:schemeClr val="accent3"/>
                          </a:solidFill>
                          <a:latin typeface="+mn-lt"/>
                        </a:rPr>
                        <a:t>Administrator</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latin typeface="+mn-lt"/>
                          <a:ea typeface="Amazon Ember" panose="02000000000000000000" pitchFamily="2" charset="0"/>
                          <a:cs typeface="+mn-cs"/>
                        </a:rPr>
                        <a:t>Manage business settings &amp; business features</a:t>
                      </a:r>
                      <a:endParaRPr lang="en-US" sz="1200" kern="1200" dirty="0">
                        <a:solidFill>
                          <a:schemeClr val="tx1"/>
                        </a:solidFill>
                        <a:latin typeface="+mn-lt"/>
                        <a:ea typeface="Amazon Ember" panose="02000000000000000000" pitchFamily="2" charset="0"/>
                        <a:cs typeface="+mn-cs"/>
                      </a:endParaRPr>
                    </a:p>
                    <a:p>
                      <a:pPr marL="285750" indent="-285750">
                        <a:buFont typeface="Arial" panose="020B0604020202020204" pitchFamily="34" charset="0"/>
                        <a:buChar char="•"/>
                      </a:pPr>
                      <a:r>
                        <a:rPr lang="en-US" sz="1200" kern="1200" dirty="0">
                          <a:solidFill>
                            <a:schemeClr val="tx1"/>
                          </a:solidFill>
                          <a:latin typeface="+mn-lt"/>
                          <a:ea typeface="Amazon Ember" panose="02000000000000000000" pitchFamily="2" charset="0"/>
                          <a:cs typeface="+mn-cs"/>
                        </a:rPr>
                        <a:t>Invite</a:t>
                      </a:r>
                      <a:r>
                        <a:rPr lang="en-US" sz="1200" kern="1200" baseline="0" dirty="0">
                          <a:solidFill>
                            <a:schemeClr val="tx1"/>
                          </a:solidFill>
                          <a:latin typeface="+mn-lt"/>
                          <a:ea typeface="Amazon Ember" panose="02000000000000000000" pitchFamily="2" charset="0"/>
                          <a:cs typeface="+mn-cs"/>
                        </a:rPr>
                        <a:t> people to join the business account</a:t>
                      </a:r>
                    </a:p>
                    <a:p>
                      <a:pPr marL="285750" indent="-285750">
                        <a:buFont typeface="Arial" panose="020B0604020202020204" pitchFamily="34" charset="0"/>
                        <a:buChar char="•"/>
                      </a:pPr>
                      <a:r>
                        <a:rPr lang="en-US" sz="1200" kern="1200" baseline="0" dirty="0">
                          <a:solidFill>
                            <a:schemeClr val="tx1"/>
                          </a:solidFill>
                          <a:latin typeface="+mn-lt"/>
                          <a:ea typeface="Amazon Ember" panose="02000000000000000000" pitchFamily="2" charset="0"/>
                          <a:cs typeface="+mn-cs"/>
                        </a:rPr>
                        <a:t>Remove users from the business account</a:t>
                      </a:r>
                    </a:p>
                    <a:p>
                      <a:pPr marL="285750" indent="-285750">
                        <a:buFont typeface="Arial" panose="020B0604020202020204" pitchFamily="34" charset="0"/>
                        <a:buChar char="•"/>
                      </a:pPr>
                      <a:r>
                        <a:rPr lang="en-US" sz="1200" b="0" i="0" kern="1200" dirty="0">
                          <a:solidFill>
                            <a:schemeClr val="tx1"/>
                          </a:solidFill>
                          <a:effectLst/>
                          <a:latin typeface="+mn-lt"/>
                          <a:ea typeface="Amazon Ember" panose="02000000000000000000" pitchFamily="2" charset="0"/>
                          <a:cs typeface="+mn-cs"/>
                        </a:rPr>
                        <a:t>Assign a role to a user</a:t>
                      </a:r>
                      <a:endParaRPr lang="en-US" sz="1200" kern="1200" baseline="0" dirty="0">
                        <a:solidFill>
                          <a:schemeClr val="tx1"/>
                        </a:solidFill>
                        <a:latin typeface="+mn-lt"/>
                        <a:ea typeface="Amazon Ember" panose="02000000000000000000" pitchFamily="2" charset="0"/>
                        <a:cs typeface="+mn-cs"/>
                      </a:endParaRPr>
                    </a:p>
                    <a:p>
                      <a:pPr marL="285750" indent="-285750">
                        <a:buFont typeface="Arial" panose="020B0604020202020204" pitchFamily="34" charset="0"/>
                        <a:buChar char="•"/>
                      </a:pPr>
                      <a:r>
                        <a:rPr lang="en-US" sz="1200" kern="1200" baseline="0" dirty="0">
                          <a:solidFill>
                            <a:schemeClr val="tx1"/>
                          </a:solidFill>
                          <a:latin typeface="+mn-lt"/>
                          <a:ea typeface="Amazon Ember" panose="02000000000000000000" pitchFamily="2" charset="0"/>
                          <a:cs typeface="+mn-cs"/>
                        </a:rPr>
                        <a:t>Set up approval workflows and spending limits</a:t>
                      </a:r>
                    </a:p>
                    <a:p>
                      <a:pPr marL="285750" indent="-285750">
                        <a:buFont typeface="Arial" panose="020B0604020202020204" pitchFamily="34" charset="0"/>
                        <a:buChar char="•"/>
                      </a:pPr>
                      <a:r>
                        <a:rPr lang="en-US" sz="1200" kern="1200" baseline="0" dirty="0">
                          <a:solidFill>
                            <a:schemeClr val="tx1"/>
                          </a:solidFill>
                          <a:latin typeface="+mn-lt"/>
                          <a:ea typeface="Amazon Ember" panose="02000000000000000000" pitchFamily="2" charset="0"/>
                          <a:cs typeface="+mn-cs"/>
                        </a:rPr>
                        <a:t>Configure shared payment methods and shipping addresses</a:t>
                      </a:r>
                    </a:p>
                    <a:p>
                      <a:pPr marL="285750" indent="-285750">
                        <a:buFont typeface="Arial" panose="020B0604020202020204" pitchFamily="34" charset="0"/>
                        <a:buChar char="•"/>
                      </a:pPr>
                      <a:r>
                        <a:rPr lang="en-US" sz="1200" kern="1200" baseline="0" dirty="0">
                          <a:solidFill>
                            <a:schemeClr val="tx1"/>
                          </a:solidFill>
                          <a:latin typeface="+mn-lt"/>
                          <a:ea typeface="Amazon Ember" panose="02000000000000000000" pitchFamily="2" charset="0"/>
                          <a:cs typeface="+mn-cs"/>
                        </a:rPr>
                        <a:t>Add certifications such as tax exemptions to the business account</a:t>
                      </a:r>
                    </a:p>
                    <a:p>
                      <a:endParaRPr lang="en-US" sz="1200" dirty="0">
                        <a:solidFill>
                          <a:schemeClr val="tx1"/>
                        </a:solidFill>
                        <a:latin typeface="+mn-lt"/>
                        <a:ea typeface="Amazon Ember" panose="02000000000000000000" pitchFamily="2"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Administrators can view orders and order history for all purchases in their group(s) on behalf of the business.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Last 4 digits of any payment methods used by Requisitioners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Billing &amp; Ship to addresses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All Amazon Business Analytics fields for orders placed by users in their group(s)</a:t>
                      </a:r>
                    </a:p>
                    <a:p>
                      <a:pPr algn="ctr"/>
                      <a:endParaRPr lang="en-US" sz="1200" dirty="0">
                        <a:solidFill>
                          <a:schemeClr val="tx1"/>
                        </a:solidFill>
                        <a:latin typeface="+mn-lt"/>
                        <a:ea typeface="Amazon Ember" panose="02000000000000000000" pitchFamily="2" charset="0"/>
                      </a:endParaRPr>
                    </a:p>
                  </a:txBody>
                  <a:tcPr anchor="ctr"/>
                </a:tc>
                <a:extLst>
                  <a:ext uri="{0D108BD9-81ED-4DB2-BD59-A6C34878D82A}">
                    <a16:rowId xmlns:a16="http://schemas.microsoft.com/office/drawing/2014/main" val="4091335682"/>
                  </a:ext>
                </a:extLst>
              </a:tr>
              <a:tr h="1160726">
                <a:tc>
                  <a:txBody>
                    <a:bodyPr/>
                    <a:lstStyle/>
                    <a:p>
                      <a:pPr algn="ctr"/>
                      <a:r>
                        <a:rPr lang="en-US" dirty="0">
                          <a:solidFill>
                            <a:schemeClr val="accent3"/>
                          </a:solidFill>
                          <a:latin typeface="+mn-lt"/>
                        </a:rPr>
                        <a:t>Requisitioner</a:t>
                      </a:r>
                    </a:p>
                  </a:txBody>
                  <a:tcPr anchor="ctr"/>
                </a:tc>
                <a:tc>
                  <a:txBody>
                    <a:bodyPr/>
                    <a:lstStyle/>
                    <a:p>
                      <a:pPr marL="285750" indent="-285750">
                        <a:buFont typeface="Arial" panose="020B0604020202020204" pitchFamily="34" charset="0"/>
                        <a:buChar char="•"/>
                      </a:pPr>
                      <a:r>
                        <a:rPr lang="en-US" sz="1200" kern="1200" dirty="0">
                          <a:solidFill>
                            <a:schemeClr val="tx1"/>
                          </a:solidFill>
                          <a:latin typeface="+mn-lt"/>
                          <a:ea typeface="Amazon Ember" panose="02000000000000000000" pitchFamily="2" charset="0"/>
                          <a:cs typeface="+mn-cs"/>
                        </a:rPr>
                        <a:t>Place orders</a:t>
                      </a:r>
                      <a:r>
                        <a:rPr lang="en-US" sz="1200" kern="1200" baseline="0" dirty="0">
                          <a:solidFill>
                            <a:schemeClr val="tx1"/>
                          </a:solidFill>
                          <a:latin typeface="+mn-lt"/>
                          <a:ea typeface="Amazon Ember" panose="02000000000000000000" pitchFamily="2" charset="0"/>
                          <a:cs typeface="+mn-cs"/>
                        </a:rPr>
                        <a:t> on behalf of the organization</a:t>
                      </a:r>
                    </a:p>
                    <a:p>
                      <a:pPr marL="285750" indent="-285750">
                        <a:buFont typeface="Arial" panose="020B0604020202020204" pitchFamily="34" charset="0"/>
                        <a:buChar char="•"/>
                      </a:pPr>
                      <a:r>
                        <a:rPr lang="en-US" sz="1200" kern="1200" baseline="0" dirty="0">
                          <a:solidFill>
                            <a:schemeClr val="tx1"/>
                          </a:solidFill>
                          <a:latin typeface="+mn-lt"/>
                          <a:ea typeface="Amazon Ember" panose="02000000000000000000" pitchFamily="2" charset="0"/>
                          <a:cs typeface="+mn-cs"/>
                        </a:rPr>
                        <a:t>Add payment methods and shipping addresses at checkout *if individual pay is configured</a:t>
                      </a:r>
                    </a:p>
                    <a:p>
                      <a:pPr marL="285750" indent="-285750">
                        <a:buFont typeface="Arial" panose="020B0604020202020204" pitchFamily="34" charset="0"/>
                        <a:buChar char="•"/>
                      </a:pPr>
                      <a:r>
                        <a:rPr lang="en-US" sz="1200" kern="1200" baseline="0" dirty="0">
                          <a:solidFill>
                            <a:schemeClr val="tx1"/>
                          </a:solidFill>
                          <a:latin typeface="+mn-lt"/>
                          <a:ea typeface="Amazon Ember" panose="02000000000000000000" pitchFamily="2" charset="0"/>
                          <a:cs typeface="+mn-cs"/>
                        </a:rPr>
                        <a:t>Utilize Business Analytics for their own purchases </a:t>
                      </a:r>
                    </a:p>
                    <a:p>
                      <a:pPr marL="285750" indent="-285750">
                        <a:buFont typeface="Arial" panose="020B0604020202020204" pitchFamily="34" charset="0"/>
                        <a:buChar char="•"/>
                      </a:pPr>
                      <a:r>
                        <a:rPr lang="en-US" sz="1200" kern="1200" baseline="0" dirty="0">
                          <a:solidFill>
                            <a:schemeClr val="tx1"/>
                          </a:solidFill>
                          <a:latin typeface="+mn-lt"/>
                          <a:ea typeface="Amazon Ember" panose="02000000000000000000" pitchFamily="2" charset="0"/>
                          <a:cs typeface="+mn-cs"/>
                        </a:rPr>
                        <a:t>Can be configured as an Approver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Order history for all orders that they placed for their organization with their business user account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Amazon Ember" panose="02000000000000000000" pitchFamily="2" charset="0"/>
                          <a:cs typeface="+mn-cs"/>
                        </a:rPr>
                        <a:t>Shipping addresses &amp; payment methods (last 4 digits visible), as established by the administrator</a:t>
                      </a:r>
                    </a:p>
                    <a:p>
                      <a:pPr algn="ctr"/>
                      <a:endParaRPr lang="en-US" sz="1200" dirty="0">
                        <a:solidFill>
                          <a:schemeClr val="tx1"/>
                        </a:solidFill>
                        <a:latin typeface="+mn-lt"/>
                        <a:ea typeface="Amazon Ember" panose="02000000000000000000" pitchFamily="2" charset="0"/>
                      </a:endParaRPr>
                    </a:p>
                  </a:txBody>
                  <a:tcPr anchor="ctr"/>
                </a:tc>
                <a:extLst>
                  <a:ext uri="{0D108BD9-81ED-4DB2-BD59-A6C34878D82A}">
                    <a16:rowId xmlns:a16="http://schemas.microsoft.com/office/drawing/2014/main" val="2901123298"/>
                  </a:ext>
                </a:extLst>
              </a:tr>
            </a:tbl>
          </a:graphicData>
        </a:graphic>
      </p:graphicFrame>
    </p:spTree>
    <p:extLst>
      <p:ext uri="{BB962C8B-B14F-4D97-AF65-F5344CB8AC3E}">
        <p14:creationId xmlns:p14="http://schemas.microsoft.com/office/powerpoint/2010/main" val="3600634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05" y="15501"/>
            <a:ext cx="11628255" cy="1325563"/>
          </a:xfrm>
        </p:spPr>
        <p:txBody>
          <a:bodyPr/>
          <a:lstStyle/>
          <a:p>
            <a:r>
              <a:rPr lang="en-US" dirty="0"/>
              <a:t>Accessing the Account through Single Sign On</a:t>
            </a:r>
          </a:p>
        </p:txBody>
      </p:sp>
      <p:sp>
        <p:nvSpPr>
          <p:cNvPr id="5" name="TextBox 4"/>
          <p:cNvSpPr txBox="1"/>
          <p:nvPr/>
        </p:nvSpPr>
        <p:spPr>
          <a:xfrm>
            <a:off x="6229350" y="2586038"/>
            <a:ext cx="4386263" cy="2308324"/>
          </a:xfrm>
          <a:prstGeom prst="rect">
            <a:avLst/>
          </a:prstGeom>
          <a:solidFill>
            <a:schemeClr val="accent4"/>
          </a:solidFill>
        </p:spPr>
        <p:txBody>
          <a:bodyPr wrap="square" rtlCol="0">
            <a:spAutoFit/>
          </a:bodyPr>
          <a:lstStyle/>
          <a:p>
            <a:pPr algn="ctr"/>
            <a:r>
              <a:rPr lang="en-US" sz="2400" b="1" i="1" dirty="0">
                <a:solidFill>
                  <a:schemeClr val="bg1"/>
                </a:solidFill>
              </a:rPr>
              <a:t>Link to Join through SSO:</a:t>
            </a:r>
          </a:p>
          <a:p>
            <a:pPr algn="ctr"/>
            <a:endParaRPr lang="en-US" sz="2400" b="1" i="1" dirty="0">
              <a:solidFill>
                <a:schemeClr val="bg1"/>
              </a:solidFill>
            </a:endParaRPr>
          </a:p>
          <a:p>
            <a:pPr algn="ctr"/>
            <a:r>
              <a:rPr lang="en-US" sz="2400" b="1" i="1" dirty="0">
                <a:solidFill>
                  <a:schemeClr val="bg1"/>
                </a:solidFill>
              </a:rPr>
              <a:t>&lt;inert link&gt;</a:t>
            </a:r>
          </a:p>
          <a:p>
            <a:pPr algn="ctr"/>
            <a:endParaRPr lang="en-US" sz="2400" b="1" i="1" dirty="0">
              <a:solidFill>
                <a:schemeClr val="bg1"/>
              </a:solidFill>
            </a:endParaRPr>
          </a:p>
          <a:p>
            <a:pPr algn="ctr"/>
            <a:r>
              <a:rPr lang="en-US" sz="2400" b="1" i="1" dirty="0">
                <a:solidFill>
                  <a:schemeClr val="bg1"/>
                </a:solidFill>
              </a:rPr>
              <a:t> or Screenshot</a:t>
            </a:r>
          </a:p>
          <a:p>
            <a:pPr algn="ctr"/>
            <a:endParaRPr lang="en-US" sz="2400" b="1" i="1" dirty="0"/>
          </a:p>
        </p:txBody>
      </p:sp>
      <p:sp>
        <p:nvSpPr>
          <p:cNvPr id="6"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Accessing the Amazon Business account is simple for end users when Amazon is integrated with your organization’s IDP</a:t>
            </a:r>
          </a:p>
          <a:p>
            <a:endParaRPr lang="en-US" sz="1800" dirty="0">
              <a:solidFill>
                <a:schemeClr val="accent3"/>
              </a:solidFill>
              <a:latin typeface="+mn-lt"/>
            </a:endParaRPr>
          </a:p>
        </p:txBody>
      </p:sp>
      <p:sp>
        <p:nvSpPr>
          <p:cNvPr id="7" name="Rectangle 6"/>
          <p:cNvSpPr/>
          <p:nvPr/>
        </p:nvSpPr>
        <p:spPr>
          <a:xfrm>
            <a:off x="1089915" y="1685883"/>
            <a:ext cx="4467028" cy="4924425"/>
          </a:xfrm>
          <a:prstGeom prst="rect">
            <a:avLst/>
          </a:prstGeom>
        </p:spPr>
        <p:txBody>
          <a:bodyPr wrap="square">
            <a:spAutoFit/>
          </a:bodyPr>
          <a:lstStyle/>
          <a:p>
            <a:pPr lvl="0">
              <a:spcAft>
                <a:spcPts val="1200"/>
              </a:spcAft>
            </a:pPr>
            <a:r>
              <a:rPr lang="en-US" sz="1600" u="sng" dirty="0">
                <a:solidFill>
                  <a:schemeClr val="accent3"/>
                </a:solidFill>
                <a:ea typeface="Amazon Ember" panose="02000000000000000000" pitchFamily="2" charset="0"/>
              </a:rPr>
              <a:t>How do end users sign in?</a:t>
            </a:r>
          </a:p>
          <a:p>
            <a:pPr marL="398463" lvl="0" indent="-227013">
              <a:buFont typeface="Arial" panose="020B0604020202020204" pitchFamily="34" charset="0"/>
              <a:buChar char="•"/>
            </a:pPr>
            <a:r>
              <a:rPr lang="en-US" sz="1600" dirty="0">
                <a:solidFill>
                  <a:srgbClr val="222C3A"/>
                </a:solidFill>
              </a:rPr>
              <a:t>To access the centralized account, use the link provided to access Amazon Business. This will automatically log you into the appropriate account. </a:t>
            </a:r>
            <a:endParaRPr lang="en-US" sz="1600" dirty="0"/>
          </a:p>
          <a:p>
            <a:pPr marL="398463" indent="-227013">
              <a:buFont typeface="Arial" panose="020B0604020202020204" pitchFamily="34" charset="0"/>
              <a:buChar char="•"/>
            </a:pPr>
            <a:r>
              <a:rPr lang="en-US" sz="1600" dirty="0"/>
              <a:t>Depending on how users have used their work email on Amazon in the past, they may need to take action to separate or migrate an existing account. </a:t>
            </a:r>
          </a:p>
          <a:p>
            <a:pPr marL="855663" lvl="1" indent="-227013">
              <a:buFont typeface="Arial" panose="020B0604020202020204" pitchFamily="34" charset="0"/>
              <a:buChar char="•"/>
            </a:pPr>
            <a:r>
              <a:rPr lang="en-US" sz="1600" dirty="0"/>
              <a:t>For those who have not used their work email in the past, they will be immediately authenticated into the central account.</a:t>
            </a:r>
          </a:p>
          <a:p>
            <a:pPr marL="855663" lvl="1" indent="-227013">
              <a:buFont typeface="Arial" panose="020B0604020202020204" pitchFamily="34" charset="0"/>
              <a:buChar char="•"/>
            </a:pPr>
            <a:r>
              <a:rPr lang="en-US" sz="1600" dirty="0"/>
              <a:t>For those who do need to take action to separate out their existing account, this is a one time process. They will be authenticated automatically each subsequent time.</a:t>
            </a: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spTree>
    <p:extLst>
      <p:ext uri="{BB962C8B-B14F-4D97-AF65-F5344CB8AC3E}">
        <p14:creationId xmlns:p14="http://schemas.microsoft.com/office/powerpoint/2010/main" val="159562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75" y="4363"/>
            <a:ext cx="11628255" cy="1325563"/>
          </a:xfrm>
        </p:spPr>
        <p:txBody>
          <a:bodyPr/>
          <a:lstStyle/>
          <a:p>
            <a:r>
              <a:rPr lang="en-US" dirty="0"/>
              <a:t>Inviting Users to Amazon Business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add users to the account one by one or all at once by uploading a spreadsheet</a:t>
            </a:r>
          </a:p>
          <a:p>
            <a:endParaRPr lang="en-US" sz="1800" dirty="0">
              <a:solidFill>
                <a:schemeClr val="accent3"/>
              </a:solidFill>
              <a:latin typeface="+mn-lt"/>
            </a:endParaRPr>
          </a:p>
        </p:txBody>
      </p:sp>
      <p:sp>
        <p:nvSpPr>
          <p:cNvPr id="9" name="Rectangle 8"/>
          <p:cNvSpPr/>
          <p:nvPr/>
        </p:nvSpPr>
        <p:spPr>
          <a:xfrm>
            <a:off x="1017971" y="1557342"/>
            <a:ext cx="4467028" cy="4708981"/>
          </a:xfrm>
          <a:prstGeom prst="rect">
            <a:avLst/>
          </a:prstGeom>
        </p:spPr>
        <p:txBody>
          <a:bodyPr wrap="square">
            <a:spAutoFit/>
          </a:bodyPr>
          <a:lstStyle/>
          <a:p>
            <a:pPr lvl="0">
              <a:spcAft>
                <a:spcPts val="1200"/>
              </a:spcAft>
            </a:pPr>
            <a:r>
              <a:rPr lang="en-US" sz="1600" u="sng" dirty="0">
                <a:solidFill>
                  <a:schemeClr val="accent3"/>
                </a:solidFill>
                <a:ea typeface="Amazon Ember" panose="02000000000000000000" pitchFamily="2" charset="0"/>
              </a:rPr>
              <a:t>How do Invitations Work?</a:t>
            </a:r>
          </a:p>
          <a:p>
            <a:pPr marL="398463" indent="-227013">
              <a:buFont typeface="Arial" panose="020B0604020202020204" pitchFamily="34" charset="0"/>
              <a:buChar char="•"/>
            </a:pPr>
            <a:r>
              <a:rPr lang="en-US" sz="1600" dirty="0"/>
              <a:t>When a user is added to the business account, an invitation to join is immediately emailed.</a:t>
            </a:r>
          </a:p>
          <a:p>
            <a:pPr marL="398463" indent="-227013">
              <a:buFont typeface="Arial" panose="020B0604020202020204" pitchFamily="34" charset="0"/>
              <a:buChar char="•"/>
            </a:pPr>
            <a:r>
              <a:rPr lang="en-US" sz="1600" dirty="0"/>
              <a:t>Invitations are tied to an end users email address. The recipient cannot change the email address they use to register for the account. </a:t>
            </a:r>
          </a:p>
          <a:p>
            <a:pPr marL="398463" indent="-227013">
              <a:buFont typeface="Arial" panose="020B0604020202020204" pitchFamily="34" charset="0"/>
              <a:buChar char="•"/>
            </a:pPr>
            <a:r>
              <a:rPr lang="en-US" sz="1600" dirty="0"/>
              <a:t>End users must take action after being invited to an account in order to become an active user. </a:t>
            </a:r>
          </a:p>
          <a:p>
            <a:pPr marL="398463" indent="-227013">
              <a:buFont typeface="Arial" panose="020B0604020202020204" pitchFamily="34" charset="0"/>
              <a:buChar char="•"/>
            </a:pPr>
            <a:r>
              <a:rPr lang="en-US" sz="1600" dirty="0"/>
              <a:t>User permissions are assigned when a user is invited.</a:t>
            </a:r>
          </a:p>
          <a:p>
            <a:pPr marL="398463" indent="-227013">
              <a:buFont typeface="Arial" panose="020B0604020202020204" pitchFamily="34" charset="0"/>
              <a:buChar char="•"/>
            </a:pPr>
            <a:r>
              <a:rPr lang="en-US" sz="1600" dirty="0"/>
              <a:t>Account invitations are valid for 90 days from send date. After 90 days, they will expire and need to be resent</a:t>
            </a:r>
          </a:p>
          <a:p>
            <a:pPr marL="398463" indent="-227013">
              <a:buFont typeface="Arial" panose="020B0604020202020204" pitchFamily="34" charset="0"/>
              <a:buChar char="•"/>
            </a:pPr>
            <a:endParaRPr lang="en-US" sz="1600" dirty="0">
              <a:solidFill>
                <a:prstClr val="black"/>
              </a:solidFill>
              <a:ea typeface="Amazon Ember" panose="02000000000000000000" pitchFamily="2" charset="0"/>
            </a:endParaRPr>
          </a:p>
          <a:p>
            <a:pPr marL="171450" lvl="0"/>
            <a:endParaRPr lang="en-US" sz="1600" dirty="0">
              <a:solidFill>
                <a:prstClr val="black"/>
              </a:solidFill>
              <a:ea typeface="Amazon Ember" panose="02000000000000000000" pitchFamily="2" charset="0"/>
            </a:endParaRPr>
          </a:p>
        </p:txBody>
      </p:sp>
      <p:grpSp>
        <p:nvGrpSpPr>
          <p:cNvPr id="10" name="Group 9"/>
          <p:cNvGrpSpPr/>
          <p:nvPr/>
        </p:nvGrpSpPr>
        <p:grpSpPr>
          <a:xfrm>
            <a:off x="5872493" y="2076310"/>
            <a:ext cx="5346492" cy="3475623"/>
            <a:chOff x="5872493" y="1979595"/>
            <a:chExt cx="5346492" cy="3475623"/>
          </a:xfrm>
          <a:effectLst>
            <a:outerShdw blurRad="50800" dist="38100" dir="5400000" algn="t" rotWithShape="0">
              <a:prstClr val="black">
                <a:alpha val="40000"/>
              </a:prstClr>
            </a:outerShdw>
          </a:effectLst>
        </p:grpSpPr>
        <p:pic>
          <p:nvPicPr>
            <p:cNvPr id="14" name="Picture 13"/>
            <p:cNvPicPr>
              <a:picLocks noChangeAspect="1"/>
            </p:cNvPicPr>
            <p:nvPr/>
          </p:nvPicPr>
          <p:blipFill>
            <a:blip r:embed="rId2"/>
            <a:stretch>
              <a:fillRect/>
            </a:stretch>
          </p:blipFill>
          <p:spPr>
            <a:xfrm>
              <a:off x="5872493" y="1979595"/>
              <a:ext cx="5346492" cy="3475623"/>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6507039" y="4160325"/>
              <a:ext cx="2189921" cy="223138"/>
            </a:xfrm>
            <a:prstGeom prst="rect">
              <a:avLst/>
            </a:prstGeom>
            <a:solidFill>
              <a:schemeClr val="tx2"/>
            </a:solidFill>
            <a:ln w="9525">
              <a:noFill/>
            </a:ln>
          </p:spPr>
          <p:txBody>
            <a:bodyPr wrap="square" rtlCol="0">
              <a:spAutoFit/>
            </a:bodyPr>
            <a:lstStyle/>
            <a:p>
              <a:r>
                <a:rPr lang="en-US" sz="800" dirty="0">
                  <a:latin typeface="Amazon Ember" panose="02000000000000000000" pitchFamily="2" charset="0"/>
                  <a:ea typeface="Amazon Ember" panose="02000000000000000000" pitchFamily="2" charset="0"/>
                </a:rPr>
                <a:t>your account admin email@company.com</a:t>
              </a:r>
              <a:r>
                <a:rPr lang="en-US" sz="850" dirty="0">
                  <a:latin typeface="Amazon Ember" panose="02000000000000000000" pitchFamily="2" charset="0"/>
                  <a:ea typeface="Amazon Ember" panose="02000000000000000000" pitchFamily="2" charset="0"/>
                </a:rPr>
                <a:t>)</a:t>
              </a:r>
            </a:p>
          </p:txBody>
        </p:sp>
      </p:grpSp>
      <p:sp>
        <p:nvSpPr>
          <p:cNvPr id="3" name="Rectangle 2"/>
          <p:cNvSpPr/>
          <p:nvPr/>
        </p:nvSpPr>
        <p:spPr>
          <a:xfrm>
            <a:off x="5999833" y="2730926"/>
            <a:ext cx="2131576" cy="14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29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Add a New User</a:t>
            </a:r>
          </a:p>
        </p:txBody>
      </p:sp>
      <p:sp>
        <p:nvSpPr>
          <p:cNvPr id="7"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add users to the account one by one or in bulk using a spreadsheet</a:t>
            </a:r>
          </a:p>
          <a:p>
            <a:endParaRPr lang="en-US" sz="1800" dirty="0">
              <a:solidFill>
                <a:schemeClr val="accent3"/>
              </a:solidFill>
              <a:latin typeface="+mn-lt"/>
            </a:endParaRPr>
          </a:p>
        </p:txBody>
      </p:sp>
      <p:sp>
        <p:nvSpPr>
          <p:cNvPr id="8" name="Rectangle 7"/>
          <p:cNvSpPr/>
          <p:nvPr/>
        </p:nvSpPr>
        <p:spPr>
          <a:xfrm>
            <a:off x="829777" y="1611281"/>
            <a:ext cx="3837318" cy="4862870"/>
          </a:xfrm>
          <a:prstGeom prst="rect">
            <a:avLst/>
          </a:prstGeom>
        </p:spPr>
        <p:txBody>
          <a:bodyPr wrap="square">
            <a:spAutoFit/>
          </a:bodyPr>
          <a:lstStyle/>
          <a:p>
            <a:r>
              <a:rPr lang="en-US" sz="1600" b="1" u="sng" dirty="0">
                <a:solidFill>
                  <a:schemeClr val="accent3"/>
                </a:solidFill>
                <a:ea typeface="Amazon Ember" panose="02000000000000000000" pitchFamily="2" charset="0"/>
              </a:rPr>
              <a:t>Add Users from Business Settings</a:t>
            </a:r>
            <a:endParaRPr lang="en-US" sz="1600" dirty="0">
              <a:solidFill>
                <a:schemeClr val="accent3"/>
              </a:solidFill>
              <a:ea typeface="Amazon Ember" panose="02000000000000000000" pitchFamily="2" charset="0"/>
            </a:endParaRPr>
          </a:p>
          <a:p>
            <a:pPr marL="398463" indent="-227013">
              <a:buFont typeface="Arial" panose="020B0604020202020204" pitchFamily="34" charset="0"/>
              <a:buChar char="•"/>
            </a:pPr>
            <a:r>
              <a:rPr lang="en-US" sz="1600" dirty="0">
                <a:ea typeface="Amazon Ember" panose="02000000000000000000" pitchFamily="2" charset="0"/>
              </a:rPr>
              <a:t>Under the “Add people” button at the account or group level, select “Add people” again. Enter the user’s email address and select the appropriate user permissions. You can select one role or both. Up to 12 people can be invited in this window at once. </a:t>
            </a:r>
          </a:p>
          <a:p>
            <a:pPr marL="398463" indent="-227013">
              <a:buFont typeface="Arial" panose="020B0604020202020204" pitchFamily="34" charset="0"/>
              <a:buChar char="•"/>
            </a:pPr>
            <a:endParaRPr lang="en-US" sz="1600" dirty="0">
              <a:ea typeface="Amazon Ember" panose="02000000000000000000" pitchFamily="2" charset="0"/>
            </a:endParaRPr>
          </a:p>
          <a:p>
            <a:pPr lvl="0"/>
            <a:r>
              <a:rPr lang="en-US" sz="1600" b="1" u="sng" dirty="0">
                <a:solidFill>
                  <a:schemeClr val="accent3"/>
                </a:solidFill>
                <a:ea typeface="Amazon Ember" panose="02000000000000000000" pitchFamily="2" charset="0"/>
              </a:rPr>
              <a:t>Add Users from any Group</a:t>
            </a:r>
            <a:endParaRPr lang="en-US" sz="1600" dirty="0">
              <a:solidFill>
                <a:schemeClr val="accent3"/>
              </a:solidFill>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If you navigate directly to a subgroup within an account, you can also add users. Once at the group, click </a:t>
            </a:r>
            <a:r>
              <a:rPr lang="en-US" sz="1600" b="1" dirty="0">
                <a:solidFill>
                  <a:schemeClr val="accent3"/>
                </a:solidFill>
                <a:ea typeface="Amazon Ember" panose="02000000000000000000" pitchFamily="2" charset="0"/>
              </a:rPr>
              <a:t>Members&gt;People&gt;Add People</a:t>
            </a:r>
          </a:p>
          <a:p>
            <a:pPr marL="398463" indent="-227013">
              <a:buFont typeface="Arial" panose="020B0604020202020204" pitchFamily="34" charset="0"/>
              <a:buChar char="•"/>
            </a:pPr>
            <a:endParaRPr lang="en-US" sz="1600" dirty="0"/>
          </a:p>
          <a:p>
            <a:pPr marL="398463" indent="-227013">
              <a:buFont typeface="Arial" panose="020B0604020202020204" pitchFamily="34" charset="0"/>
              <a:buChar char="•"/>
            </a:pPr>
            <a:endParaRPr lang="en-US" sz="1600" dirty="0"/>
          </a:p>
          <a:p>
            <a:pPr lvl="1"/>
            <a:endParaRPr lang="en-US" sz="1600" dirty="0"/>
          </a:p>
        </p:txBody>
      </p:sp>
      <p:pic>
        <p:nvPicPr>
          <p:cNvPr id="9" name="Picture 8"/>
          <p:cNvPicPr>
            <a:picLocks noChangeAspect="1"/>
          </p:cNvPicPr>
          <p:nvPr/>
        </p:nvPicPr>
        <p:blipFill rotWithShape="1">
          <a:blip r:embed="rId2"/>
          <a:srcRect b="2457"/>
          <a:stretch/>
        </p:blipFill>
        <p:spPr>
          <a:xfrm>
            <a:off x="5413125" y="1831627"/>
            <a:ext cx="5311715" cy="2459019"/>
          </a:xfrm>
          <a:prstGeom prst="rect">
            <a:avLst/>
          </a:prstGeom>
          <a:ln w="9525">
            <a:solidFill>
              <a:schemeClr val="bg2"/>
            </a:solid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3"/>
          <a:stretch>
            <a:fillRect/>
          </a:stretch>
        </p:blipFill>
        <p:spPr>
          <a:xfrm>
            <a:off x="9266360" y="1329926"/>
            <a:ext cx="1952625" cy="1428750"/>
          </a:xfrm>
          <a:prstGeom prst="rect">
            <a:avLst/>
          </a:prstGeom>
          <a:ln w="9525">
            <a:solidFill>
              <a:schemeClr val="bg2"/>
            </a:solidFill>
          </a:ln>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4"/>
          <a:stretch>
            <a:fillRect/>
          </a:stretch>
        </p:blipFill>
        <p:spPr>
          <a:xfrm>
            <a:off x="5413125" y="4518063"/>
            <a:ext cx="5311715" cy="1414362"/>
          </a:xfrm>
          <a:prstGeom prst="rect">
            <a:avLst/>
          </a:prstGeom>
          <a:ln w="9525">
            <a:solidFill>
              <a:schemeClr val="bg2"/>
            </a:solidFill>
          </a:ln>
          <a:effectLst>
            <a:outerShdw blurRad="50800" dist="38100" dir="5400000" algn="t" rotWithShape="0">
              <a:prstClr val="black">
                <a:alpha val="40000"/>
              </a:prstClr>
            </a:outerShdw>
          </a:effectLst>
        </p:spPr>
      </p:pic>
      <p:sp>
        <p:nvSpPr>
          <p:cNvPr id="10" name="Rounded Rectangle 9"/>
          <p:cNvSpPr/>
          <p:nvPr/>
        </p:nvSpPr>
        <p:spPr>
          <a:xfrm>
            <a:off x="9266360" y="5342286"/>
            <a:ext cx="1564200" cy="489553"/>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2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Add Multiple Users</a:t>
            </a:r>
          </a:p>
        </p:txBody>
      </p:sp>
      <p:sp>
        <p:nvSpPr>
          <p:cNvPr id="10" name="Text Placeholder 2">
            <a:extLst>
              <a:ext uri="{FF2B5EF4-FFF2-40B4-BE49-F238E27FC236}">
                <a16:creationId xmlns:a16="http://schemas.microsoft.com/office/drawing/2014/main" id="{0BB5612F-6A99-F843-83BF-B387B1C93B3A}"/>
              </a:ext>
            </a:extLst>
          </p:cNvPr>
          <p:cNvSpPr txBox="1">
            <a:spLocks/>
          </p:cNvSpPr>
          <p:nvPr/>
        </p:nvSpPr>
        <p:spPr>
          <a:xfrm>
            <a:off x="829777" y="1244789"/>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Administrators can add users to the account one by one or in bulk using a spreadsheet</a:t>
            </a:r>
          </a:p>
          <a:p>
            <a:endParaRPr lang="en-US" sz="1800" dirty="0">
              <a:solidFill>
                <a:schemeClr val="accent3"/>
              </a:solidFill>
              <a:latin typeface="+mn-lt"/>
            </a:endParaRPr>
          </a:p>
        </p:txBody>
      </p:sp>
      <p:sp>
        <p:nvSpPr>
          <p:cNvPr id="11" name="Rectangle 10"/>
          <p:cNvSpPr/>
          <p:nvPr/>
        </p:nvSpPr>
        <p:spPr>
          <a:xfrm>
            <a:off x="829777" y="1611281"/>
            <a:ext cx="3837318" cy="2092881"/>
          </a:xfrm>
          <a:prstGeom prst="rect">
            <a:avLst/>
          </a:prstGeom>
        </p:spPr>
        <p:txBody>
          <a:bodyPr wrap="square">
            <a:spAutoFit/>
          </a:bodyPr>
          <a:lstStyle/>
          <a:p>
            <a:r>
              <a:rPr lang="en-US" sz="1600" b="1" u="sng" dirty="0">
                <a:solidFill>
                  <a:schemeClr val="accent3"/>
                </a:solidFill>
                <a:ea typeface="Amazon Ember" panose="02000000000000000000" pitchFamily="2" charset="0"/>
              </a:rPr>
              <a:t>Bulk User Invites</a:t>
            </a:r>
            <a:endParaRPr lang="en-US" sz="1600" dirty="0">
              <a:solidFill>
                <a:schemeClr val="accent3"/>
              </a:solidFill>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Under the “Add people” button at the account level, select “Upload list of people”. Using the provided template, invite multiple users to separate groups and designate their roles.</a:t>
            </a:r>
            <a:endParaRPr lang="en-US" sz="1600" dirty="0">
              <a:ea typeface="Amazon Ember" panose="02000000000000000000" pitchFamily="2" charset="0"/>
            </a:endParaRPr>
          </a:p>
          <a:p>
            <a:pPr lvl="1"/>
            <a:endParaRPr lang="en-US" dirty="0"/>
          </a:p>
        </p:txBody>
      </p:sp>
      <p:sp>
        <p:nvSpPr>
          <p:cNvPr id="12" name="Rectangle 11"/>
          <p:cNvSpPr/>
          <p:nvPr/>
        </p:nvSpPr>
        <p:spPr>
          <a:xfrm>
            <a:off x="829777" y="3593521"/>
            <a:ext cx="4765421" cy="2092881"/>
          </a:xfrm>
          <a:prstGeom prst="rect">
            <a:avLst/>
          </a:prstGeom>
        </p:spPr>
        <p:txBody>
          <a:bodyPr wrap="square">
            <a:spAutoFit/>
          </a:bodyPr>
          <a:lstStyle/>
          <a:p>
            <a:r>
              <a:rPr lang="en-US" sz="1600" b="1" u="sng" dirty="0">
                <a:solidFill>
                  <a:schemeClr val="accent3"/>
                </a:solidFill>
                <a:ea typeface="Amazon Ember" panose="02000000000000000000" pitchFamily="2" charset="0"/>
              </a:rPr>
              <a:t>Bulk Upload Results</a:t>
            </a:r>
            <a:endParaRPr lang="en-US" sz="1600" dirty="0">
              <a:solidFill>
                <a:schemeClr val="accent3"/>
              </a:solidFill>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After a spreadsheet has been uploaded, the admin will receive an automated report indicating any emails that were not able to be processed or invited. These failed invites usually indicate that an end user has an existing Amazon Business account. </a:t>
            </a:r>
            <a:endParaRPr lang="en-US" sz="1600" dirty="0">
              <a:ea typeface="Amazon Ember" panose="02000000000000000000" pitchFamily="2" charset="0"/>
            </a:endParaRPr>
          </a:p>
          <a:p>
            <a:pPr lvl="1"/>
            <a:endParaRPr lang="en-US" dirty="0"/>
          </a:p>
        </p:txBody>
      </p:sp>
      <p:pic>
        <p:nvPicPr>
          <p:cNvPr id="17" name="Picture 16"/>
          <p:cNvPicPr>
            <a:picLocks noChangeAspect="1"/>
          </p:cNvPicPr>
          <p:nvPr/>
        </p:nvPicPr>
        <p:blipFill>
          <a:blip r:embed="rId2"/>
          <a:stretch>
            <a:fillRect/>
          </a:stretch>
        </p:blipFill>
        <p:spPr>
          <a:xfrm>
            <a:off x="5153474" y="1784758"/>
            <a:ext cx="5089198" cy="1628216"/>
          </a:xfrm>
          <a:prstGeom prst="rect">
            <a:avLst/>
          </a:prstGeom>
          <a:ln w="38100" cap="sq">
            <a:solidFill>
              <a:schemeClr val="bg2"/>
            </a:solidFill>
            <a:prstDash val="solid"/>
            <a:miter lim="800000"/>
          </a:ln>
          <a:effectLst>
            <a:outerShdw blurRad="50800" dist="38100" dir="5400000" algn="t" rotWithShape="0">
              <a:prstClr val="black">
                <a:alpha val="40000"/>
              </a:prstClr>
            </a:outerShdw>
          </a:effectLst>
        </p:spPr>
      </p:pic>
      <p:pic>
        <p:nvPicPr>
          <p:cNvPr id="18" name="Picture 17"/>
          <p:cNvPicPr>
            <a:picLocks noChangeAspect="1"/>
          </p:cNvPicPr>
          <p:nvPr/>
        </p:nvPicPr>
        <p:blipFill>
          <a:blip r:embed="rId3"/>
          <a:stretch>
            <a:fillRect/>
          </a:stretch>
        </p:blipFill>
        <p:spPr>
          <a:xfrm>
            <a:off x="9266360" y="1611281"/>
            <a:ext cx="1952625" cy="1428750"/>
          </a:xfrm>
          <a:prstGeom prst="rect">
            <a:avLst/>
          </a:prstGeom>
          <a:ln w="38100">
            <a:solidFill>
              <a:schemeClr val="bg2"/>
            </a:solidFill>
          </a:ln>
          <a:effectLst>
            <a:outerShdw blurRad="50800" dist="38100" dir="5400000" algn="t" rotWithShape="0">
              <a:prstClr val="black">
                <a:alpha val="40000"/>
              </a:prstClr>
            </a:outerShdw>
          </a:effectLst>
        </p:spPr>
      </p:pic>
      <p:pic>
        <p:nvPicPr>
          <p:cNvPr id="19" name="Picture 18"/>
          <p:cNvPicPr>
            <a:picLocks noChangeAspect="1"/>
          </p:cNvPicPr>
          <p:nvPr/>
        </p:nvPicPr>
        <p:blipFill>
          <a:blip r:embed="rId4"/>
          <a:stretch>
            <a:fillRect/>
          </a:stretch>
        </p:blipFill>
        <p:spPr>
          <a:xfrm>
            <a:off x="6453541" y="3593521"/>
            <a:ext cx="4536531" cy="2422920"/>
          </a:xfrm>
          <a:prstGeom prst="rect">
            <a:avLst/>
          </a:prstGeom>
          <a:ln w="38100" cap="sq">
            <a:solidFill>
              <a:schemeClr val="bg2"/>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56623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Add Multiple Users with Account Authority</a:t>
            </a:r>
          </a:p>
        </p:txBody>
      </p:sp>
      <p:sp>
        <p:nvSpPr>
          <p:cNvPr id="9" name="Text Placeholder 2">
            <a:extLst>
              <a:ext uri="{FF2B5EF4-FFF2-40B4-BE49-F238E27FC236}">
                <a16:creationId xmlns:a16="http://schemas.microsoft.com/office/drawing/2014/main" id="{0BB5612F-6A99-F843-83BF-B387B1C93B3A}"/>
              </a:ext>
            </a:extLst>
          </p:cNvPr>
          <p:cNvSpPr txBox="1">
            <a:spLocks/>
          </p:cNvSpPr>
          <p:nvPr/>
        </p:nvSpPr>
        <p:spPr>
          <a:xfrm>
            <a:off x="829776" y="1102510"/>
            <a:ext cx="10160295"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Account Authority enables administrators to “claim” their company domain and simplify the user registration process by automatically creating accounts on behalf of end users</a:t>
            </a:r>
          </a:p>
          <a:p>
            <a:endParaRPr lang="en-US" sz="1800" dirty="0">
              <a:solidFill>
                <a:schemeClr val="accent3"/>
              </a:solidFill>
              <a:latin typeface="+mn-lt"/>
            </a:endParaRPr>
          </a:p>
        </p:txBody>
      </p:sp>
      <p:sp>
        <p:nvSpPr>
          <p:cNvPr id="13" name="Rectangle 12"/>
          <p:cNvSpPr/>
          <p:nvPr/>
        </p:nvSpPr>
        <p:spPr>
          <a:xfrm>
            <a:off x="982176" y="1965759"/>
            <a:ext cx="5465317" cy="2092881"/>
          </a:xfrm>
          <a:prstGeom prst="rect">
            <a:avLst/>
          </a:prstGeom>
        </p:spPr>
        <p:txBody>
          <a:bodyPr wrap="square">
            <a:spAutoFit/>
          </a:bodyPr>
          <a:lstStyle/>
          <a:p>
            <a:r>
              <a:rPr lang="en-US" sz="1600" b="1" u="sng" dirty="0">
                <a:solidFill>
                  <a:schemeClr val="accent3"/>
                </a:solidFill>
                <a:ea typeface="Amazon Ember" panose="02000000000000000000" pitchFamily="2" charset="0"/>
              </a:rPr>
              <a:t>Bulk User Invites</a:t>
            </a:r>
            <a:endParaRPr lang="en-US" sz="1600" dirty="0">
              <a:solidFill>
                <a:schemeClr val="accent3"/>
              </a:solidFill>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Under the “Add people” button at the account level, select “Upload list of people”. Using the provided template, invite multiple users to separate groups and designate their roles. First and last name columns must be included for an account to be created for each end users. </a:t>
            </a:r>
            <a:endParaRPr lang="en-US" sz="1600" dirty="0">
              <a:ea typeface="Amazon Ember" panose="02000000000000000000" pitchFamily="2" charset="0"/>
            </a:endParaRPr>
          </a:p>
          <a:p>
            <a:pPr lvl="1"/>
            <a:endParaRPr lang="en-US" dirty="0"/>
          </a:p>
        </p:txBody>
      </p:sp>
      <p:sp>
        <p:nvSpPr>
          <p:cNvPr id="14" name="Rectangle 13"/>
          <p:cNvSpPr/>
          <p:nvPr/>
        </p:nvSpPr>
        <p:spPr>
          <a:xfrm>
            <a:off x="982176" y="3968661"/>
            <a:ext cx="5465317" cy="1846659"/>
          </a:xfrm>
          <a:prstGeom prst="rect">
            <a:avLst/>
          </a:prstGeom>
        </p:spPr>
        <p:txBody>
          <a:bodyPr wrap="square">
            <a:spAutoFit/>
          </a:bodyPr>
          <a:lstStyle/>
          <a:p>
            <a:r>
              <a:rPr lang="en-US" sz="1600" b="1" u="sng" dirty="0">
                <a:solidFill>
                  <a:schemeClr val="accent3"/>
                </a:solidFill>
                <a:ea typeface="Amazon Ember" panose="02000000000000000000" pitchFamily="2" charset="0"/>
              </a:rPr>
              <a:t>Bulk Upload Results</a:t>
            </a:r>
            <a:endParaRPr lang="en-US" sz="1600" dirty="0">
              <a:solidFill>
                <a:schemeClr val="accent3"/>
              </a:solidFill>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After a spreadsheet has been uploaded, the admin will receive an automated report indicating any emails that were not able to be processed or invited. Note, the only users that cannot be invited are those a part of existing multi-user business accounts. </a:t>
            </a:r>
            <a:endParaRPr lang="en-US" sz="1600" dirty="0">
              <a:ea typeface="Amazon Ember" panose="02000000000000000000" pitchFamily="2" charset="0"/>
            </a:endParaRPr>
          </a:p>
          <a:p>
            <a:pPr lvl="1"/>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4108341795"/>
              </p:ext>
            </p:extLst>
          </p:nvPr>
        </p:nvGraphicFramePr>
        <p:xfrm>
          <a:off x="7030555" y="2220013"/>
          <a:ext cx="4311214" cy="3237812"/>
        </p:xfrm>
        <a:graphic>
          <a:graphicData uri="http://schemas.openxmlformats.org/drawingml/2006/table">
            <a:tbl>
              <a:tblPr firstRow="1" bandRow="1">
                <a:tableStyleId>{073A0DAA-6AF3-43AB-8588-CEC1D06C72B9}</a:tableStyleId>
              </a:tblPr>
              <a:tblGrid>
                <a:gridCol w="1470508">
                  <a:extLst>
                    <a:ext uri="{9D8B030D-6E8A-4147-A177-3AD203B41FA5}">
                      <a16:colId xmlns:a16="http://schemas.microsoft.com/office/drawing/2014/main" val="573761971"/>
                    </a:ext>
                  </a:extLst>
                </a:gridCol>
                <a:gridCol w="2840706">
                  <a:extLst>
                    <a:ext uri="{9D8B030D-6E8A-4147-A177-3AD203B41FA5}">
                      <a16:colId xmlns:a16="http://schemas.microsoft.com/office/drawing/2014/main" val="2438302351"/>
                    </a:ext>
                  </a:extLst>
                </a:gridCol>
              </a:tblGrid>
              <a:tr h="384691">
                <a:tc gridSpan="2">
                  <a:txBody>
                    <a:bodyPr/>
                    <a:lstStyle/>
                    <a:p>
                      <a:pPr algn="ctr"/>
                      <a:r>
                        <a:rPr lang="en-US" dirty="0"/>
                        <a:t>User Status</a:t>
                      </a:r>
                    </a:p>
                  </a:txBody>
                  <a:tcPr>
                    <a:solidFill>
                      <a:srgbClr val="182947"/>
                    </a:solidFill>
                  </a:tcPr>
                </a:tc>
                <a:tc hMerge="1">
                  <a:txBody>
                    <a:bodyPr/>
                    <a:lstStyle/>
                    <a:p>
                      <a:pPr algn="ctr"/>
                      <a:endParaRPr lang="en-US" dirty="0"/>
                    </a:p>
                  </a:txBody>
                  <a:tcPr>
                    <a:solidFill>
                      <a:srgbClr val="182947"/>
                    </a:solidFill>
                  </a:tcPr>
                </a:tc>
                <a:extLst>
                  <a:ext uri="{0D108BD9-81ED-4DB2-BD59-A6C34878D82A}">
                    <a16:rowId xmlns:a16="http://schemas.microsoft.com/office/drawing/2014/main" val="1608110987"/>
                  </a:ext>
                </a:extLst>
              </a:tr>
              <a:tr h="320575">
                <a:tc>
                  <a:txBody>
                    <a:bodyPr/>
                    <a:lstStyle/>
                    <a:p>
                      <a:pPr algn="l"/>
                      <a:r>
                        <a:rPr lang="en-US" sz="1400" dirty="0">
                          <a:latin typeface="Amazon Ember" panose="02000000000000000000" pitchFamily="2" charset="0"/>
                          <a:ea typeface="Amazon Ember" panose="02000000000000000000" pitchFamily="2" charset="0"/>
                        </a:rPr>
                        <a:t>Active</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r>
                        <a:rPr lang="en-US" sz="1400" dirty="0">
                          <a:latin typeface="Amazon Ember" panose="02000000000000000000" pitchFamily="2" charset="0"/>
                          <a:ea typeface="Amazon Ember" panose="02000000000000000000" pitchFamily="2" charset="0"/>
                        </a:rPr>
                        <a:t>User account has been created</a:t>
                      </a:r>
                      <a:endParaRPr lang="en-US" sz="1400" b="1"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1906057833"/>
                  </a:ext>
                </a:extLst>
              </a:tr>
              <a:tr h="993784">
                <a:tc>
                  <a:txBody>
                    <a:bodyPr/>
                    <a:lstStyle/>
                    <a:p>
                      <a:pPr algn="l"/>
                      <a:r>
                        <a:rPr lang="en-US" sz="1400" b="0" baseline="0" dirty="0">
                          <a:latin typeface="Amazon Ember" panose="02000000000000000000" pitchFamily="2" charset="0"/>
                          <a:ea typeface="Amazon Ember" panose="02000000000000000000" pitchFamily="2" charset="0"/>
                        </a:rPr>
                        <a:t>Pending</a:t>
                      </a:r>
                      <a:endParaRPr lang="en-US" sz="1400" b="1" baseline="0" dirty="0">
                        <a:latin typeface="Amazon Ember" panose="02000000000000000000" pitchFamily="2" charset="0"/>
                        <a:ea typeface="Amazon Ember" panose="02000000000000000000" pitchFamily="2" charset="0"/>
                      </a:endParaRPr>
                    </a:p>
                  </a:txBody>
                  <a:tcPr anchor="ctr"/>
                </a:tc>
                <a:tc>
                  <a:txBody>
                    <a:bodyPr/>
                    <a:lstStyle/>
                    <a:p>
                      <a:pPr algn="l"/>
                      <a:r>
                        <a:rPr lang="en-US" sz="1400" baseline="0" dirty="0">
                          <a:latin typeface="Amazon Ember" panose="02000000000000000000" pitchFamily="2" charset="0"/>
                          <a:ea typeface="Amazon Ember" panose="02000000000000000000" pitchFamily="2" charset="0"/>
                        </a:rPr>
                        <a:t>User is a member of an existing consumer account. They must either “split” or “merge” this account over</a:t>
                      </a:r>
                      <a:endParaRPr lang="en-US" sz="1400" b="1" baseline="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278955973"/>
                  </a:ext>
                </a:extLst>
              </a:tr>
              <a:tr h="544978">
                <a:tc>
                  <a:txBody>
                    <a:bodyPr/>
                    <a:lstStyle/>
                    <a:p>
                      <a:pPr algn="l"/>
                      <a:r>
                        <a:rPr lang="en-US" sz="1400" dirty="0">
                          <a:latin typeface="Amazon Ember" panose="02000000000000000000" pitchFamily="2" charset="0"/>
                          <a:ea typeface="Amazon Ember" panose="02000000000000000000" pitchFamily="2" charset="0"/>
                        </a:rPr>
                        <a:t>Pending Merge</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r>
                        <a:rPr lang="en-US" sz="1400" b="0" dirty="0">
                          <a:latin typeface="Amazon Ember" panose="02000000000000000000" pitchFamily="2" charset="0"/>
                          <a:ea typeface="Amazon Ember" panose="02000000000000000000" pitchFamily="2" charset="0"/>
                        </a:rPr>
                        <a:t>User</a:t>
                      </a:r>
                      <a:r>
                        <a:rPr lang="en-US" sz="1400" b="0" baseline="0" dirty="0">
                          <a:latin typeface="Amazon Ember" panose="02000000000000000000" pitchFamily="2" charset="0"/>
                          <a:ea typeface="Amazon Ember" panose="02000000000000000000" pitchFamily="2" charset="0"/>
                        </a:rPr>
                        <a:t> is a part of an existing business account</a:t>
                      </a:r>
                      <a:endParaRPr lang="en-US" sz="1400" b="1"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2003954931"/>
                  </a:ext>
                </a:extLst>
              </a:tr>
              <a:tr h="993784">
                <a:tc>
                  <a:txBody>
                    <a:bodyPr/>
                    <a:lstStyle/>
                    <a:p>
                      <a:pPr algn="l"/>
                      <a:r>
                        <a:rPr lang="en-US" sz="1400" dirty="0">
                          <a:latin typeface="Amazon Ember" panose="02000000000000000000" pitchFamily="2" charset="0"/>
                          <a:ea typeface="Amazon Ember" panose="02000000000000000000" pitchFamily="2" charset="0"/>
                        </a:rPr>
                        <a:t>Merge Deferred</a:t>
                      </a:r>
                      <a:endParaRPr lang="en-US" sz="1400" b="1" dirty="0">
                        <a:latin typeface="Amazon Ember" panose="02000000000000000000" pitchFamily="2" charset="0"/>
                        <a:ea typeface="Amazon Ember" panose="02000000000000000000" pitchFamily="2" charset="0"/>
                      </a:endParaRPr>
                    </a:p>
                  </a:txBody>
                  <a:tcPr anchor="ctr"/>
                </a:tc>
                <a:tc>
                  <a:txBody>
                    <a:bodyPr/>
                    <a:lstStyle/>
                    <a:p>
                      <a:pPr algn="l"/>
                      <a:r>
                        <a:rPr lang="en-US" sz="1400" b="0" dirty="0">
                          <a:latin typeface="Amazon Ember" panose="02000000000000000000" pitchFamily="2" charset="0"/>
                          <a:ea typeface="Amazon Ember" panose="02000000000000000000" pitchFamily="2" charset="0"/>
                        </a:rPr>
                        <a:t>User has indicated they do not want to merge</a:t>
                      </a:r>
                      <a:r>
                        <a:rPr lang="en-US" sz="1400" b="0" baseline="0" dirty="0">
                          <a:latin typeface="Amazon Ember" panose="02000000000000000000" pitchFamily="2" charset="0"/>
                          <a:ea typeface="Amazon Ember" panose="02000000000000000000" pitchFamily="2" charset="0"/>
                        </a:rPr>
                        <a:t> their existing business account to the master at this time</a:t>
                      </a:r>
                      <a:endParaRPr lang="en-US" sz="1400" b="0" dirty="0">
                        <a:latin typeface="Amazon Ember" panose="02000000000000000000" pitchFamily="2" charset="0"/>
                        <a:ea typeface="Amazon Ember" panose="02000000000000000000" pitchFamily="2" charset="0"/>
                      </a:endParaRPr>
                    </a:p>
                  </a:txBody>
                  <a:tcPr anchor="ctr"/>
                </a:tc>
                <a:extLst>
                  <a:ext uri="{0D108BD9-81ED-4DB2-BD59-A6C34878D82A}">
                    <a16:rowId xmlns:a16="http://schemas.microsoft.com/office/drawing/2014/main" val="379238255"/>
                  </a:ext>
                </a:extLst>
              </a:tr>
            </a:tbl>
          </a:graphicData>
        </a:graphic>
      </p:graphicFrame>
    </p:spTree>
    <p:extLst>
      <p:ext uri="{BB962C8B-B14F-4D97-AF65-F5344CB8AC3E}">
        <p14:creationId xmlns:p14="http://schemas.microsoft.com/office/powerpoint/2010/main" val="340491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Shopping on Amazon Business </a:t>
            </a:r>
          </a:p>
        </p:txBody>
      </p:sp>
    </p:spTree>
    <p:extLst>
      <p:ext uri="{BB962C8B-B14F-4D97-AF65-F5344CB8AC3E}">
        <p14:creationId xmlns:p14="http://schemas.microsoft.com/office/powerpoint/2010/main" val="2530531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66" y="124523"/>
            <a:ext cx="12085798" cy="1325563"/>
          </a:xfrm>
        </p:spPr>
        <p:txBody>
          <a:bodyPr/>
          <a:lstStyle/>
          <a:p>
            <a:r>
              <a:rPr lang="en-US" dirty="0"/>
              <a:t>Resend an Invite to a Pending User</a:t>
            </a:r>
          </a:p>
        </p:txBody>
      </p:sp>
      <p:sp>
        <p:nvSpPr>
          <p:cNvPr id="7" name="Text Placeholder 2"/>
          <p:cNvSpPr txBox="1">
            <a:spLocks/>
          </p:cNvSpPr>
          <p:nvPr/>
        </p:nvSpPr>
        <p:spPr>
          <a:xfrm>
            <a:off x="790389" y="1217231"/>
            <a:ext cx="3986347" cy="3119600"/>
          </a:xfrm>
          <a:prstGeom prst="rect">
            <a:avLst/>
          </a:prstGeom>
        </p:spPr>
        <p:txBody>
          <a:bodyPr numCol="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Navigate to Business Settings</a:t>
            </a:r>
          </a:p>
          <a:p>
            <a:endParaRPr lang="en-US" sz="1600" dirty="0"/>
          </a:p>
          <a:p>
            <a:pPr marL="342900" indent="-342900">
              <a:buFont typeface="Arial" panose="020B0604020202020204" pitchFamily="34" charset="0"/>
              <a:buChar char="•"/>
            </a:pPr>
            <a:r>
              <a:rPr lang="en-US" sz="1600" dirty="0"/>
              <a:t>Input group name in search bar and select correct group</a:t>
            </a:r>
          </a:p>
          <a:p>
            <a:pPr marL="342900" indent="-342900">
              <a:buFont typeface="Arial" panose="020B0604020202020204" pitchFamily="34" charset="0"/>
              <a:buChar char="•"/>
            </a:pPr>
            <a:endParaRPr lang="en-US" sz="1600" dirty="0"/>
          </a:p>
          <a:p>
            <a:pPr algn="ctr"/>
            <a:r>
              <a:rPr lang="en-US" sz="1600" dirty="0"/>
              <a:t>OR</a:t>
            </a:r>
          </a:p>
          <a:p>
            <a:pPr marL="285750" indent="-285750" algn="ctr">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Select </a:t>
            </a:r>
            <a:r>
              <a:rPr lang="en-US" sz="1600" i="1" dirty="0"/>
              <a:t>Groups</a:t>
            </a:r>
            <a:r>
              <a:rPr lang="en-US" sz="1600" dirty="0"/>
              <a:t> from the Members area of Business Settings to display </a:t>
            </a:r>
          </a:p>
          <a:p>
            <a:endParaRPr lang="en-US" sz="1600" dirty="0"/>
          </a:p>
          <a:p>
            <a:pPr marL="342900" indent="-342900">
              <a:buFont typeface="Arial" panose="020B0604020202020204" pitchFamily="34" charset="0"/>
              <a:buChar char="•"/>
            </a:pPr>
            <a:r>
              <a:rPr lang="en-US" sz="1600" dirty="0"/>
              <a:t>Select desired group to view Group Business Settings page</a:t>
            </a:r>
          </a:p>
          <a:p>
            <a:endParaRPr lang="en-US" sz="1600" dirty="0"/>
          </a:p>
          <a:p>
            <a:pPr marL="342900" indent="-34290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Once you are in the correct group, from within the “Members” section of your settings page, select </a:t>
            </a:r>
            <a:r>
              <a:rPr lang="en-US" sz="1600" b="1" dirty="0">
                <a:solidFill>
                  <a:schemeClr val="accent3"/>
                </a:solidFill>
              </a:rPr>
              <a:t>Invitations</a:t>
            </a:r>
          </a:p>
          <a:p>
            <a:pPr marL="342900" indent="-342900">
              <a:buFont typeface="Arial" panose="020B0604020202020204" pitchFamily="34" charset="0"/>
              <a:buChar char="•"/>
            </a:pPr>
            <a:endParaRPr lang="en-US" sz="1600" i="1" dirty="0"/>
          </a:p>
          <a:p>
            <a:pPr marL="342900" indent="-342900">
              <a:buFont typeface="Arial" panose="020B0604020202020204" pitchFamily="34" charset="0"/>
              <a:buChar char="•"/>
            </a:pPr>
            <a:r>
              <a:rPr lang="en-US" sz="1600" dirty="0"/>
              <a:t>Select “Actions” and </a:t>
            </a:r>
            <a:r>
              <a:rPr lang="en-US" sz="1600" b="1" dirty="0">
                <a:solidFill>
                  <a:schemeClr val="accent3"/>
                </a:solidFill>
              </a:rPr>
              <a:t>Resend</a:t>
            </a:r>
            <a:r>
              <a:rPr lang="en-US" sz="1600" dirty="0"/>
              <a:t> for the invited user**</a:t>
            </a:r>
          </a:p>
          <a:p>
            <a:pPr marL="342900" indent="-342900">
              <a:buFont typeface="Arial" panose="020B0604020202020204" pitchFamily="34" charset="0"/>
              <a:buChar char="•"/>
            </a:pPr>
            <a:endParaRPr lang="en-US" sz="1600" dirty="0"/>
          </a:p>
          <a:p>
            <a:endParaRPr lang="en-US" dirty="0"/>
          </a:p>
        </p:txBody>
      </p:sp>
      <p:pic>
        <p:nvPicPr>
          <p:cNvPr id="8" name="Picture 7"/>
          <p:cNvPicPr>
            <a:picLocks noChangeAspect="1"/>
          </p:cNvPicPr>
          <p:nvPr/>
        </p:nvPicPr>
        <p:blipFill>
          <a:blip r:embed="rId2"/>
          <a:stretch>
            <a:fillRect/>
          </a:stretch>
        </p:blipFill>
        <p:spPr>
          <a:xfrm>
            <a:off x="5405480" y="1195780"/>
            <a:ext cx="1526485" cy="1449906"/>
          </a:xfrm>
          <a:prstGeom prst="rect">
            <a:avLst/>
          </a:prstGeom>
          <a:ln w="9525">
            <a:solidFill>
              <a:schemeClr val="bg2"/>
            </a:solidFill>
          </a:ln>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3"/>
          <a:srcRect b="48256"/>
          <a:stretch/>
        </p:blipFill>
        <p:spPr>
          <a:xfrm>
            <a:off x="7161006" y="1364729"/>
            <a:ext cx="2109182" cy="834189"/>
          </a:xfrm>
          <a:prstGeom prst="rect">
            <a:avLst/>
          </a:prstGeom>
          <a:ln w="9525">
            <a:solidFill>
              <a:schemeClr val="bg2"/>
            </a:solidFill>
          </a:ln>
          <a:effectLst>
            <a:outerShdw blurRad="50800" dist="38100" dir="5400000" algn="t" rotWithShape="0">
              <a:prstClr val="black">
                <a:alpha val="40000"/>
              </a:prstClr>
            </a:outerShdw>
          </a:effectLst>
        </p:spPr>
      </p:pic>
      <p:pic>
        <p:nvPicPr>
          <p:cNvPr id="12" name="Picture 11"/>
          <p:cNvPicPr>
            <a:picLocks noChangeAspect="1"/>
          </p:cNvPicPr>
          <p:nvPr/>
        </p:nvPicPr>
        <p:blipFill rotWithShape="1">
          <a:blip r:embed="rId4"/>
          <a:srcRect t="13101"/>
          <a:stretch/>
        </p:blipFill>
        <p:spPr>
          <a:xfrm>
            <a:off x="7178022" y="1711629"/>
            <a:ext cx="2092166" cy="1426968"/>
          </a:xfrm>
          <a:prstGeom prst="rect">
            <a:avLst/>
          </a:prstGeom>
          <a:ln w="9525">
            <a:solidFill>
              <a:schemeClr val="bg2"/>
            </a:solidFill>
          </a:ln>
          <a:effectLst>
            <a:outerShdw blurRad="50800" dist="38100" dir="5400000" algn="t" rotWithShape="0">
              <a:prstClr val="black">
                <a:alpha val="40000"/>
              </a:prstClr>
            </a:outerShdw>
          </a:effectLst>
        </p:spPr>
      </p:pic>
      <p:pic>
        <p:nvPicPr>
          <p:cNvPr id="18" name="Picture 17"/>
          <p:cNvPicPr>
            <a:picLocks noChangeAspect="1"/>
          </p:cNvPicPr>
          <p:nvPr/>
        </p:nvPicPr>
        <p:blipFill>
          <a:blip r:embed="rId5"/>
          <a:stretch>
            <a:fillRect/>
          </a:stretch>
        </p:blipFill>
        <p:spPr>
          <a:xfrm>
            <a:off x="4785244" y="2988892"/>
            <a:ext cx="3292147" cy="1058190"/>
          </a:xfrm>
          <a:prstGeom prst="rect">
            <a:avLst/>
          </a:prstGeom>
          <a:ln w="9525">
            <a:solidFill>
              <a:schemeClr val="bg2"/>
            </a:solidFill>
          </a:ln>
          <a:effectLst>
            <a:outerShdw blurRad="50800" dist="38100" dir="5400000" algn="t" rotWithShape="0">
              <a:prstClr val="black">
                <a:alpha val="40000"/>
              </a:prstClr>
            </a:outerShdw>
          </a:effectLst>
        </p:spPr>
      </p:pic>
      <p:pic>
        <p:nvPicPr>
          <p:cNvPr id="21" name="Picture 20"/>
          <p:cNvPicPr>
            <a:picLocks noChangeAspect="1"/>
          </p:cNvPicPr>
          <p:nvPr/>
        </p:nvPicPr>
        <p:blipFill rotWithShape="1">
          <a:blip r:embed="rId6"/>
          <a:srcRect l="378" t="-32" r="573" b="32487"/>
          <a:stretch/>
        </p:blipFill>
        <p:spPr>
          <a:xfrm>
            <a:off x="6831621" y="3466899"/>
            <a:ext cx="4928120" cy="1351109"/>
          </a:xfrm>
          <a:prstGeom prst="rect">
            <a:avLst/>
          </a:prstGeom>
          <a:ln w="9525">
            <a:solidFill>
              <a:schemeClr val="bg2"/>
            </a:solidFill>
          </a:ln>
          <a:effectLst>
            <a:outerShdw blurRad="50800" dist="38100" dir="5400000" algn="t" rotWithShape="0">
              <a:prstClr val="black">
                <a:alpha val="40000"/>
              </a:prstClr>
            </a:outerShdw>
          </a:effectLst>
        </p:spPr>
      </p:pic>
      <p:pic>
        <p:nvPicPr>
          <p:cNvPr id="25" name="Picture 24"/>
          <p:cNvPicPr>
            <a:picLocks noChangeAspect="1"/>
          </p:cNvPicPr>
          <p:nvPr/>
        </p:nvPicPr>
        <p:blipFill>
          <a:blip r:embed="rId5"/>
          <a:stretch>
            <a:fillRect/>
          </a:stretch>
        </p:blipFill>
        <p:spPr>
          <a:xfrm>
            <a:off x="4724861" y="4868295"/>
            <a:ext cx="3326014" cy="1069076"/>
          </a:xfrm>
          <a:prstGeom prst="rect">
            <a:avLst/>
          </a:prstGeom>
          <a:ln w="9525">
            <a:solidFill>
              <a:schemeClr val="bg2"/>
            </a:solidFill>
          </a:ln>
          <a:effectLst>
            <a:outerShdw blurRad="50800" dist="38100" dir="5400000" algn="t" rotWithShape="0">
              <a:prstClr val="black">
                <a:alpha val="40000"/>
              </a:prstClr>
            </a:outerShdw>
          </a:effectLst>
        </p:spPr>
      </p:pic>
      <p:pic>
        <p:nvPicPr>
          <p:cNvPr id="26" name="Picture 25"/>
          <p:cNvPicPr>
            <a:picLocks noChangeAspect="1"/>
          </p:cNvPicPr>
          <p:nvPr/>
        </p:nvPicPr>
        <p:blipFill rotWithShape="1">
          <a:blip r:embed="rId7"/>
          <a:srcRect l="13650" r="18197"/>
          <a:stretch/>
        </p:blipFill>
        <p:spPr>
          <a:xfrm>
            <a:off x="6689723" y="5551463"/>
            <a:ext cx="3153028" cy="1207121"/>
          </a:xfrm>
          <a:prstGeom prst="rect">
            <a:avLst/>
          </a:prstGeom>
          <a:ln w="9525">
            <a:solidFill>
              <a:schemeClr val="bg2"/>
            </a:solidFill>
          </a:ln>
          <a:effectLst>
            <a:outerShdw blurRad="50800" dist="38100" dir="5400000" algn="t" rotWithShape="0">
              <a:prstClr val="black">
                <a:alpha val="40000"/>
              </a:prstClr>
            </a:outerShdw>
          </a:effectLst>
        </p:spPr>
      </p:pic>
      <p:pic>
        <p:nvPicPr>
          <p:cNvPr id="28" name="Picture 27"/>
          <p:cNvPicPr>
            <a:picLocks noChangeAspect="1"/>
          </p:cNvPicPr>
          <p:nvPr/>
        </p:nvPicPr>
        <p:blipFill>
          <a:blip r:embed="rId8"/>
          <a:stretch>
            <a:fillRect/>
          </a:stretch>
        </p:blipFill>
        <p:spPr>
          <a:xfrm>
            <a:off x="8904418" y="6085989"/>
            <a:ext cx="782525" cy="511037"/>
          </a:xfrm>
          <a:prstGeom prst="rect">
            <a:avLst/>
          </a:prstGeom>
        </p:spPr>
      </p:pic>
      <p:sp>
        <p:nvSpPr>
          <p:cNvPr id="20" name="Rounded Rectangle 19"/>
          <p:cNvSpPr/>
          <p:nvPr/>
        </p:nvSpPr>
        <p:spPr>
          <a:xfrm>
            <a:off x="5647436" y="1694289"/>
            <a:ext cx="966255" cy="23573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442552" y="2371656"/>
            <a:ext cx="1621668" cy="305269"/>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056468" y="3821312"/>
            <a:ext cx="748325" cy="20504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872655" y="3960050"/>
            <a:ext cx="2063525" cy="51136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56468" y="5720051"/>
            <a:ext cx="687682" cy="140702"/>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8834528" y="6253514"/>
            <a:ext cx="622456" cy="18744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78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15" y="108393"/>
            <a:ext cx="11794485" cy="1325563"/>
          </a:xfrm>
        </p:spPr>
        <p:txBody>
          <a:bodyPr/>
          <a:lstStyle/>
          <a:p>
            <a:r>
              <a:rPr lang="en-US" dirty="0"/>
              <a:t>Download List of Users and Pending Invitations</a:t>
            </a:r>
          </a:p>
        </p:txBody>
      </p:sp>
      <p:graphicFrame>
        <p:nvGraphicFramePr>
          <p:cNvPr id="8" name="Table 7"/>
          <p:cNvGraphicFramePr>
            <a:graphicFrameLocks noGrp="1"/>
          </p:cNvGraphicFramePr>
          <p:nvPr/>
        </p:nvGraphicFramePr>
        <p:xfrm>
          <a:off x="1040169" y="1219609"/>
          <a:ext cx="10062850" cy="2669673"/>
        </p:xfrm>
        <a:graphic>
          <a:graphicData uri="http://schemas.openxmlformats.org/drawingml/2006/table">
            <a:tbl>
              <a:tblPr firstRow="1" bandRow="1">
                <a:tableStyleId>{5202B0CA-FC54-4496-8BCA-5EF66A818D29}</a:tableStyleId>
              </a:tblPr>
              <a:tblGrid>
                <a:gridCol w="2245197">
                  <a:extLst>
                    <a:ext uri="{9D8B030D-6E8A-4147-A177-3AD203B41FA5}">
                      <a16:colId xmlns:a16="http://schemas.microsoft.com/office/drawing/2014/main" val="573761971"/>
                    </a:ext>
                  </a:extLst>
                </a:gridCol>
                <a:gridCol w="7817653">
                  <a:extLst>
                    <a:ext uri="{9D8B030D-6E8A-4147-A177-3AD203B41FA5}">
                      <a16:colId xmlns:a16="http://schemas.microsoft.com/office/drawing/2014/main" val="2253109850"/>
                    </a:ext>
                  </a:extLst>
                </a:gridCol>
              </a:tblGrid>
              <a:tr h="405053">
                <a:tc>
                  <a:txBody>
                    <a:bodyPr/>
                    <a:lstStyle/>
                    <a:p>
                      <a:pPr algn="l"/>
                      <a:r>
                        <a:rPr lang="en-US" dirty="0"/>
                        <a:t>Invitation Status</a:t>
                      </a:r>
                    </a:p>
                  </a:txBody>
                  <a:tcPr>
                    <a:solidFill>
                      <a:schemeClr val="accent3"/>
                    </a:solidFill>
                  </a:tcPr>
                </a:tc>
                <a:tc>
                  <a:txBody>
                    <a:bodyPr/>
                    <a:lstStyle/>
                    <a:p>
                      <a:pPr algn="l"/>
                      <a:r>
                        <a:rPr lang="en-US" dirty="0"/>
                        <a:t>Definition </a:t>
                      </a:r>
                    </a:p>
                  </a:txBody>
                  <a:tcPr>
                    <a:solidFill>
                      <a:schemeClr val="accent3"/>
                    </a:solidFill>
                  </a:tcPr>
                </a:tc>
                <a:extLst>
                  <a:ext uri="{0D108BD9-81ED-4DB2-BD59-A6C34878D82A}">
                    <a16:rowId xmlns:a16="http://schemas.microsoft.com/office/drawing/2014/main" val="1608110987"/>
                  </a:ext>
                </a:extLst>
              </a:tr>
              <a:tr h="328824">
                <a:tc>
                  <a:txBody>
                    <a:bodyPr/>
                    <a:lstStyle/>
                    <a:p>
                      <a:pPr algn="l"/>
                      <a:r>
                        <a:rPr lang="en-US" sz="1200" dirty="0">
                          <a:latin typeface="+mn-lt"/>
                        </a:rPr>
                        <a:t>“Expired”</a:t>
                      </a:r>
                      <a:endParaRPr lang="en-US" sz="1200" b="1" dirty="0">
                        <a:latin typeface="+mn-lt"/>
                        <a:ea typeface="Amazon Ember"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rPr>
                        <a:t>The</a:t>
                      </a:r>
                      <a:r>
                        <a:rPr lang="en-US" sz="1200" kern="1200" baseline="0" dirty="0">
                          <a:latin typeface="+mn-lt"/>
                        </a:rPr>
                        <a:t> i</a:t>
                      </a:r>
                      <a:r>
                        <a:rPr lang="en-US" sz="1200" kern="1200" dirty="0">
                          <a:latin typeface="+mn-lt"/>
                        </a:rPr>
                        <a:t>nvitation has expired and an administrator must re-send</a:t>
                      </a:r>
                      <a:r>
                        <a:rPr lang="en-US" sz="1200" kern="1200" baseline="0" dirty="0">
                          <a:latin typeface="+mn-lt"/>
                        </a:rPr>
                        <a:t> a new invitation for the user to join (</a:t>
                      </a:r>
                      <a:r>
                        <a:rPr lang="en-US" sz="1200" kern="1200" baseline="0" dirty="0">
                          <a:latin typeface="+mn-lt"/>
                          <a:hlinkClick r:id="rId2" action="ppaction://hlinksldjump"/>
                        </a:rPr>
                        <a:t>see this slide</a:t>
                      </a:r>
                      <a:r>
                        <a:rPr lang="en-US" sz="1200" kern="1200" baseline="0" dirty="0">
                          <a:latin typeface="+mn-lt"/>
                        </a:rPr>
                        <a:t>)</a:t>
                      </a:r>
                      <a:endParaRPr lang="en-US" sz="1200" kern="1200" dirty="0">
                        <a:solidFill>
                          <a:schemeClr val="dk1"/>
                        </a:solidFill>
                        <a:latin typeface="+mn-lt"/>
                        <a:ea typeface="Amazon Ember" panose="02000000000000000000" pitchFamily="2" charset="0"/>
                        <a:cs typeface="+mn-cs"/>
                      </a:endParaRPr>
                    </a:p>
                  </a:txBody>
                  <a:tcPr anchor="ctr"/>
                </a:tc>
                <a:extLst>
                  <a:ext uri="{0D108BD9-81ED-4DB2-BD59-A6C34878D82A}">
                    <a16:rowId xmlns:a16="http://schemas.microsoft.com/office/drawing/2014/main" val="1906057833"/>
                  </a:ext>
                </a:extLst>
              </a:tr>
              <a:tr h="359140">
                <a:tc>
                  <a:txBody>
                    <a:bodyPr/>
                    <a:lstStyle/>
                    <a:p>
                      <a:pPr algn="l"/>
                      <a:r>
                        <a:rPr lang="en-US" sz="1200" baseline="0" dirty="0">
                          <a:latin typeface="+mn-lt"/>
                        </a:rPr>
                        <a:t>“Pending”</a:t>
                      </a:r>
                      <a:endParaRPr lang="en-US" sz="1200" b="1" baseline="0" dirty="0">
                        <a:latin typeface="+mn-lt"/>
                        <a:ea typeface="Amazon Ember"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rPr>
                        <a:t>User is a member of an existing consumer account,</a:t>
                      </a:r>
                      <a:r>
                        <a:rPr lang="en-US" sz="1200" kern="1200" baseline="0" dirty="0">
                          <a:latin typeface="+mn-lt"/>
                        </a:rPr>
                        <a:t> and they must take action via the link sent to them in an invitation.  The user will be required to “Convert” their account or “Split” personal account history (see FAQ)</a:t>
                      </a:r>
                      <a:endParaRPr lang="en-US" sz="1200" kern="1200" dirty="0">
                        <a:solidFill>
                          <a:schemeClr val="dk1"/>
                        </a:solidFill>
                        <a:latin typeface="+mn-lt"/>
                        <a:ea typeface="Amazon Ember" panose="02000000000000000000" pitchFamily="2" charset="0"/>
                        <a:cs typeface="+mn-cs"/>
                      </a:endParaRPr>
                    </a:p>
                  </a:txBody>
                  <a:tcPr anchor="ctr"/>
                </a:tc>
                <a:extLst>
                  <a:ext uri="{0D108BD9-81ED-4DB2-BD59-A6C34878D82A}">
                    <a16:rowId xmlns:a16="http://schemas.microsoft.com/office/drawing/2014/main" val="3278955973"/>
                  </a:ext>
                </a:extLst>
              </a:tr>
              <a:tr h="308575">
                <a:tc>
                  <a:txBody>
                    <a:bodyPr/>
                    <a:lstStyle/>
                    <a:p>
                      <a:pPr algn="l"/>
                      <a:r>
                        <a:rPr lang="en-US" sz="1200" dirty="0">
                          <a:latin typeface="+mn-lt"/>
                        </a:rPr>
                        <a:t>“Pending Merge”**</a:t>
                      </a:r>
                      <a:endParaRPr lang="en-US" sz="1200" b="1" dirty="0">
                        <a:latin typeface="+mn-lt"/>
                        <a:ea typeface="Amazon Ember"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rPr>
                        <a:t>User is a part of an existing business account, and they must take action via the link sent to them.</a:t>
                      </a:r>
                      <a:r>
                        <a:rPr lang="en-US" sz="1200" kern="1200" baseline="0" dirty="0">
                          <a:latin typeface="+mn-lt"/>
                        </a:rPr>
                        <a:t>  This process will de-register their existing Business Account and allow them to merge into the official business account, maintaining purchase history.</a:t>
                      </a:r>
                      <a:endParaRPr lang="en-US" sz="1200" b="0" kern="1200" dirty="0">
                        <a:solidFill>
                          <a:schemeClr val="dk1"/>
                        </a:solidFill>
                        <a:latin typeface="+mn-lt"/>
                        <a:ea typeface="Amazon Ember" panose="02000000000000000000" pitchFamily="2" charset="0"/>
                        <a:cs typeface="+mn-cs"/>
                      </a:endParaRPr>
                    </a:p>
                  </a:txBody>
                  <a:tcPr anchor="ctr"/>
                </a:tc>
                <a:extLst>
                  <a:ext uri="{0D108BD9-81ED-4DB2-BD59-A6C34878D82A}">
                    <a16:rowId xmlns:a16="http://schemas.microsoft.com/office/drawing/2014/main" val="2003954931"/>
                  </a:ext>
                </a:extLst>
              </a:tr>
              <a:tr h="381316">
                <a:tc>
                  <a:txBody>
                    <a:bodyPr/>
                    <a:lstStyle/>
                    <a:p>
                      <a:pPr algn="l"/>
                      <a:r>
                        <a:rPr lang="en-US" sz="1200" dirty="0">
                          <a:latin typeface="+mn-lt"/>
                        </a:rPr>
                        <a:t>“Merge Deferred”**</a:t>
                      </a:r>
                      <a:endParaRPr lang="en-US" sz="1200" b="1" dirty="0">
                        <a:latin typeface="+mn-lt"/>
                        <a:ea typeface="Amazon Ember" panose="02000000000000000000" pitchFamily="2" charset="0"/>
                      </a:endParaRPr>
                    </a:p>
                  </a:txBody>
                  <a:tcPr anchor="ctr"/>
                </a:tc>
                <a:tc>
                  <a:txBody>
                    <a:bodyPr/>
                    <a:lstStyle/>
                    <a:p>
                      <a:r>
                        <a:rPr lang="en-US" sz="1200" dirty="0">
                          <a:latin typeface="+mn-lt"/>
                        </a:rPr>
                        <a:t>User has indicated they do not want to merge their existing business account into the official account.</a:t>
                      </a:r>
                      <a:endParaRPr lang="en-US" sz="1200" dirty="0">
                        <a:latin typeface="+mn-lt"/>
                        <a:ea typeface="Amazon Ember" panose="02000000000000000000" pitchFamily="2" charset="0"/>
                      </a:endParaRPr>
                    </a:p>
                  </a:txBody>
                  <a:tcPr anchor="ctr"/>
                </a:tc>
                <a:extLst>
                  <a:ext uri="{0D108BD9-81ED-4DB2-BD59-A6C34878D82A}">
                    <a16:rowId xmlns:a16="http://schemas.microsoft.com/office/drawing/2014/main" val="379238255"/>
                  </a:ext>
                </a:extLst>
              </a:tr>
              <a:tr h="344887">
                <a:tc>
                  <a:txBody>
                    <a:bodyPr/>
                    <a:lstStyle/>
                    <a:p>
                      <a:pPr algn="l"/>
                      <a:r>
                        <a:rPr lang="en-US" sz="1200" dirty="0">
                          <a:latin typeface="+mn-lt"/>
                        </a:rPr>
                        <a:t>Blank (the</a:t>
                      </a:r>
                      <a:r>
                        <a:rPr lang="en-US" sz="1200" baseline="0" dirty="0">
                          <a:latin typeface="+mn-lt"/>
                        </a:rPr>
                        <a:t> cell is empty)</a:t>
                      </a:r>
                      <a:endParaRPr lang="en-US" sz="1200" b="1" dirty="0">
                        <a:latin typeface="+mn-lt"/>
                        <a:ea typeface="Amazon Ember" panose="02000000000000000000" pitchFamily="2" charset="0"/>
                      </a:endParaRPr>
                    </a:p>
                  </a:txBody>
                  <a:tcPr anchor="ctr"/>
                </a:tc>
                <a:tc>
                  <a:txBody>
                    <a:bodyPr/>
                    <a:lstStyle/>
                    <a:p>
                      <a:r>
                        <a:rPr lang="en-US" sz="1200" kern="1200" dirty="0">
                          <a:latin typeface="+mn-lt"/>
                        </a:rPr>
                        <a:t>The user is </a:t>
                      </a:r>
                      <a:r>
                        <a:rPr lang="en-US" sz="1200" b="1" u="sng" kern="1200" dirty="0">
                          <a:latin typeface="+mn-lt"/>
                        </a:rPr>
                        <a:t>ACTIVE</a:t>
                      </a:r>
                      <a:r>
                        <a:rPr lang="en-US" sz="1200" kern="1200" dirty="0">
                          <a:latin typeface="+mn-lt"/>
                        </a:rPr>
                        <a:t> and a member of the indicated</a:t>
                      </a:r>
                      <a:r>
                        <a:rPr lang="en-US" sz="1200" kern="1200" baseline="0" dirty="0">
                          <a:latin typeface="+mn-lt"/>
                        </a:rPr>
                        <a:t> </a:t>
                      </a:r>
                      <a:r>
                        <a:rPr lang="en-US" sz="1200" kern="1200" dirty="0">
                          <a:latin typeface="+mn-lt"/>
                        </a:rPr>
                        <a:t>group(s).  For</a:t>
                      </a:r>
                      <a:r>
                        <a:rPr lang="en-US" sz="1200" kern="1200" baseline="0" dirty="0">
                          <a:latin typeface="+mn-lt"/>
                        </a:rPr>
                        <a:t> automatically created accounts, the user may not have set their password yet.  In this case, the user must follow password reset instructions (see FAQ).</a:t>
                      </a:r>
                      <a:endParaRPr lang="en-US" sz="1200" b="0" kern="1200" dirty="0">
                        <a:solidFill>
                          <a:schemeClr val="dk1"/>
                        </a:solidFill>
                        <a:latin typeface="+mn-lt"/>
                        <a:ea typeface="Amazon Ember" panose="02000000000000000000" pitchFamily="2" charset="0"/>
                        <a:cs typeface="+mn-cs"/>
                      </a:endParaRPr>
                    </a:p>
                  </a:txBody>
                  <a:tcPr anchor="ctr"/>
                </a:tc>
                <a:extLst>
                  <a:ext uri="{0D108BD9-81ED-4DB2-BD59-A6C34878D82A}">
                    <a16:rowId xmlns:a16="http://schemas.microsoft.com/office/drawing/2014/main" val="4091335682"/>
                  </a:ext>
                </a:extLst>
              </a:tr>
            </a:tbl>
          </a:graphicData>
        </a:graphic>
      </p:graphicFrame>
      <p:pic>
        <p:nvPicPr>
          <p:cNvPr id="10" name="Picture 9"/>
          <p:cNvPicPr>
            <a:picLocks noChangeAspect="1"/>
          </p:cNvPicPr>
          <p:nvPr/>
        </p:nvPicPr>
        <p:blipFill>
          <a:blip r:embed="rId3"/>
          <a:stretch>
            <a:fillRect/>
          </a:stretch>
        </p:blipFill>
        <p:spPr>
          <a:xfrm>
            <a:off x="537808" y="4091337"/>
            <a:ext cx="11004346" cy="1139721"/>
          </a:xfrm>
          <a:prstGeom prst="rect">
            <a:avLst/>
          </a:prstGeom>
          <a:ln w="9525">
            <a:solidFill>
              <a:schemeClr val="bg2"/>
            </a:solidFill>
          </a:ln>
          <a:effectLst>
            <a:outerShdw blurRad="50800" dist="38100" dir="5400000" algn="t" rotWithShape="0">
              <a:prstClr val="black">
                <a:alpha val="40000"/>
              </a:prstClr>
            </a:outerShdw>
          </a:effectLst>
        </p:spPr>
      </p:pic>
      <p:sp>
        <p:nvSpPr>
          <p:cNvPr id="12" name="TextBox 11"/>
          <p:cNvSpPr txBox="1"/>
          <p:nvPr/>
        </p:nvSpPr>
        <p:spPr>
          <a:xfrm>
            <a:off x="8757920" y="5523862"/>
            <a:ext cx="2935133" cy="830997"/>
          </a:xfrm>
          <a:prstGeom prst="rect">
            <a:avLst/>
          </a:prstGeom>
          <a:noFill/>
        </p:spPr>
        <p:txBody>
          <a:bodyPr wrap="square" rtlCol="0">
            <a:spAutoFit/>
          </a:bodyPr>
          <a:lstStyle/>
          <a:p>
            <a:pPr algn="ctr"/>
            <a:r>
              <a:rPr lang="en-US" sz="1600" dirty="0"/>
              <a:t>Invitation URL can be sent directly to invitee to activate their login</a:t>
            </a:r>
          </a:p>
        </p:txBody>
      </p:sp>
      <p:cxnSp>
        <p:nvCxnSpPr>
          <p:cNvPr id="15" name="Straight Arrow Connector 14"/>
          <p:cNvCxnSpPr/>
          <p:nvPr/>
        </p:nvCxnSpPr>
        <p:spPr>
          <a:xfrm flipH="1" flipV="1">
            <a:off x="8585201" y="5090161"/>
            <a:ext cx="457199" cy="51815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a:off x="5865366" y="4037176"/>
            <a:ext cx="858781" cy="1292193"/>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430006" y="4845806"/>
            <a:ext cx="4112148" cy="24435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416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Remove a User</a:t>
            </a:r>
          </a:p>
        </p:txBody>
      </p:sp>
      <p:sp>
        <p:nvSpPr>
          <p:cNvPr id="7"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To remove a user, navigate to the User’s profile page on Amazon Business. You can locate a user through the search bar or the “people” section of the account or a subgroup.</a:t>
            </a:r>
          </a:p>
        </p:txBody>
      </p:sp>
      <p:grpSp>
        <p:nvGrpSpPr>
          <p:cNvPr id="8" name="Group 7"/>
          <p:cNvGrpSpPr/>
          <p:nvPr/>
        </p:nvGrpSpPr>
        <p:grpSpPr>
          <a:xfrm>
            <a:off x="829777" y="2048047"/>
            <a:ext cx="4029075" cy="1490346"/>
            <a:chOff x="7374084" y="4360985"/>
            <a:chExt cx="4029075" cy="1490346"/>
          </a:xfrm>
          <a:effectLst>
            <a:outerShdw blurRad="50800" dist="38100" dir="5400000" algn="t" rotWithShape="0">
              <a:prstClr val="black">
                <a:alpha val="40000"/>
              </a:prstClr>
            </a:outerShdw>
          </a:effectLst>
        </p:grpSpPr>
        <p:pic>
          <p:nvPicPr>
            <p:cNvPr id="10" name="Picture 9"/>
            <p:cNvPicPr>
              <a:picLocks noChangeAspect="1"/>
            </p:cNvPicPr>
            <p:nvPr/>
          </p:nvPicPr>
          <p:blipFill rotWithShape="1">
            <a:blip r:embed="rId2"/>
            <a:srcRect t="2816"/>
            <a:stretch/>
          </p:blipFill>
          <p:spPr>
            <a:xfrm>
              <a:off x="7374084" y="4360985"/>
              <a:ext cx="4029075" cy="1490346"/>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8458608" y="5313816"/>
              <a:ext cx="1388777" cy="230832"/>
            </a:xfrm>
            <a:prstGeom prst="rect">
              <a:avLst/>
            </a:prstGeom>
            <a:solidFill>
              <a:schemeClr val="tx2"/>
            </a:solidFill>
            <a:ln>
              <a:noFill/>
            </a:ln>
          </p:spPr>
          <p:txBody>
            <a:bodyPr wrap="square" rtlCol="0">
              <a:spAutoFit/>
            </a:bodyPr>
            <a:lstStyle/>
            <a:p>
              <a:r>
                <a:rPr lang="en-US" sz="900" dirty="0">
                  <a:solidFill>
                    <a:schemeClr val="bg1">
                      <a:lumMod val="50000"/>
                    </a:schemeClr>
                  </a:solidFill>
                </a:rPr>
                <a:t>email@Amazon.com</a:t>
              </a:r>
              <a:endParaRPr lang="en-US" sz="700" dirty="0">
                <a:solidFill>
                  <a:schemeClr val="bg1">
                    <a:lumMod val="50000"/>
                  </a:schemeClr>
                </a:solidFill>
              </a:endParaRPr>
            </a:p>
          </p:txBody>
        </p:sp>
      </p:grpSp>
      <p:grpSp>
        <p:nvGrpSpPr>
          <p:cNvPr id="12" name="Group 11"/>
          <p:cNvGrpSpPr/>
          <p:nvPr/>
        </p:nvGrpSpPr>
        <p:grpSpPr>
          <a:xfrm>
            <a:off x="5352827" y="2048047"/>
            <a:ext cx="5442438" cy="2617303"/>
            <a:chOff x="5580223" y="3837445"/>
            <a:chExt cx="4911886" cy="2209335"/>
          </a:xfrm>
          <a:effectLst>
            <a:outerShdw blurRad="50800" dist="38100" dir="5400000" algn="t" rotWithShape="0">
              <a:prstClr val="black">
                <a:alpha val="40000"/>
              </a:prstClr>
            </a:outerShdw>
          </a:effectLst>
        </p:grpSpPr>
        <p:pic>
          <p:nvPicPr>
            <p:cNvPr id="15" name="Picture 14"/>
            <p:cNvPicPr>
              <a:picLocks noChangeAspect="1"/>
            </p:cNvPicPr>
            <p:nvPr/>
          </p:nvPicPr>
          <p:blipFill>
            <a:blip r:embed="rId3"/>
            <a:stretch>
              <a:fillRect/>
            </a:stretch>
          </p:blipFill>
          <p:spPr>
            <a:xfrm>
              <a:off x="5580223" y="3837445"/>
              <a:ext cx="4911886" cy="2209335"/>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264554" y="4179602"/>
              <a:ext cx="1476486" cy="230832"/>
            </a:xfrm>
            <a:prstGeom prst="rect">
              <a:avLst/>
            </a:prstGeom>
            <a:solidFill>
              <a:schemeClr val="tx2"/>
            </a:solidFill>
            <a:ln>
              <a:noFill/>
            </a:ln>
          </p:spPr>
          <p:txBody>
            <a:bodyPr wrap="square" rtlCol="0">
              <a:spAutoFit/>
            </a:bodyPr>
            <a:lstStyle/>
            <a:p>
              <a:r>
                <a:rPr lang="en-US" sz="900" dirty="0">
                  <a:solidFill>
                    <a:schemeClr val="bg1">
                      <a:lumMod val="50000"/>
                    </a:schemeClr>
                  </a:solidFill>
                </a:rPr>
                <a:t>email@Amazon.com</a:t>
              </a:r>
              <a:endParaRPr lang="en-US" sz="700" dirty="0">
                <a:solidFill>
                  <a:schemeClr val="bg1">
                    <a:lumMod val="50000"/>
                  </a:schemeClr>
                </a:solidFill>
              </a:endParaRPr>
            </a:p>
          </p:txBody>
        </p:sp>
      </p:grpSp>
      <p:pic>
        <p:nvPicPr>
          <p:cNvPr id="18" name="Picture 17"/>
          <p:cNvPicPr>
            <a:picLocks noChangeAspect="1"/>
          </p:cNvPicPr>
          <p:nvPr/>
        </p:nvPicPr>
        <p:blipFill>
          <a:blip r:embed="rId4"/>
          <a:stretch>
            <a:fillRect/>
          </a:stretch>
        </p:blipFill>
        <p:spPr>
          <a:xfrm>
            <a:off x="9285524" y="4195531"/>
            <a:ext cx="2003716" cy="1498904"/>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19" name="Text Placeholder 2">
            <a:extLst>
              <a:ext uri="{FF2B5EF4-FFF2-40B4-BE49-F238E27FC236}">
                <a16:creationId xmlns:a16="http://schemas.microsoft.com/office/drawing/2014/main" id="{0BB5612F-6A99-F843-83BF-B387B1C93B3A}"/>
              </a:ext>
            </a:extLst>
          </p:cNvPr>
          <p:cNvSpPr txBox="1">
            <a:spLocks/>
          </p:cNvSpPr>
          <p:nvPr/>
        </p:nvSpPr>
        <p:spPr>
          <a:xfrm>
            <a:off x="829777" y="3919688"/>
            <a:ext cx="4029075" cy="202391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mn-lt"/>
              </a:rPr>
              <a:t>Once you have found the user, you can either remove them from a specific group or from the business account as a whole. </a:t>
            </a:r>
          </a:p>
          <a:p>
            <a:endParaRPr lang="en-US" dirty="0">
              <a:solidFill>
                <a:schemeClr val="tx1"/>
              </a:solidFill>
              <a:latin typeface="+mn-lt"/>
            </a:endParaRPr>
          </a:p>
          <a:p>
            <a:endParaRPr lang="en-US" dirty="0">
              <a:solidFill>
                <a:schemeClr val="tx1"/>
              </a:solidFill>
              <a:latin typeface="+mn-lt"/>
            </a:endParaRPr>
          </a:p>
        </p:txBody>
      </p:sp>
      <p:sp>
        <p:nvSpPr>
          <p:cNvPr id="20" name="Text Placeholder 2">
            <a:extLst>
              <a:ext uri="{FF2B5EF4-FFF2-40B4-BE49-F238E27FC236}">
                <a16:creationId xmlns:a16="http://schemas.microsoft.com/office/drawing/2014/main" id="{0BB5612F-6A99-F843-83BF-B387B1C93B3A}"/>
              </a:ext>
            </a:extLst>
          </p:cNvPr>
          <p:cNvSpPr txBox="1">
            <a:spLocks/>
          </p:cNvSpPr>
          <p:nvPr/>
        </p:nvSpPr>
        <p:spPr>
          <a:xfrm>
            <a:off x="829777" y="5085855"/>
            <a:ext cx="8173546"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mn-lt"/>
              </a:rPr>
              <a:t>An extra confirmation is required to remove a user completely from the Business account. Once a user is removed, they will need to accept a new invitation to regain access to the account at a later time.</a:t>
            </a:r>
          </a:p>
        </p:txBody>
      </p:sp>
    </p:spTree>
    <p:extLst>
      <p:ext uri="{BB962C8B-B14F-4D97-AF65-F5344CB8AC3E}">
        <p14:creationId xmlns:p14="http://schemas.microsoft.com/office/powerpoint/2010/main" val="1430926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Move and Remove Users in Bulk</a:t>
            </a:r>
          </a:p>
        </p:txBody>
      </p:sp>
      <p:sp>
        <p:nvSpPr>
          <p:cNvPr id="9"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To move or remove users in bulk, navigate to the ‘People’ section on the root level of the account and click on ‘Manage Via Spreadsheet’. You can then upload the spreadsheet template to manage users in bulk. Be sure to reference the ‘</a:t>
            </a:r>
            <a:r>
              <a:rPr lang="en-US" sz="1800" dirty="0">
                <a:solidFill>
                  <a:schemeClr val="accent3"/>
                </a:solidFill>
                <a:latin typeface="+mn-lt"/>
                <a:hlinkClick r:id="rId2"/>
              </a:rPr>
              <a:t>Spreadsheet Guide</a:t>
            </a:r>
            <a:r>
              <a:rPr lang="en-US" sz="1800" dirty="0">
                <a:solidFill>
                  <a:schemeClr val="accent3"/>
                </a:solidFill>
                <a:latin typeface="+mn-lt"/>
              </a:rPr>
              <a:t>’ for guidance on how to format the spreadsheet template for various functionalities. </a:t>
            </a:r>
          </a:p>
          <a:p>
            <a:endParaRPr lang="en-US" sz="1800" dirty="0">
              <a:solidFill>
                <a:schemeClr val="accent3"/>
              </a:solidFill>
              <a:latin typeface="+mn-lt"/>
            </a:endParaRPr>
          </a:p>
        </p:txBody>
      </p:sp>
      <p:pic>
        <p:nvPicPr>
          <p:cNvPr id="13" name="Picture 12"/>
          <p:cNvPicPr>
            <a:picLocks noChangeAspect="1"/>
          </p:cNvPicPr>
          <p:nvPr/>
        </p:nvPicPr>
        <p:blipFill>
          <a:blip r:embed="rId3"/>
          <a:stretch>
            <a:fillRect/>
          </a:stretch>
        </p:blipFill>
        <p:spPr>
          <a:xfrm>
            <a:off x="457149" y="2266882"/>
            <a:ext cx="5606662" cy="1492184"/>
          </a:xfrm>
          <a:prstGeom prst="rect">
            <a:avLst/>
          </a:prstGeom>
          <a:solidFill>
            <a:schemeClr val="tx1"/>
          </a:solidFill>
          <a:ln w="9525">
            <a:solidFill>
              <a:schemeClr val="bg2"/>
            </a:solidFill>
          </a:ln>
          <a:effectLst>
            <a:outerShdw blurRad="50800" dist="38100" dir="5400000" algn="t" rotWithShape="0">
              <a:prstClr val="black">
                <a:alpha val="40000"/>
              </a:prstClr>
            </a:outerShdw>
          </a:effectLst>
        </p:spPr>
      </p:pic>
      <p:pic>
        <p:nvPicPr>
          <p:cNvPr id="14" name="Picture 13"/>
          <p:cNvPicPr>
            <a:picLocks noChangeAspect="1"/>
          </p:cNvPicPr>
          <p:nvPr/>
        </p:nvPicPr>
        <p:blipFill>
          <a:blip r:embed="rId4"/>
          <a:stretch>
            <a:fillRect/>
          </a:stretch>
        </p:blipFill>
        <p:spPr>
          <a:xfrm>
            <a:off x="680584" y="3383052"/>
            <a:ext cx="8102389" cy="2688307"/>
          </a:xfrm>
          <a:prstGeom prst="rect">
            <a:avLst/>
          </a:prstGeom>
          <a:ln w="9525">
            <a:solidFill>
              <a:schemeClr val="bg2"/>
            </a:solidFill>
          </a:ln>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5"/>
          <a:stretch>
            <a:fillRect/>
          </a:stretch>
        </p:blipFill>
        <p:spPr>
          <a:xfrm>
            <a:off x="6684384" y="2492064"/>
            <a:ext cx="4423597" cy="2894045"/>
          </a:xfrm>
          <a:prstGeom prst="rect">
            <a:avLst/>
          </a:prstGeom>
          <a:ln w="9525">
            <a:solidFill>
              <a:schemeClr val="bg2"/>
            </a:solidFill>
          </a:ln>
          <a:effectLst>
            <a:outerShdw blurRad="50800" dist="38100" dir="5400000" algn="t" rotWithShape="0">
              <a:prstClr val="black">
                <a:alpha val="40000"/>
              </a:prstClr>
            </a:outerShdw>
          </a:effectLst>
        </p:spPr>
      </p:pic>
      <p:sp>
        <p:nvSpPr>
          <p:cNvPr id="16" name="Rectangle 15"/>
          <p:cNvSpPr/>
          <p:nvPr/>
        </p:nvSpPr>
        <p:spPr>
          <a:xfrm>
            <a:off x="991404" y="2876567"/>
            <a:ext cx="774835" cy="250257"/>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09987" y="4832483"/>
            <a:ext cx="1106906" cy="297782"/>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612825" y="3924175"/>
            <a:ext cx="1106906" cy="297782"/>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91404" y="3383052"/>
            <a:ext cx="1347535" cy="274548"/>
          </a:xfrm>
          <a:prstGeom prst="rect">
            <a:avLst/>
          </a:prstGeom>
          <a:solidFill>
            <a:srgbClr val="025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05726" y="5424609"/>
            <a:ext cx="1212783" cy="1580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0584" y="4119613"/>
            <a:ext cx="1937488" cy="2021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24534" y="5718565"/>
            <a:ext cx="2921350" cy="302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4649" y="3893780"/>
            <a:ext cx="1634290" cy="1954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03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Groups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You can use groups to organize users and purchase settings based on your business needs. Many customers create groups based on business units, departments, locations, or payment method. </a:t>
            </a:r>
          </a:p>
          <a:p>
            <a:endParaRPr lang="en-US" sz="1800" dirty="0">
              <a:solidFill>
                <a:schemeClr val="accent3"/>
              </a:solidFill>
              <a:latin typeface="+mn-lt"/>
            </a:endParaRPr>
          </a:p>
          <a:p>
            <a:r>
              <a:rPr lang="en-US" sz="1800" dirty="0">
                <a:solidFill>
                  <a:schemeClr val="accent3"/>
                </a:solidFill>
                <a:latin typeface="+mn-lt"/>
              </a:rPr>
              <a:t>Groups may have one or more administrators, and one or more </a:t>
            </a:r>
            <a:r>
              <a:rPr lang="en-US" sz="1800" dirty="0" err="1">
                <a:solidFill>
                  <a:schemeClr val="accent3"/>
                </a:solidFill>
                <a:latin typeface="+mn-lt"/>
              </a:rPr>
              <a:t>requisitioners</a:t>
            </a:r>
            <a:r>
              <a:rPr lang="en-US" sz="1800" dirty="0">
                <a:solidFill>
                  <a:schemeClr val="accent3"/>
                </a:solidFill>
                <a:latin typeface="+mn-lt"/>
              </a:rPr>
              <a:t>. You can have an administrator for the business who manages all individual groups, or an individual administrator can be created for each group. </a:t>
            </a:r>
          </a:p>
          <a:p>
            <a:endParaRPr lang="en-US" sz="1800" dirty="0">
              <a:solidFill>
                <a:schemeClr val="accent3"/>
              </a:solidFill>
              <a:latin typeface="+mn-lt"/>
            </a:endParaRPr>
          </a:p>
        </p:txBody>
      </p:sp>
      <p:sp>
        <p:nvSpPr>
          <p:cNvPr id="14" name="Rectangle 13"/>
          <p:cNvSpPr/>
          <p:nvPr/>
        </p:nvSpPr>
        <p:spPr>
          <a:xfrm>
            <a:off x="889259" y="2883614"/>
            <a:ext cx="4559371" cy="3200876"/>
          </a:xfrm>
          <a:prstGeom prst="rect">
            <a:avLst/>
          </a:prstGeom>
        </p:spPr>
        <p:txBody>
          <a:bodyPr wrap="square">
            <a:spAutoFit/>
          </a:bodyPr>
          <a:lstStyle/>
          <a:p>
            <a:pPr>
              <a:spcAft>
                <a:spcPts val="600"/>
              </a:spcAft>
            </a:pPr>
            <a:r>
              <a:rPr lang="en-US" sz="1600" b="1" i="0" u="sng" dirty="0">
                <a:solidFill>
                  <a:schemeClr val="accent3"/>
                </a:solidFill>
                <a:effectLst/>
                <a:ea typeface="Amazon Ember" panose="02000000000000000000" pitchFamily="2" charset="0"/>
              </a:rPr>
              <a:t>To create a new group:</a:t>
            </a:r>
          </a:p>
          <a:p>
            <a:pPr marL="569913" indent="-342900">
              <a:buFont typeface="+mj-lt"/>
              <a:buAutoNum type="arabicPeriod"/>
            </a:pPr>
            <a:r>
              <a:rPr lang="en-US" sz="1600" dirty="0">
                <a:solidFill>
                  <a:srgbClr val="111111"/>
                </a:solidFill>
                <a:ea typeface="Amazon Ember" panose="02000000000000000000" pitchFamily="2" charset="0"/>
              </a:rPr>
              <a:t>C</a:t>
            </a:r>
            <a:r>
              <a:rPr lang="en-US" sz="1600" b="0" i="0" dirty="0">
                <a:solidFill>
                  <a:srgbClr val="111111"/>
                </a:solidFill>
                <a:effectLst/>
                <a:ea typeface="Amazon Ember" panose="02000000000000000000" pitchFamily="2" charset="0"/>
              </a:rPr>
              <a:t>lick the                button from the top right of  the </a:t>
            </a:r>
            <a:r>
              <a:rPr lang="en-US" sz="1600" b="1" i="0" dirty="0">
                <a:solidFill>
                  <a:srgbClr val="111111"/>
                </a:solidFill>
                <a:effectLst/>
                <a:ea typeface="Amazon Ember" panose="02000000000000000000" pitchFamily="2" charset="0"/>
              </a:rPr>
              <a:t>Groups</a:t>
            </a:r>
            <a:r>
              <a:rPr lang="en-US" sz="1600" b="0" i="0" dirty="0">
                <a:solidFill>
                  <a:srgbClr val="111111"/>
                </a:solidFill>
                <a:effectLst/>
                <a:ea typeface="Amazon Ember" panose="02000000000000000000" pitchFamily="2" charset="0"/>
              </a:rPr>
              <a:t> page.</a:t>
            </a:r>
          </a:p>
          <a:p>
            <a:pPr marL="569913" indent="-342900">
              <a:buFont typeface="+mj-lt"/>
              <a:buAutoNum type="arabicPeriod"/>
            </a:pPr>
            <a:r>
              <a:rPr lang="en-US" sz="1600" dirty="0">
                <a:solidFill>
                  <a:srgbClr val="111111"/>
                </a:solidFill>
                <a:ea typeface="Amazon Ember" panose="02000000000000000000" pitchFamily="2" charset="0"/>
              </a:rPr>
              <a:t>Enter the desired group name</a:t>
            </a:r>
          </a:p>
          <a:p>
            <a:pPr marL="569913" indent="-342900">
              <a:buFont typeface="+mj-lt"/>
              <a:buAutoNum type="arabicPeriod"/>
            </a:pPr>
            <a:r>
              <a:rPr lang="en-US" sz="1600" dirty="0">
                <a:solidFill>
                  <a:srgbClr val="111111"/>
                </a:solidFill>
                <a:ea typeface="Amazon Ember" panose="02000000000000000000" pitchFamily="2" charset="0"/>
              </a:rPr>
              <a:t>Select shared settings for the group</a:t>
            </a:r>
          </a:p>
          <a:p>
            <a:pPr marL="569913" indent="-342900">
              <a:buFont typeface="+mj-lt"/>
              <a:buAutoNum type="arabicPeriod"/>
            </a:pPr>
            <a:r>
              <a:rPr lang="en-US" sz="1600" dirty="0">
                <a:solidFill>
                  <a:srgbClr val="111111"/>
                </a:solidFill>
                <a:ea typeface="Amazon Ember" panose="02000000000000000000" pitchFamily="2" charset="0"/>
              </a:rPr>
              <a:t>Click                again to complete</a:t>
            </a:r>
          </a:p>
          <a:p>
            <a:pPr marL="569913" indent="-342900">
              <a:buFont typeface="+mj-lt"/>
              <a:buAutoNum type="arabicPeriod"/>
            </a:pPr>
            <a:endParaRPr lang="en-US" sz="1600" dirty="0">
              <a:solidFill>
                <a:srgbClr val="111111"/>
              </a:solidFill>
              <a:ea typeface="Amazon Ember" panose="02000000000000000000" pitchFamily="2" charset="0"/>
            </a:endParaRPr>
          </a:p>
          <a:p>
            <a:pPr>
              <a:spcAft>
                <a:spcPts val="600"/>
              </a:spcAft>
            </a:pPr>
            <a:r>
              <a:rPr lang="en-US" sz="1600" b="1" u="sng" dirty="0">
                <a:solidFill>
                  <a:schemeClr val="accent3"/>
                </a:solidFill>
                <a:ea typeface="Amazon Ember" panose="02000000000000000000" pitchFamily="2" charset="0"/>
              </a:rPr>
              <a:t>Group Level Features:</a:t>
            </a:r>
          </a:p>
          <a:p>
            <a:pPr marL="569913" indent="-285750">
              <a:buFont typeface="Arial" panose="020B0604020202020204" pitchFamily="34" charset="0"/>
              <a:buChar char="•"/>
            </a:pPr>
            <a:r>
              <a:rPr lang="en-US" sz="1600" dirty="0">
                <a:solidFill>
                  <a:srgbClr val="111111"/>
                </a:solidFill>
                <a:ea typeface="Amazon Ember" panose="02000000000000000000" pitchFamily="2" charset="0"/>
              </a:rPr>
              <a:t>Shared payment methods and shipping addresses</a:t>
            </a:r>
          </a:p>
          <a:p>
            <a:pPr marL="569913" indent="-285750">
              <a:buFont typeface="Arial" panose="020B0604020202020204" pitchFamily="34" charset="0"/>
              <a:buChar char="•"/>
            </a:pPr>
            <a:r>
              <a:rPr lang="en-US" sz="1600" dirty="0">
                <a:solidFill>
                  <a:srgbClr val="111111"/>
                </a:solidFill>
                <a:ea typeface="Amazon Ember" panose="02000000000000000000" pitchFamily="2" charset="0"/>
              </a:rPr>
              <a:t>Approval workflows</a:t>
            </a:r>
          </a:p>
          <a:p>
            <a:pPr marL="569913" indent="-285750">
              <a:buFont typeface="Arial" panose="020B0604020202020204" pitchFamily="34" charset="0"/>
              <a:buChar char="•"/>
            </a:pPr>
            <a:r>
              <a:rPr lang="en-US" sz="1600" dirty="0">
                <a:solidFill>
                  <a:srgbClr val="111111"/>
                </a:solidFill>
                <a:ea typeface="Amazon Ember" panose="02000000000000000000" pitchFamily="2" charset="0"/>
              </a:rPr>
              <a:t>Guided Buying Policies</a:t>
            </a:r>
          </a:p>
        </p:txBody>
      </p:sp>
      <p:pic>
        <p:nvPicPr>
          <p:cNvPr id="16" name="Picture 15"/>
          <p:cNvPicPr>
            <a:picLocks noChangeAspect="1"/>
          </p:cNvPicPr>
          <p:nvPr/>
        </p:nvPicPr>
        <p:blipFill>
          <a:blip r:embed="rId2"/>
          <a:stretch>
            <a:fillRect/>
          </a:stretch>
        </p:blipFill>
        <p:spPr>
          <a:xfrm>
            <a:off x="2357720" y="3256370"/>
            <a:ext cx="770764" cy="232683"/>
          </a:xfrm>
          <a:prstGeom prst="rect">
            <a:avLst/>
          </a:prstGeom>
        </p:spPr>
      </p:pic>
      <p:pic>
        <p:nvPicPr>
          <p:cNvPr id="21" name="Picture 20"/>
          <p:cNvPicPr>
            <a:picLocks noChangeAspect="1"/>
          </p:cNvPicPr>
          <p:nvPr/>
        </p:nvPicPr>
        <p:blipFill>
          <a:blip r:embed="rId2"/>
          <a:stretch>
            <a:fillRect/>
          </a:stretch>
        </p:blipFill>
        <p:spPr>
          <a:xfrm>
            <a:off x="2012798" y="4251369"/>
            <a:ext cx="770764" cy="232683"/>
          </a:xfrm>
          <a:prstGeom prst="rect">
            <a:avLst/>
          </a:prstGeom>
        </p:spPr>
      </p:pic>
      <p:pic>
        <p:nvPicPr>
          <p:cNvPr id="3" name="Picture 2"/>
          <p:cNvPicPr>
            <a:picLocks noChangeAspect="1"/>
          </p:cNvPicPr>
          <p:nvPr/>
        </p:nvPicPr>
        <p:blipFill>
          <a:blip r:embed="rId3"/>
          <a:stretch>
            <a:fillRect/>
          </a:stretch>
        </p:blipFill>
        <p:spPr>
          <a:xfrm>
            <a:off x="5195803" y="2538828"/>
            <a:ext cx="5719587" cy="3774581"/>
          </a:xfrm>
          <a:prstGeom prst="rect">
            <a:avLst/>
          </a:prstGeom>
          <a:noFill/>
          <a:ln w="9525">
            <a:solidFill>
              <a:schemeClr val="bg2"/>
            </a:solidFill>
          </a:ln>
          <a:effectLst>
            <a:outerShdw blurRad="50800" dist="38100" dir="5400000" algn="t" rotWithShape="0">
              <a:prstClr val="black">
                <a:alpha val="40000"/>
              </a:prstClr>
            </a:outerShdw>
          </a:effectLst>
        </p:spPr>
      </p:pic>
      <p:pic>
        <p:nvPicPr>
          <p:cNvPr id="4" name="Picture 3"/>
          <p:cNvPicPr>
            <a:picLocks noChangeAspect="1"/>
          </p:cNvPicPr>
          <p:nvPr/>
        </p:nvPicPr>
        <p:blipFill>
          <a:blip r:embed="rId4"/>
          <a:stretch>
            <a:fillRect/>
          </a:stretch>
        </p:blipFill>
        <p:spPr>
          <a:xfrm>
            <a:off x="9553575" y="5909780"/>
            <a:ext cx="1297844" cy="349420"/>
          </a:xfrm>
          <a:prstGeom prst="rect">
            <a:avLst/>
          </a:prstGeom>
        </p:spPr>
      </p:pic>
      <p:sp>
        <p:nvSpPr>
          <p:cNvPr id="10" name="Rounded Rectangle 9"/>
          <p:cNvSpPr/>
          <p:nvPr/>
        </p:nvSpPr>
        <p:spPr>
          <a:xfrm>
            <a:off x="9489604" y="5909779"/>
            <a:ext cx="812636" cy="34942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125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7" y="146642"/>
            <a:ext cx="11644439" cy="1325563"/>
          </a:xfrm>
        </p:spPr>
        <p:txBody>
          <a:bodyPr/>
          <a:lstStyle/>
          <a:p>
            <a:r>
              <a:rPr lang="en-US" dirty="0"/>
              <a:t>Determine Who is in Your Group(s)</a:t>
            </a:r>
          </a:p>
        </p:txBody>
      </p:sp>
      <p:sp>
        <p:nvSpPr>
          <p:cNvPr id="9" name="Text Placeholder 2"/>
          <p:cNvSpPr txBox="1">
            <a:spLocks/>
          </p:cNvSpPr>
          <p:nvPr/>
        </p:nvSpPr>
        <p:spPr>
          <a:xfrm>
            <a:off x="871357" y="1400281"/>
            <a:ext cx="4682420" cy="3110300"/>
          </a:xfrm>
          <a:prstGeom prst="rect">
            <a:avLst/>
          </a:prstGeom>
        </p:spPr>
        <p:txBody>
          <a:bodyPr numCol="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dirty="0">
                <a:solidFill>
                  <a:schemeClr val="accent3"/>
                </a:solidFill>
              </a:rPr>
              <a:t>Download a user list</a:t>
            </a:r>
          </a:p>
          <a:p>
            <a:pPr marL="342900" indent="-342900">
              <a:buFont typeface="+mj-lt"/>
              <a:buAutoNum type="arabicPeriod"/>
            </a:pPr>
            <a:endParaRPr lang="en-US" sz="1600" dirty="0"/>
          </a:p>
          <a:p>
            <a:pPr marL="342900" indent="-342900">
              <a:buFont typeface="Arial" panose="020B0604020202020204" pitchFamily="34" charset="0"/>
              <a:buChar char="•"/>
            </a:pPr>
            <a:r>
              <a:rPr lang="en-US" sz="1600" dirty="0">
                <a:solidFill>
                  <a:prstClr val="black"/>
                </a:solidFill>
                <a:ea typeface="Amazon Ember" panose="02000000000000000000" pitchFamily="2" charset="0"/>
              </a:rPr>
              <a:t>Navigate to “Business Settings”</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“Add people”</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“Download list of people”. This action will trigger an email from </a:t>
            </a:r>
            <a:r>
              <a:rPr lang="en-US" sz="1600" dirty="0">
                <a:solidFill>
                  <a:prstClr val="black"/>
                </a:solidFill>
                <a:ea typeface="Amazon Ember" panose="02000000000000000000" pitchFamily="2" charset="0"/>
                <a:hlinkClick r:id="rId2"/>
              </a:rPr>
              <a:t>no-reply@amzon.com</a:t>
            </a:r>
            <a:r>
              <a:rPr lang="en-US" sz="1600" dirty="0">
                <a:solidFill>
                  <a:prstClr val="black"/>
                </a:solidFill>
                <a:ea typeface="Amazon Ember" panose="02000000000000000000" pitchFamily="2" charset="0"/>
              </a:rPr>
              <a:t> sent to your inbox titled “YOUR NAME, your customer list is ready to download”</a:t>
            </a:r>
          </a:p>
          <a:p>
            <a:pPr marL="342900" indent="-342900">
              <a:buFont typeface="Arial" panose="020B0604020202020204" pitchFamily="34" charset="0"/>
              <a:buChar char="•"/>
            </a:pPr>
            <a:r>
              <a:rPr lang="en-US" sz="1600" dirty="0">
                <a:solidFill>
                  <a:prstClr val="black"/>
                </a:solidFill>
                <a:ea typeface="Amazon Ember" panose="02000000000000000000" pitchFamily="2" charset="0"/>
              </a:rPr>
              <a:t>Select the hyperlink in the email to download an excel file</a:t>
            </a:r>
          </a:p>
          <a:p>
            <a:r>
              <a:rPr lang="en-US" sz="1600" dirty="0"/>
              <a:t>  </a:t>
            </a:r>
          </a:p>
          <a:p>
            <a:pPr marL="342900" indent="-342900">
              <a:buFont typeface="+mj-lt"/>
              <a:buAutoNum type="arabicPeriod"/>
            </a:pPr>
            <a:endParaRPr lang="en-US" sz="1600" dirty="0"/>
          </a:p>
        </p:txBody>
      </p:sp>
      <p:pic>
        <p:nvPicPr>
          <p:cNvPr id="13" name="Picture 12"/>
          <p:cNvPicPr>
            <a:picLocks noChangeAspect="1"/>
          </p:cNvPicPr>
          <p:nvPr/>
        </p:nvPicPr>
        <p:blipFill>
          <a:blip r:embed="rId3"/>
          <a:stretch>
            <a:fillRect/>
          </a:stretch>
        </p:blipFill>
        <p:spPr>
          <a:xfrm>
            <a:off x="6043962" y="1156150"/>
            <a:ext cx="1929193" cy="2716852"/>
          </a:xfrm>
          <a:prstGeom prst="rect">
            <a:avLst/>
          </a:prstGeom>
          <a:noFill/>
          <a:ln w="28575">
            <a:solidFill>
              <a:schemeClr val="bg2"/>
            </a:solidFill>
          </a:ln>
          <a:effectLst>
            <a:outerShdw blurRad="50800" dist="38100" dir="5400000" algn="t" rotWithShape="0">
              <a:prstClr val="black">
                <a:alpha val="40000"/>
              </a:prstClr>
            </a:outerShdw>
          </a:effectLst>
        </p:spPr>
      </p:pic>
      <p:pic>
        <p:nvPicPr>
          <p:cNvPr id="16" name="Picture 15"/>
          <p:cNvPicPr>
            <a:picLocks noChangeAspect="1"/>
          </p:cNvPicPr>
          <p:nvPr/>
        </p:nvPicPr>
        <p:blipFill>
          <a:blip r:embed="rId4"/>
          <a:stretch>
            <a:fillRect/>
          </a:stretch>
        </p:blipFill>
        <p:spPr>
          <a:xfrm>
            <a:off x="8859520" y="2053439"/>
            <a:ext cx="2092949" cy="1549914"/>
          </a:xfrm>
          <a:prstGeom prst="rect">
            <a:avLst/>
          </a:prstGeom>
          <a:ln w="9525">
            <a:solidFill>
              <a:schemeClr val="bg2"/>
            </a:solidFill>
          </a:ln>
          <a:effectLst>
            <a:outerShdw blurRad="50800" dist="38100" dir="5400000" algn="t" rotWithShape="0">
              <a:prstClr val="black">
                <a:alpha val="40000"/>
              </a:prstClr>
            </a:outerShdw>
          </a:effectLst>
        </p:spPr>
      </p:pic>
      <p:pic>
        <p:nvPicPr>
          <p:cNvPr id="24" name="Picture 23"/>
          <p:cNvPicPr>
            <a:picLocks noChangeAspect="1"/>
          </p:cNvPicPr>
          <p:nvPr/>
        </p:nvPicPr>
        <p:blipFill>
          <a:blip r:embed="rId5"/>
          <a:stretch>
            <a:fillRect/>
          </a:stretch>
        </p:blipFill>
        <p:spPr>
          <a:xfrm>
            <a:off x="5245477" y="4135453"/>
            <a:ext cx="6118307" cy="1655269"/>
          </a:xfrm>
          <a:prstGeom prst="rect">
            <a:avLst/>
          </a:prstGeom>
          <a:ln w="9525">
            <a:solidFill>
              <a:schemeClr val="bg2"/>
            </a:solidFill>
          </a:ln>
          <a:effectLst>
            <a:outerShdw blurRad="50800" dist="38100" dir="5400000" algn="t" rotWithShape="0">
              <a:prstClr val="black">
                <a:alpha val="40000"/>
              </a:prstClr>
            </a:outerShdw>
          </a:effectLst>
        </p:spPr>
      </p:pic>
      <p:sp>
        <p:nvSpPr>
          <p:cNvPr id="4" name="Rounded Rectangle 3"/>
          <p:cNvSpPr/>
          <p:nvPr/>
        </p:nvSpPr>
        <p:spPr>
          <a:xfrm>
            <a:off x="9728180" y="5053263"/>
            <a:ext cx="355627" cy="18288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979142" y="3213232"/>
            <a:ext cx="1781902" cy="36764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403009" y="1734656"/>
            <a:ext cx="883315" cy="23550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553777" y="4776631"/>
            <a:ext cx="839607" cy="13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74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Buying Policies</a:t>
            </a:r>
          </a:p>
        </p:txBody>
      </p:sp>
    </p:spTree>
    <p:extLst>
      <p:ext uri="{BB962C8B-B14F-4D97-AF65-F5344CB8AC3E}">
        <p14:creationId xmlns:p14="http://schemas.microsoft.com/office/powerpoint/2010/main" val="146987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63931" y="1796647"/>
            <a:ext cx="5061442" cy="1561005"/>
          </a:xfrm>
          <a:prstGeom prst="rect">
            <a:avLst/>
          </a:prstGeom>
          <a:ln w="9525">
            <a:solidFill>
              <a:schemeClr val="bg2"/>
            </a:solidFill>
          </a:ln>
          <a:effectLst>
            <a:outerShdw blurRad="50800" dist="38100" dir="5400000" algn="t" rotWithShape="0">
              <a:prstClr val="black">
                <a:alpha val="40000"/>
              </a:prstClr>
            </a:outerShdw>
          </a:effectLst>
        </p:spPr>
      </p:pic>
      <p:sp>
        <p:nvSpPr>
          <p:cNvPr id="2" name="Title 1"/>
          <p:cNvSpPr>
            <a:spLocks noGrp="1"/>
          </p:cNvSpPr>
          <p:nvPr>
            <p:ph type="title"/>
          </p:nvPr>
        </p:nvSpPr>
        <p:spPr>
          <a:xfrm>
            <a:off x="829777" y="146642"/>
            <a:ext cx="11644439" cy="1325563"/>
          </a:xfrm>
        </p:spPr>
        <p:txBody>
          <a:bodyPr/>
          <a:lstStyle/>
          <a:p>
            <a:r>
              <a:rPr lang="en-US" dirty="0"/>
              <a:t>Buying Policies</a:t>
            </a:r>
          </a:p>
        </p:txBody>
      </p:sp>
      <p:sp>
        <p:nvSpPr>
          <p:cNvPr id="13" name="Rectangle 12"/>
          <p:cNvSpPr/>
          <p:nvPr/>
        </p:nvSpPr>
        <p:spPr>
          <a:xfrm>
            <a:off x="887534" y="1149039"/>
            <a:ext cx="10991574" cy="646331"/>
          </a:xfrm>
          <a:prstGeom prst="rect">
            <a:avLst/>
          </a:prstGeom>
        </p:spPr>
        <p:txBody>
          <a:bodyPr wrap="square">
            <a:spAutoFit/>
          </a:bodyPr>
          <a:lstStyle/>
          <a:p>
            <a:r>
              <a:rPr lang="en-US" dirty="0">
                <a:solidFill>
                  <a:schemeClr val="accent3"/>
                </a:solidFill>
                <a:ea typeface="Amazon Ember" panose="02000000000000000000" pitchFamily="2" charset="0"/>
              </a:rPr>
              <a:t>Set up approval workflows, restrict product categories, and direct end users to your organization’s preferred products to ensure purchasing compliance at your organization</a:t>
            </a:r>
          </a:p>
        </p:txBody>
      </p:sp>
      <p:sp>
        <p:nvSpPr>
          <p:cNvPr id="14" name="Rectangle 13"/>
          <p:cNvSpPr/>
          <p:nvPr/>
        </p:nvSpPr>
        <p:spPr>
          <a:xfrm>
            <a:off x="1033799" y="1795370"/>
            <a:ext cx="5085333" cy="4524315"/>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The </a:t>
            </a:r>
            <a:r>
              <a:rPr lang="en-US" sz="1600" b="1" dirty="0">
                <a:solidFill>
                  <a:schemeClr val="accent3"/>
                </a:solidFill>
                <a:ea typeface="Amazon Ember" panose="02000000000000000000" pitchFamily="2" charset="0"/>
              </a:rPr>
              <a:t>Guided Buying </a:t>
            </a:r>
            <a:r>
              <a:rPr lang="en-US" sz="1600" dirty="0">
                <a:ea typeface="Amazon Ember" panose="02000000000000000000" pitchFamily="2" charset="0"/>
              </a:rPr>
              <a:t>tool allows administrators to prefer and restrict different products and product categories to encourage compliant purchasing behavior</a:t>
            </a:r>
          </a:p>
          <a:p>
            <a:pPr marL="214313" indent="-214313">
              <a:buFont typeface="Arial" panose="020B0604020202020204" pitchFamily="34" charset="0"/>
              <a:buChar char="•"/>
            </a:pPr>
            <a:endParaRPr lang="en-US" sz="1600" i="1"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Configuring </a:t>
            </a:r>
            <a:r>
              <a:rPr lang="en-US" sz="1600" b="1" dirty="0">
                <a:solidFill>
                  <a:schemeClr val="accent3"/>
                </a:solidFill>
                <a:ea typeface="Amazon Ember" panose="02000000000000000000" pitchFamily="2" charset="0"/>
              </a:rPr>
              <a:t>Approvals</a:t>
            </a:r>
            <a:r>
              <a:rPr lang="en-US" sz="1600" b="1" dirty="0">
                <a:ea typeface="Amazon Ember" panose="02000000000000000000" pitchFamily="2" charset="0"/>
              </a:rPr>
              <a:t> </a:t>
            </a:r>
            <a:r>
              <a:rPr lang="en-US" sz="1600" dirty="0">
                <a:ea typeface="Amazon Ember" panose="02000000000000000000" pitchFamily="2" charset="0"/>
              </a:rPr>
              <a:t>ensures that Amazon Business orders get the proper level of oversight whether approvals are required for all order or only specific purchasing thresholds</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Leverage the pricing you have already negotiated with key suppliers with the </a:t>
            </a:r>
            <a:r>
              <a:rPr lang="en-US" sz="1600" b="1" dirty="0">
                <a:solidFill>
                  <a:schemeClr val="accent3"/>
                </a:solidFill>
                <a:ea typeface="Amazon Ember" panose="02000000000000000000" pitchFamily="2" charset="0"/>
              </a:rPr>
              <a:t>Negotiated Pricing </a:t>
            </a:r>
            <a:r>
              <a:rPr lang="en-US" sz="1600" dirty="0">
                <a:ea typeface="Amazon Ember" panose="02000000000000000000" pitchFamily="2" charset="0"/>
              </a:rPr>
              <a:t>tool which allows you to bring contracted pricing into the Amazon Marketplace </a:t>
            </a:r>
          </a:p>
          <a:p>
            <a:endParaRPr lang="en-US" sz="1600" dirty="0">
              <a:ea typeface="Amazon Ember" panose="02000000000000000000" pitchFamily="2" charset="0"/>
            </a:endParaRPr>
          </a:p>
          <a:p>
            <a:pPr marL="214313" indent="-214313">
              <a:buFont typeface="Arial" panose="020B0604020202020204" pitchFamily="34" charset="0"/>
              <a:buChar char="•"/>
            </a:pPr>
            <a:r>
              <a:rPr lang="en-US" sz="1600" b="1" dirty="0">
                <a:solidFill>
                  <a:schemeClr val="accent3"/>
                </a:solidFill>
                <a:ea typeface="Amazon Ember" panose="02000000000000000000" pitchFamily="2" charset="0"/>
              </a:rPr>
              <a:t>Related Offer Reports </a:t>
            </a:r>
            <a:r>
              <a:rPr lang="en-US" sz="1600" dirty="0">
                <a:ea typeface="Amazon Ember" panose="02000000000000000000" pitchFamily="2" charset="0"/>
              </a:rPr>
              <a:t>capture alternate purchasing offers each time an end users makes a qualifying purchase</a:t>
            </a:r>
          </a:p>
        </p:txBody>
      </p:sp>
      <p:pic>
        <p:nvPicPr>
          <p:cNvPr id="3" name="Picture 2"/>
          <p:cNvPicPr>
            <a:picLocks noChangeAspect="1"/>
          </p:cNvPicPr>
          <p:nvPr/>
        </p:nvPicPr>
        <p:blipFill>
          <a:blip r:embed="rId3"/>
          <a:stretch>
            <a:fillRect/>
          </a:stretch>
        </p:blipFill>
        <p:spPr>
          <a:xfrm>
            <a:off x="6119132" y="3034487"/>
            <a:ext cx="4867352" cy="3193458"/>
          </a:xfrm>
          <a:prstGeom prst="rect">
            <a:avLst/>
          </a:prstGeom>
          <a:ln w="28575">
            <a:solidFill>
              <a:schemeClr val="bg2"/>
            </a:solidFill>
          </a:ln>
          <a:effectLst>
            <a:outerShdw blurRad="50800" dist="38100" dir="5400000" algn="t" rotWithShape="0">
              <a:prstClr val="black">
                <a:alpha val="40000"/>
              </a:prstClr>
            </a:outerShdw>
          </a:effectLst>
        </p:spPr>
      </p:pic>
      <p:sp>
        <p:nvSpPr>
          <p:cNvPr id="9" name="Rounded Rectangle 8"/>
          <p:cNvSpPr/>
          <p:nvPr/>
        </p:nvSpPr>
        <p:spPr>
          <a:xfrm>
            <a:off x="7515230" y="1795370"/>
            <a:ext cx="1222370" cy="32677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70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29777" y="146642"/>
            <a:ext cx="11644439" cy="1325563"/>
          </a:xfrm>
        </p:spPr>
        <p:txBody>
          <a:bodyPr/>
          <a:lstStyle/>
          <a:p>
            <a:r>
              <a:rPr lang="en-US" dirty="0"/>
              <a:t>Guided Buying</a:t>
            </a:r>
          </a:p>
        </p:txBody>
      </p:sp>
      <p:sp>
        <p:nvSpPr>
          <p:cNvPr id="13" name="Rectangle 12"/>
          <p:cNvSpPr/>
          <p:nvPr/>
        </p:nvSpPr>
        <p:spPr>
          <a:xfrm>
            <a:off x="838982" y="1249496"/>
            <a:ext cx="10634980" cy="923330"/>
          </a:xfrm>
          <a:prstGeom prst="rect">
            <a:avLst/>
          </a:prstGeom>
        </p:spPr>
        <p:txBody>
          <a:bodyPr wrap="square">
            <a:spAutoFit/>
          </a:bodyPr>
          <a:lstStyle/>
          <a:p>
            <a:r>
              <a:rPr lang="en-US" dirty="0">
                <a:solidFill>
                  <a:schemeClr val="accent3"/>
                </a:solidFill>
                <a:ea typeface="Amazon Ember" panose="02000000000000000000" pitchFamily="2" charset="0"/>
              </a:rPr>
              <a:t>Guided Buying enables you to select specific products and suppliers as company preferred, directing each user’s purchase selections through display messaging within the shopping and checkout experience.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012" y="1982375"/>
            <a:ext cx="3778163" cy="1289373"/>
          </a:xfrm>
          <a:prstGeom prst="rect">
            <a:avLst/>
          </a:prstGeom>
          <a:solidFill>
            <a:schemeClr val="accent3"/>
          </a:solidFill>
          <a:ln>
            <a:solidFill>
              <a:schemeClr val="bg2"/>
            </a:solidFill>
          </a:ln>
          <a:effectLst>
            <a:outerShdw blurRad="50800" dist="38100" dir="5400000" algn="t" rotWithShape="0">
              <a:prstClr val="black">
                <a:alpha val="40000"/>
              </a:prstClr>
            </a:outerShdw>
          </a:effectLst>
        </p:spPr>
      </p:pic>
      <p:sp>
        <p:nvSpPr>
          <p:cNvPr id="15" name="TextBox 14"/>
          <p:cNvSpPr txBox="1"/>
          <p:nvPr/>
        </p:nvSpPr>
        <p:spPr>
          <a:xfrm>
            <a:off x="8979860" y="2785341"/>
            <a:ext cx="1468315" cy="307777"/>
          </a:xfrm>
          <a:prstGeom prst="rect">
            <a:avLst/>
          </a:prstGeom>
          <a:noFill/>
        </p:spPr>
        <p:txBody>
          <a:bodyPr wrap="square" rtlCol="0">
            <a:spAutoFit/>
          </a:bodyPr>
          <a:lstStyle/>
          <a:p>
            <a:r>
              <a:rPr lang="en-US" sz="14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EXCLUSIVE</a:t>
            </a:r>
          </a:p>
        </p:txBody>
      </p:sp>
      <p:sp>
        <p:nvSpPr>
          <p:cNvPr id="16" name="Rectangle 15"/>
          <p:cNvSpPr/>
          <p:nvPr/>
        </p:nvSpPr>
        <p:spPr>
          <a:xfrm>
            <a:off x="1408015" y="2354782"/>
            <a:ext cx="3964929" cy="3918335"/>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Search for and discover suppliers through the list of diversity credentials, as well as by entering a known supplier’s name directly, then save them as a preferred supplier. </a:t>
            </a:r>
          </a:p>
          <a:p>
            <a:pPr marL="214313" indent="-214313">
              <a:buFont typeface="Arial" panose="020B0604020202020204" pitchFamily="34" charset="0"/>
              <a:buChar char="•"/>
            </a:pPr>
            <a:endParaRPr lang="en-US" sz="1600" i="1"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Restricted policies designate UNSPSC based product categories as company non-compliant. Create custom text, alerting users that the item may not comply with your company’s purchasing policies. Approval workflows can also be configured based off of these policies.</a:t>
            </a:r>
          </a:p>
          <a:p>
            <a:pPr marL="214313" indent="-214313">
              <a:buFont typeface="Arial" panose="020B0604020202020204" pitchFamily="34" charset="0"/>
              <a:buChar char="•"/>
            </a:pPr>
            <a:endParaRPr lang="en-US" sz="1600" dirty="0">
              <a:ea typeface="Amazon Ember" panose="02000000000000000000" pitchFamily="2" charset="0"/>
            </a:endParaRPr>
          </a:p>
        </p:txBody>
      </p:sp>
      <p:pic>
        <p:nvPicPr>
          <p:cNvPr id="2" name="Picture 1"/>
          <p:cNvPicPr>
            <a:picLocks noChangeAspect="1"/>
          </p:cNvPicPr>
          <p:nvPr/>
        </p:nvPicPr>
        <p:blipFill>
          <a:blip r:embed="rId3"/>
          <a:stretch>
            <a:fillRect/>
          </a:stretch>
        </p:blipFill>
        <p:spPr>
          <a:xfrm>
            <a:off x="5602755" y="3561996"/>
            <a:ext cx="5912675" cy="2290051"/>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21304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Company Restricted</a:t>
            </a:r>
          </a:p>
        </p:txBody>
      </p:sp>
      <p:pic>
        <p:nvPicPr>
          <p:cNvPr id="5" name="Picture 4"/>
          <p:cNvPicPr>
            <a:picLocks noChangeAspect="1"/>
          </p:cNvPicPr>
          <p:nvPr/>
        </p:nvPicPr>
        <p:blipFill>
          <a:blip r:embed="rId2"/>
          <a:stretch>
            <a:fillRect/>
          </a:stretch>
        </p:blipFill>
        <p:spPr>
          <a:xfrm>
            <a:off x="6024381" y="456091"/>
            <a:ext cx="666750" cy="581025"/>
          </a:xfrm>
          <a:prstGeom prst="rect">
            <a:avLst/>
          </a:prstGeom>
        </p:spPr>
      </p:pic>
      <p:pic>
        <p:nvPicPr>
          <p:cNvPr id="6" name="Picture 5"/>
          <p:cNvPicPr>
            <a:picLocks noChangeAspect="1"/>
          </p:cNvPicPr>
          <p:nvPr/>
        </p:nvPicPr>
        <p:blipFill>
          <a:blip r:embed="rId3"/>
          <a:stretch>
            <a:fillRect/>
          </a:stretch>
        </p:blipFill>
        <p:spPr>
          <a:xfrm>
            <a:off x="971550" y="2003970"/>
            <a:ext cx="4757737" cy="2817235"/>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10" name="Rounded Rectangle 9"/>
          <p:cNvSpPr/>
          <p:nvPr/>
        </p:nvSpPr>
        <p:spPr>
          <a:xfrm>
            <a:off x="971551" y="3861663"/>
            <a:ext cx="4343400" cy="32457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pic>
        <p:nvPicPr>
          <p:cNvPr id="8" name="Picture 7"/>
          <p:cNvPicPr>
            <a:picLocks noChangeAspect="1"/>
          </p:cNvPicPr>
          <p:nvPr/>
        </p:nvPicPr>
        <p:blipFill>
          <a:blip r:embed="rId4"/>
          <a:stretch>
            <a:fillRect/>
          </a:stretch>
        </p:blipFill>
        <p:spPr>
          <a:xfrm>
            <a:off x="4077968" y="3690579"/>
            <a:ext cx="5300201" cy="2662781"/>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9" name="Rounded Rectangle 8"/>
          <p:cNvSpPr/>
          <p:nvPr/>
        </p:nvSpPr>
        <p:spPr>
          <a:xfrm>
            <a:off x="4033691" y="3708169"/>
            <a:ext cx="5538933" cy="663805"/>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2"/>
              </a:solidFill>
              <a:effectLst/>
              <a:uLnTx/>
              <a:uFillTx/>
              <a:latin typeface="Calibri" panose="020F0502020204030204"/>
              <a:ea typeface="+mn-ea"/>
              <a:cs typeface="+mn-cs"/>
            </a:endParaRPr>
          </a:p>
        </p:txBody>
      </p:sp>
      <p:sp>
        <p:nvSpPr>
          <p:cNvPr id="11"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Administrators can customize messaging to let end users know IF and WHEN they can purchase certain UNSPSC based categories on Amazon Business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sp>
        <p:nvSpPr>
          <p:cNvPr id="12" name="Rectangle 11"/>
          <p:cNvSpPr/>
          <p:nvPr/>
        </p:nvSpPr>
        <p:spPr>
          <a:xfrm>
            <a:off x="6453564" y="1677284"/>
            <a:ext cx="4765421"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Restriction Best Practice:</a:t>
            </a:r>
            <a:endParaRPr kumimoji="0" lang="en-US" sz="1600" b="0" i="0" u="none" strike="noStrike" kern="1200" cap="none" spc="0" normalizeH="0" baseline="0" noProof="0" dirty="0">
              <a:ln>
                <a:noFill/>
              </a:ln>
              <a:solidFill>
                <a:schemeClr val="accent3"/>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rPr>
              <a:t>If you are unsure of the specific</a:t>
            </a:r>
            <a:r>
              <a:rPr kumimoji="0" lang="en-US" sz="1600" b="0" i="0" u="none" strike="noStrike" kern="1200" cap="none" spc="0" normalizeH="0" noProof="0" dirty="0">
                <a:ln>
                  <a:noFill/>
                </a:ln>
                <a:solidFill>
                  <a:prstClr val="black"/>
                </a:solidFill>
                <a:effectLst/>
                <a:uLnTx/>
                <a:uFillTx/>
                <a:ea typeface="Amazon Ember" panose="02000000000000000000" pitchFamily="2" charset="0"/>
                <a:cs typeface="+mn-cs"/>
              </a:rPr>
              <a:t> UNSPSC you want to restrict, use the tool to search the product name for suggested codes and sample product images. </a:t>
            </a:r>
            <a:endPar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Amazon Ember" panose="02000000000000000000" pitchFamily="2" charset="0"/>
                <a:cs typeface="+mn-cs"/>
              </a:rPr>
              <a:t>Be aware, restricting a category does not prevent a purchase but adds a warning.</a:t>
            </a:r>
            <a:endParaRPr kumimoji="0" lang="en-US" sz="1600" b="0" i="0" u="none" strike="noStrike" kern="1200" cap="none" spc="0" normalizeH="0" baseline="0" noProof="0" dirty="0">
              <a:ln>
                <a:noFill/>
              </a:ln>
              <a:solidFill>
                <a:srgbClr val="222C3A"/>
              </a:solidFill>
              <a:effectLst/>
              <a:uLnTx/>
              <a:uFillTx/>
              <a:ea typeface="Amazon Ember" panose="02000000000000000000" pitchFamily="2"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C3A"/>
              </a:solidFill>
              <a:effectLst/>
              <a:uLnTx/>
              <a:uFillTx/>
              <a:cs typeface="+mn-cs"/>
            </a:endParaRPr>
          </a:p>
        </p:txBody>
      </p:sp>
    </p:spTree>
    <p:extLst>
      <p:ext uri="{BB962C8B-B14F-4D97-AF65-F5344CB8AC3E}">
        <p14:creationId xmlns:p14="http://schemas.microsoft.com/office/powerpoint/2010/main" val="153792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Benefits</a:t>
            </a:r>
          </a:p>
        </p:txBody>
      </p:sp>
      <p:sp>
        <p:nvSpPr>
          <p:cNvPr id="3" name="Rectangle 2"/>
          <p:cNvSpPr/>
          <p:nvPr/>
        </p:nvSpPr>
        <p:spPr>
          <a:xfrm>
            <a:off x="829778" y="1380850"/>
            <a:ext cx="7769099" cy="5262979"/>
          </a:xfrm>
          <a:prstGeom prst="rect">
            <a:avLst/>
          </a:prstGeom>
        </p:spPr>
        <p:txBody>
          <a:bodyPr wrap="square">
            <a:spAutoFit/>
          </a:bodyPr>
          <a:lstStyle/>
          <a:p>
            <a:pPr defTabSz="914354"/>
            <a:r>
              <a:rPr lang="en-US" sz="1400" b="1" u="sng" dirty="0">
                <a:solidFill>
                  <a:schemeClr val="accent3"/>
                </a:solidFill>
                <a:ea typeface="Amazon Ember" panose="02000000000000000000" pitchFamily="2" charset="0"/>
              </a:rPr>
              <a:t>Business Pricing &amp; Quantity Discounts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Business pricing and quantity discounts are only available to registered business account customers on Amazon. </a:t>
            </a:r>
            <a:r>
              <a:rPr lang="en-US" sz="1400" dirty="0">
                <a:solidFill>
                  <a:srgbClr val="474747"/>
                </a:solidFill>
                <a:ea typeface="Amazon Ember" panose="02000000000000000000" pitchFamily="2" charset="0"/>
                <a:hlinkClick r:id="rId2"/>
              </a:rPr>
              <a:t>Click</a:t>
            </a:r>
            <a:r>
              <a:rPr lang="en-US" sz="1400" dirty="0">
                <a:solidFill>
                  <a:srgbClr val="474747"/>
                </a:solidFill>
                <a:ea typeface="Amazon Ember" panose="02000000000000000000" pitchFamily="2" charset="0"/>
              </a:rPr>
              <a:t> to learn more.</a:t>
            </a:r>
            <a:endParaRPr lang="en-US" sz="1400" dirty="0">
              <a:solidFill>
                <a:schemeClr val="tx2"/>
              </a:solidFill>
              <a:ea typeface="Amazon Ember" panose="02000000000000000000" pitchFamily="2" charset="0"/>
            </a:endParaRPr>
          </a:p>
          <a:p>
            <a:pPr marL="461963" indent="-234950" defTabSz="914354">
              <a:buFont typeface="Arial" panose="020B0604020202020204" pitchFamily="34" charset="0"/>
              <a:buChar char="•"/>
            </a:pPr>
            <a:endParaRPr lang="en-US" sz="1400" dirty="0">
              <a:solidFill>
                <a:schemeClr val="tx2"/>
              </a:solidFill>
              <a:ea typeface="Amazon Ember" panose="02000000000000000000" pitchFamily="2" charset="0"/>
            </a:endParaRPr>
          </a:p>
          <a:p>
            <a:pPr marL="461963" indent="-461963" defTabSz="914354"/>
            <a:r>
              <a:rPr lang="en-US" sz="1400" b="1" u="sng" dirty="0">
                <a:solidFill>
                  <a:schemeClr val="accent3"/>
                </a:solidFill>
                <a:ea typeface="Amazon Ember" panose="02000000000000000000" pitchFamily="2" charset="0"/>
              </a:rPr>
              <a:t>Business Prime Shipping</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Once Business Prime Shipping has been purchased, it provides Free Two-Day Shipping on eligible items for all users in the business account. There are multiple pricing tiers to meet the needs of businesses of all sizes. </a:t>
            </a:r>
            <a:r>
              <a:rPr lang="en-US" sz="1400" dirty="0">
                <a:solidFill>
                  <a:srgbClr val="474747"/>
                </a:solidFill>
                <a:ea typeface="Amazon Ember" panose="02000000000000000000" pitchFamily="2" charset="0"/>
                <a:hlinkClick r:id="rId3"/>
              </a:rPr>
              <a:t>Click</a:t>
            </a:r>
            <a:r>
              <a:rPr lang="en-US" sz="1400" dirty="0">
                <a:solidFill>
                  <a:srgbClr val="474747"/>
                </a:solidFill>
                <a:ea typeface="Amazon Ember" panose="02000000000000000000" pitchFamily="2" charset="0"/>
              </a:rPr>
              <a:t> to learn more. </a:t>
            </a:r>
          </a:p>
          <a:p>
            <a:pPr marL="22701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ea typeface="Amazon Ember" panose="02000000000000000000" pitchFamily="2" charset="0"/>
              </a:rPr>
              <a:t>Buying Policies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Customize Amazon Business to your organization’s buying standards and procedures. Features include approval workflows, negotiated pricing, and preferred suppliers and preferred products. </a:t>
            </a:r>
            <a:r>
              <a:rPr lang="en-US" sz="1400" i="1" dirty="0">
                <a:solidFill>
                  <a:srgbClr val="FF0000"/>
                </a:solidFill>
                <a:ea typeface="Amazon Ember" panose="02000000000000000000" pitchFamily="2" charset="0"/>
              </a:rPr>
              <a:t>Is this for ALL sub departments? Can they each come up with their own?</a:t>
            </a:r>
          </a:p>
          <a:p>
            <a:pPr marL="461963" indent="-46196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ea typeface="Amazon Ember" panose="02000000000000000000" pitchFamily="2" charset="0"/>
              </a:rPr>
              <a:t>Business-Only Selection</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Business-only selection refers to items and offers that are only available for purchase by Amazon Business customers.</a:t>
            </a:r>
          </a:p>
          <a:p>
            <a:pPr marL="461963" indent="-461963" defTabSz="914354"/>
            <a:endParaRPr lang="en-US" sz="1400" dirty="0">
              <a:solidFill>
                <a:srgbClr val="474747"/>
              </a:solidFill>
              <a:ea typeface="Amazon Ember" panose="02000000000000000000" pitchFamily="2" charset="0"/>
            </a:endParaRPr>
          </a:p>
          <a:p>
            <a:pPr marL="461963" indent="-461963" defTabSz="914354"/>
            <a:r>
              <a:rPr lang="en-US" sz="1400" b="1" u="sng" dirty="0">
                <a:solidFill>
                  <a:schemeClr val="accent3"/>
                </a:solidFill>
                <a:ea typeface="Amazon Ember" panose="02000000000000000000" pitchFamily="2" charset="0"/>
              </a:rPr>
              <a:t>Amazon Business Analytics</a:t>
            </a:r>
          </a:p>
          <a:p>
            <a:pPr marL="461963" indent="-234950" defTabSz="914354">
              <a:buFont typeface="Arial" panose="020B0604020202020204" pitchFamily="34" charset="0"/>
              <a:buChar char="•"/>
            </a:pPr>
            <a:r>
              <a:rPr lang="en-US" sz="1400" dirty="0">
                <a:solidFill>
                  <a:srgbClr val="474747"/>
                </a:solidFill>
                <a:ea typeface="Amazon Ember" panose="02000000000000000000" pitchFamily="2" charset="0"/>
              </a:rPr>
              <a:t>Use Amazon Business Analytics to view data about your orders, create and filter reports based on your business needs, and view both charts and tables. </a:t>
            </a:r>
            <a:r>
              <a:rPr lang="en-US" sz="1400" dirty="0">
                <a:solidFill>
                  <a:srgbClr val="474747"/>
                </a:solidFill>
                <a:ea typeface="Amazon Ember" panose="02000000000000000000" pitchFamily="2" charset="0"/>
                <a:hlinkClick r:id="rId4"/>
              </a:rPr>
              <a:t>Click</a:t>
            </a:r>
            <a:r>
              <a:rPr lang="en-US" sz="1400" dirty="0">
                <a:solidFill>
                  <a:srgbClr val="474747"/>
                </a:solidFill>
                <a:ea typeface="Amazon Ember" panose="02000000000000000000" pitchFamily="2" charset="0"/>
              </a:rPr>
              <a:t> to learn more.</a:t>
            </a:r>
          </a:p>
          <a:p>
            <a:pPr marL="461963" indent="-461963"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a:p>
            <a:pPr marL="461963" indent="-234950" defTabSz="914354">
              <a:buFont typeface="Arial" panose="020B0604020202020204" pitchFamily="34" charset="0"/>
              <a:buChar char="•"/>
            </a:pPr>
            <a:endParaRPr lang="en-US" sz="1400" dirty="0">
              <a:solidFill>
                <a:srgbClr val="474747"/>
              </a:solidFill>
              <a:latin typeface="Amazon Ember" panose="02000000000000000000" pitchFamily="2" charset="0"/>
              <a:ea typeface="Amazon Ember" panose="02000000000000000000" pitchFamily="2" charset="0"/>
            </a:endParaRPr>
          </a:p>
        </p:txBody>
      </p:sp>
      <p:grpSp>
        <p:nvGrpSpPr>
          <p:cNvPr id="4" name="Group 3"/>
          <p:cNvGrpSpPr/>
          <p:nvPr/>
        </p:nvGrpSpPr>
        <p:grpSpPr>
          <a:xfrm>
            <a:off x="9310339" y="915350"/>
            <a:ext cx="2016061" cy="1377721"/>
            <a:chOff x="5018905" y="2517497"/>
            <a:chExt cx="1529270" cy="931816"/>
          </a:xfrm>
          <a:effectLst>
            <a:outerShdw blurRad="50800" dist="38100" dir="5400000" algn="t" rotWithShape="0">
              <a:prstClr val="black">
                <a:alpha val="40000"/>
              </a:prstClr>
            </a:outerShdw>
          </a:effectLst>
        </p:grpSpPr>
        <p:grpSp>
          <p:nvGrpSpPr>
            <p:cNvPr id="5" name="Group 4"/>
            <p:cNvGrpSpPr/>
            <p:nvPr/>
          </p:nvGrpSpPr>
          <p:grpSpPr>
            <a:xfrm>
              <a:off x="5018905" y="2517497"/>
              <a:ext cx="1529270" cy="931816"/>
              <a:chOff x="5105498" y="2182217"/>
              <a:chExt cx="1495666" cy="931814"/>
            </a:xfrm>
          </p:grpSpPr>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
                        </a14:imgEffect>
                      </a14:imgLayer>
                    </a14:imgProps>
                  </a:ext>
                </a:extLst>
              </a:blip>
              <a:srcRect l="79910" t="31475" r="598" b="54269"/>
              <a:stretch/>
            </p:blipFill>
            <p:spPr>
              <a:xfrm>
                <a:off x="5105498" y="2819401"/>
                <a:ext cx="1495665" cy="294630"/>
              </a:xfrm>
              <a:prstGeom prst="rect">
                <a:avLst/>
              </a:prstGeom>
              <a:ln w="9525">
                <a:solidFill>
                  <a:schemeClr val="bg2"/>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6">
                        <a14:imgEffect>
                          <a14:sharpenSoften amount="10000"/>
                        </a14:imgEffect>
                      </a14:imgLayer>
                    </a14:imgProps>
                  </a:ext>
                </a:extLst>
              </a:blip>
              <a:srcRect l="79910" t="441" r="598" b="68525"/>
              <a:stretch/>
            </p:blipFill>
            <p:spPr>
              <a:xfrm>
                <a:off x="5105498" y="2182217"/>
                <a:ext cx="1495666" cy="641360"/>
              </a:xfrm>
              <a:prstGeom prst="rect">
                <a:avLst/>
              </a:prstGeom>
              <a:ln w="9525">
                <a:solidFill>
                  <a:schemeClr val="bg2"/>
                </a:solidFill>
              </a:ln>
              <a:effectLst>
                <a:outerShdw blurRad="292100" dist="139700" dir="2700000" algn="tl" rotWithShape="0">
                  <a:srgbClr val="333333">
                    <a:alpha val="65000"/>
                  </a:srgbClr>
                </a:outerShdw>
              </a:effectLst>
            </p:spPr>
          </p:pic>
        </p:grpSp>
        <p:sp>
          <p:nvSpPr>
            <p:cNvPr id="6" name="Rectangle 5"/>
            <p:cNvSpPr/>
            <p:nvPr/>
          </p:nvSpPr>
          <p:spPr>
            <a:xfrm flipV="1">
              <a:off x="5031000" y="2714485"/>
              <a:ext cx="1517174" cy="440194"/>
            </a:xfrm>
            <a:prstGeom prst="rect">
              <a:avLst/>
            </a:prstGeom>
            <a:no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p:nvPicPr>
        <p:blipFill>
          <a:blip r:embed="rId8"/>
          <a:stretch>
            <a:fillRect/>
          </a:stretch>
        </p:blipFill>
        <p:spPr>
          <a:xfrm>
            <a:off x="9177280" y="2804016"/>
            <a:ext cx="2224311" cy="509046"/>
          </a:xfrm>
          <a:prstGeom prst="rect">
            <a:avLst/>
          </a:prstGeom>
          <a:ln w="9525">
            <a:solidFill>
              <a:schemeClr val="bg2"/>
            </a:solidFill>
          </a:ln>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9"/>
          <a:srcRect t="10819"/>
          <a:stretch/>
        </p:blipFill>
        <p:spPr>
          <a:xfrm>
            <a:off x="9132975" y="3898574"/>
            <a:ext cx="2312917" cy="406624"/>
          </a:xfrm>
          <a:prstGeom prst="rect">
            <a:avLst/>
          </a:prstGeom>
          <a:ln w="9525">
            <a:solidFill>
              <a:schemeClr val="bg2"/>
            </a:solidFill>
          </a:ln>
          <a:effectLst>
            <a:outerShdw blurRad="50800" dist="38100" dir="5400000" algn="t" rotWithShape="0">
              <a:prstClr val="black">
                <a:alpha val="40000"/>
              </a:prstClr>
            </a:outerShdw>
          </a:effectLst>
        </p:spPr>
      </p:pic>
      <p:pic>
        <p:nvPicPr>
          <p:cNvPr id="13" name="Picture 12"/>
          <p:cNvPicPr>
            <a:picLocks noChangeAspect="1"/>
          </p:cNvPicPr>
          <p:nvPr/>
        </p:nvPicPr>
        <p:blipFill rotWithShape="1">
          <a:blip r:embed="rId10"/>
          <a:srcRect l="-947" t="47599" r="67410" b="12816"/>
          <a:stretch/>
        </p:blipFill>
        <p:spPr>
          <a:xfrm>
            <a:off x="9300786" y="4890710"/>
            <a:ext cx="1977293" cy="749638"/>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77482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Company Blocked</a:t>
            </a:r>
          </a:p>
        </p:txBody>
      </p:sp>
      <p:pic>
        <p:nvPicPr>
          <p:cNvPr id="11" name="Picture 10"/>
          <p:cNvPicPr>
            <a:picLocks noChangeAspect="1"/>
          </p:cNvPicPr>
          <p:nvPr/>
        </p:nvPicPr>
        <p:blipFill>
          <a:blip r:embed="rId2"/>
          <a:stretch>
            <a:fillRect/>
          </a:stretch>
        </p:blipFill>
        <p:spPr>
          <a:xfrm>
            <a:off x="5490147" y="395133"/>
            <a:ext cx="600899" cy="581515"/>
          </a:xfrm>
          <a:prstGeom prst="rect">
            <a:avLst/>
          </a:prstGeom>
        </p:spPr>
      </p:pic>
      <p:grpSp>
        <p:nvGrpSpPr>
          <p:cNvPr id="12" name="Group 11"/>
          <p:cNvGrpSpPr/>
          <p:nvPr/>
        </p:nvGrpSpPr>
        <p:grpSpPr>
          <a:xfrm>
            <a:off x="1103010" y="1983804"/>
            <a:ext cx="9842742" cy="4106713"/>
            <a:chOff x="829777" y="1880772"/>
            <a:chExt cx="9842742" cy="4106713"/>
          </a:xfrm>
        </p:grpSpPr>
        <p:pic>
          <p:nvPicPr>
            <p:cNvPr id="13" name="Picture 12"/>
            <p:cNvPicPr>
              <a:picLocks noChangeAspect="1"/>
            </p:cNvPicPr>
            <p:nvPr/>
          </p:nvPicPr>
          <p:blipFill>
            <a:blip r:embed="rId3"/>
            <a:stretch>
              <a:fillRect/>
            </a:stretch>
          </p:blipFill>
          <p:spPr>
            <a:xfrm>
              <a:off x="829777" y="1880772"/>
              <a:ext cx="6470330" cy="3689809"/>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
          <p:nvSpPr>
            <p:cNvPr id="14" name="Rounded Rectangle 13"/>
            <p:cNvSpPr/>
            <p:nvPr/>
          </p:nvSpPr>
          <p:spPr>
            <a:xfrm>
              <a:off x="895719" y="1975711"/>
              <a:ext cx="6338445" cy="4180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pic>
          <p:nvPicPr>
            <p:cNvPr id="15" name="Picture 14"/>
            <p:cNvPicPr>
              <a:picLocks noChangeAspect="1"/>
            </p:cNvPicPr>
            <p:nvPr/>
          </p:nvPicPr>
          <p:blipFill>
            <a:blip r:embed="rId4"/>
            <a:stretch>
              <a:fillRect/>
            </a:stretch>
          </p:blipFill>
          <p:spPr>
            <a:xfrm>
              <a:off x="4465960" y="3800481"/>
              <a:ext cx="4836302" cy="2187004"/>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pic>
          <p:nvPicPr>
            <p:cNvPr id="16" name="Picture 15"/>
            <p:cNvPicPr>
              <a:picLocks noChangeAspect="1"/>
            </p:cNvPicPr>
            <p:nvPr/>
          </p:nvPicPr>
          <p:blipFill>
            <a:blip r:embed="rId5"/>
            <a:stretch>
              <a:fillRect/>
            </a:stretch>
          </p:blipFill>
          <p:spPr>
            <a:xfrm>
              <a:off x="8086857" y="1995356"/>
              <a:ext cx="2585662" cy="2704740"/>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17" name="Rounded Rectangle 16"/>
            <p:cNvSpPr/>
            <p:nvPr/>
          </p:nvSpPr>
          <p:spPr>
            <a:xfrm>
              <a:off x="6339254" y="3868615"/>
              <a:ext cx="1644162" cy="3302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18" name="Rounded Rectangle 17"/>
            <p:cNvSpPr/>
            <p:nvPr/>
          </p:nvSpPr>
          <p:spPr>
            <a:xfrm>
              <a:off x="8194431" y="2660859"/>
              <a:ext cx="2356338" cy="3302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grpSp>
      <p:sp>
        <p:nvSpPr>
          <p:cNvPr id="20"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7009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solidFill>
                  <a:srgbClr val="007CB6"/>
                </a:solidFill>
                <a:latin typeface="+mn-lt"/>
              </a:rPr>
              <a:t>Hard blocking product categories prevents an end user form adding these product to their cart. The add to cart option will appear greyed out for any product categories that are blocked </a:t>
            </a:r>
            <a:endParaRPr kumimoji="0" lang="en-US" sz="1600" b="0" i="0" u="none" strike="noStrike" kern="1200" cap="none" spc="0" normalizeH="0" baseline="0" noProof="0" dirty="0">
              <a:ln>
                <a:noFill/>
              </a:ln>
              <a:solidFill>
                <a:srgbClr val="007CB6"/>
              </a:solidFill>
              <a:effectLst/>
              <a:uLnTx/>
              <a:uFillTx/>
              <a:latin typeface="+mn-lt"/>
            </a:endParaRPr>
          </a:p>
        </p:txBody>
      </p:sp>
    </p:spTree>
    <p:extLst>
      <p:ext uri="{BB962C8B-B14F-4D97-AF65-F5344CB8AC3E}">
        <p14:creationId xmlns:p14="http://schemas.microsoft.com/office/powerpoint/2010/main" val="4034203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29777" y="106315"/>
            <a:ext cx="11644439" cy="1325563"/>
          </a:xfrm>
        </p:spPr>
        <p:txBody>
          <a:bodyPr/>
          <a:lstStyle/>
          <a:p>
            <a:r>
              <a:rPr lang="en-US" dirty="0"/>
              <a:t>Configure Preferred Products &amp; Suppliers Categories</a:t>
            </a:r>
          </a:p>
        </p:txBody>
      </p:sp>
      <p:sp>
        <p:nvSpPr>
          <p:cNvPr id="26" name="Text Placeholder 2">
            <a:extLst>
              <a:ext uri="{FF2B5EF4-FFF2-40B4-BE49-F238E27FC236}">
                <a16:creationId xmlns:a16="http://schemas.microsoft.com/office/drawing/2014/main" id="{0BB5612F-6A99-F843-83BF-B387B1C93B3A}"/>
              </a:ext>
            </a:extLst>
          </p:cNvPr>
          <p:cNvSpPr txBox="1">
            <a:spLocks/>
          </p:cNvSpPr>
          <p:nvPr/>
        </p:nvSpPr>
        <p:spPr>
          <a:xfrm>
            <a:off x="829777" y="1431878"/>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To configure preferred products and suppliers, navigate to the appropriate section under Guided Buying and start shopping the marketplace. You will have the option to add to preferred products/sellers as you search.</a:t>
            </a:r>
          </a:p>
          <a:p>
            <a:endParaRPr lang="en-US" sz="1800" b="1" dirty="0">
              <a:solidFill>
                <a:schemeClr val="accent3"/>
              </a:solidFill>
              <a:latin typeface="+mn-lt"/>
            </a:endParaRPr>
          </a:p>
          <a:p>
            <a:r>
              <a:rPr lang="en-US" sz="1800" b="1" dirty="0">
                <a:solidFill>
                  <a:schemeClr val="accent3"/>
                </a:solidFill>
                <a:latin typeface="+mn-lt"/>
              </a:rPr>
              <a:t>Business Settings &gt; Buying policies &amp; approvals  &gt; Preferred Products &gt; Add preferred products &gt;</a:t>
            </a:r>
            <a:endParaRPr lang="en-US" dirty="0">
              <a:solidFill>
                <a:schemeClr val="accent3"/>
              </a:solidFill>
              <a:latin typeface="+mn-lt"/>
            </a:endParaRPr>
          </a:p>
        </p:txBody>
      </p:sp>
      <p:sp>
        <p:nvSpPr>
          <p:cNvPr id="27" name="Rectangle 26"/>
          <p:cNvSpPr/>
          <p:nvPr/>
        </p:nvSpPr>
        <p:spPr>
          <a:xfrm>
            <a:off x="730966" y="2834687"/>
            <a:ext cx="9802218" cy="1569660"/>
          </a:xfrm>
          <a:prstGeom prst="rect">
            <a:avLst/>
          </a:prstGeom>
        </p:spPr>
        <p:txBody>
          <a:bodyPr wrap="square">
            <a:spAutoFit/>
          </a:bodyPr>
          <a:lstStyle/>
          <a:p>
            <a:pPr marL="285750" indent="-285750">
              <a:buFont typeface="Arial" panose="020B0604020202020204" pitchFamily="34" charset="0"/>
              <a:buChar char="•"/>
            </a:pPr>
            <a:r>
              <a:rPr lang="en-US" sz="1600" dirty="0">
                <a:ea typeface="Amazon Ember" panose="02000000000000000000" pitchFamily="2" charset="0"/>
                <a:cs typeface="Calibri Light" panose="020F0302020204030204" pitchFamily="34" charset="0"/>
              </a:rPr>
              <a:t>Preferring a specific product ensures that a particular make or model is shown to end users while they shop. Preferring a specific product does </a:t>
            </a:r>
            <a:r>
              <a:rPr lang="en-US" sz="1600" b="1" dirty="0">
                <a:solidFill>
                  <a:schemeClr val="accent3"/>
                </a:solidFill>
                <a:ea typeface="Amazon Ember" panose="02000000000000000000" pitchFamily="2" charset="0"/>
                <a:cs typeface="Calibri Light" panose="020F0302020204030204" pitchFamily="34" charset="0"/>
              </a:rPr>
              <a:t>NOT</a:t>
            </a:r>
            <a:r>
              <a:rPr lang="en-US" sz="1600" dirty="0">
                <a:ea typeface="Amazon Ember" panose="02000000000000000000" pitchFamily="2" charset="0"/>
                <a:cs typeface="Calibri Light" panose="020F0302020204030204" pitchFamily="34" charset="0"/>
              </a:rPr>
              <a:t> lock in pricing or guarantee what seller is selling the preferred product.</a:t>
            </a:r>
          </a:p>
          <a:p>
            <a:pPr marL="285750" indent="-285750">
              <a:buFont typeface="Arial" panose="020B0604020202020204" pitchFamily="34" charset="0"/>
              <a:buChar char="•"/>
            </a:pPr>
            <a:endParaRPr lang="en-US" sz="1600" b="1" dirty="0">
              <a:solidFill>
                <a:srgbClr val="182947"/>
              </a:solidFill>
              <a:ea typeface="Amazon Ember" panose="02000000000000000000" pitchFamily="2" charset="0"/>
              <a:cs typeface="Calibri Light" panose="020F0302020204030204" pitchFamily="34" charset="0"/>
            </a:endParaRPr>
          </a:p>
          <a:p>
            <a:pPr marL="285750" indent="-285750">
              <a:buFont typeface="Arial" panose="020B0604020202020204" pitchFamily="34" charset="0"/>
              <a:buChar char="•"/>
            </a:pPr>
            <a:r>
              <a:rPr lang="en-US" sz="1600" dirty="0">
                <a:solidFill>
                  <a:srgbClr val="182947"/>
                </a:solidFill>
                <a:ea typeface="Amazon Ember" panose="02000000000000000000" pitchFamily="2" charset="0"/>
                <a:cs typeface="Calibri Light" panose="020F0302020204030204" pitchFamily="34" charset="0"/>
              </a:rPr>
              <a:t>Preferred Item or List policies will override a restricted or blocked category policy, but a preferred seller policy will not.</a:t>
            </a:r>
          </a:p>
        </p:txBody>
      </p:sp>
      <p:pic>
        <p:nvPicPr>
          <p:cNvPr id="29" name="Picture 28"/>
          <p:cNvPicPr>
            <a:picLocks noChangeAspect="1"/>
          </p:cNvPicPr>
          <p:nvPr/>
        </p:nvPicPr>
        <p:blipFill>
          <a:blip r:embed="rId2"/>
          <a:stretch>
            <a:fillRect/>
          </a:stretch>
        </p:blipFill>
        <p:spPr>
          <a:xfrm>
            <a:off x="1712492" y="4666891"/>
            <a:ext cx="7867650" cy="1362075"/>
          </a:xfrm>
          <a:prstGeom prst="rect">
            <a:avLst/>
          </a:prstGeom>
          <a:noFill/>
          <a:ln w="9525">
            <a:solidFill>
              <a:schemeClr val="bg2"/>
            </a:solidFill>
          </a:ln>
          <a:effectLst>
            <a:outerShdw blurRad="50800" dist="38100" dir="5400000" algn="t" rotWithShape="0">
              <a:prstClr val="black">
                <a:alpha val="40000"/>
              </a:prstClr>
            </a:outerShdw>
          </a:effectLst>
        </p:spPr>
      </p:pic>
      <p:sp>
        <p:nvSpPr>
          <p:cNvPr id="8" name="Rounded Rectangle 7"/>
          <p:cNvSpPr/>
          <p:nvPr/>
        </p:nvSpPr>
        <p:spPr>
          <a:xfrm>
            <a:off x="8333928" y="5570969"/>
            <a:ext cx="1246214" cy="472374"/>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968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Preferred Products</a:t>
            </a:r>
          </a:p>
        </p:txBody>
      </p:sp>
      <p:pic>
        <p:nvPicPr>
          <p:cNvPr id="20" name="Picture 19"/>
          <p:cNvPicPr>
            <a:picLocks noChangeAspect="1"/>
          </p:cNvPicPr>
          <p:nvPr/>
        </p:nvPicPr>
        <p:blipFill>
          <a:blip r:embed="rId2"/>
          <a:stretch>
            <a:fillRect/>
          </a:stretch>
        </p:blipFill>
        <p:spPr>
          <a:xfrm>
            <a:off x="5780342" y="462360"/>
            <a:ext cx="657821" cy="568487"/>
          </a:xfrm>
          <a:prstGeom prst="rect">
            <a:avLst/>
          </a:prstGeom>
        </p:spPr>
      </p:pic>
      <p:pic>
        <p:nvPicPr>
          <p:cNvPr id="22" name="Picture 21"/>
          <p:cNvPicPr>
            <a:picLocks noChangeAspect="1"/>
          </p:cNvPicPr>
          <p:nvPr/>
        </p:nvPicPr>
        <p:blipFill rotWithShape="1">
          <a:blip r:embed="rId3"/>
          <a:srcRect l="-112" t="6332" r="112" b="15750"/>
          <a:stretch/>
        </p:blipFill>
        <p:spPr>
          <a:xfrm>
            <a:off x="829776" y="2084894"/>
            <a:ext cx="6735510" cy="3269621"/>
          </a:xfrm>
          <a:prstGeom prst="rect">
            <a:avLst/>
          </a:prstGeom>
          <a:ln w="9525">
            <a:solidFill>
              <a:schemeClr val="bg2"/>
            </a:solidFill>
          </a:ln>
          <a:effectLst>
            <a:outerShdw blurRad="50800" dist="38100" dir="5400000" algn="t" rotWithShape="0">
              <a:prstClr val="black">
                <a:alpha val="40000"/>
              </a:prstClr>
            </a:outerShdw>
          </a:effectLst>
        </p:spPr>
      </p:pic>
      <p:pic>
        <p:nvPicPr>
          <p:cNvPr id="25" name="Picture 24"/>
          <p:cNvPicPr>
            <a:picLocks noChangeAspect="1"/>
          </p:cNvPicPr>
          <p:nvPr/>
        </p:nvPicPr>
        <p:blipFill rotWithShape="1">
          <a:blip r:embed="rId4"/>
          <a:srcRect t="2270" r="26539" b="50770"/>
          <a:stretch/>
        </p:blipFill>
        <p:spPr>
          <a:xfrm>
            <a:off x="4694312" y="3056267"/>
            <a:ext cx="6357619" cy="2778931"/>
          </a:xfrm>
          <a:prstGeom prst="rect">
            <a:avLst/>
          </a:prstGeom>
          <a:ln w="9525">
            <a:solidFill>
              <a:schemeClr val="bg2"/>
            </a:solidFill>
          </a:ln>
          <a:effectLst>
            <a:outerShdw blurRad="292100" dist="139700" dir="2700000" algn="tl" rotWithShape="0">
              <a:srgbClr val="333333">
                <a:alpha val="65000"/>
              </a:srgbClr>
            </a:outerShdw>
          </a:effectLst>
        </p:spPr>
      </p:pic>
      <p:sp>
        <p:nvSpPr>
          <p:cNvPr id="10"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Mark specific products as preferred to ensure your end users can easily find what they are looking for. This messaging is visible throughout the shopping experience, search results, and on product detail pages.</a:t>
            </a:r>
          </a:p>
          <a:p>
            <a:endParaRPr lang="en-US" sz="1800" dirty="0">
              <a:solidFill>
                <a:schemeClr val="accent3"/>
              </a:solidFill>
              <a:latin typeface="+mn-lt"/>
            </a:endParaRPr>
          </a:p>
        </p:txBody>
      </p:sp>
      <p:sp>
        <p:nvSpPr>
          <p:cNvPr id="11" name="Rounded Rectangle 10"/>
          <p:cNvSpPr/>
          <p:nvPr/>
        </p:nvSpPr>
        <p:spPr>
          <a:xfrm>
            <a:off x="829776" y="2088986"/>
            <a:ext cx="6735510" cy="58250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865366" y="3199040"/>
            <a:ext cx="5186565" cy="231784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999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Tax &amp; Debarment Policies</a:t>
            </a:r>
          </a:p>
        </p:txBody>
      </p:sp>
      <p:sp>
        <p:nvSpPr>
          <p:cNvPr id="12"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622263"/>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Encourage compliance and proper purchasing behavior by creating policies around tax exemptions or federally maintained debarred seller lists. </a:t>
            </a:r>
          </a:p>
          <a:p>
            <a:endParaRPr lang="en-US" dirty="0">
              <a:solidFill>
                <a:schemeClr val="accent3"/>
              </a:solidFill>
              <a:latin typeface="+mn-lt"/>
            </a:endParaRPr>
          </a:p>
        </p:txBody>
      </p:sp>
      <p:sp>
        <p:nvSpPr>
          <p:cNvPr id="15" name="Rectangle 14"/>
          <p:cNvSpPr/>
          <p:nvPr/>
        </p:nvSpPr>
        <p:spPr>
          <a:xfrm>
            <a:off x="7263384" y="1724773"/>
            <a:ext cx="4583217" cy="2446311"/>
          </a:xfrm>
          <a:prstGeom prst="rect">
            <a:avLst/>
          </a:prstGeom>
        </p:spPr>
        <p:txBody>
          <a:bodyPr wrap="square">
            <a:spAutoFit/>
          </a:bodyPr>
          <a:lstStyle/>
          <a:p>
            <a:pPr lvl="0"/>
            <a:r>
              <a:rPr lang="en-US" sz="1600" b="1" u="sng" dirty="0">
                <a:solidFill>
                  <a:schemeClr val="accent3"/>
                </a:solidFill>
                <a:ea typeface="Amazon Ember" panose="02000000000000000000" pitchFamily="2" charset="0"/>
              </a:rPr>
              <a:t>Tax policies</a:t>
            </a:r>
            <a:endParaRPr lang="en-US" sz="1600" dirty="0">
              <a:solidFill>
                <a:schemeClr val="accent3"/>
              </a:solidFill>
              <a:ea typeface="Amazon Ember" panose="02000000000000000000" pitchFamily="2" charset="0"/>
              <a:cs typeface="Calibri Light" panose="020F0302020204030204" pitchFamily="34" charset="0"/>
            </a:endParaRP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Once tax exemptions have been enabled on your account, choose to either restrict or block any items sold by sellers not participating in the Amazon Tax Exemption Program</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Navigate to tax &amp; Debarment policies under Buying Policies. Click “Add policy” to choose which type or rule you want to make.</a:t>
            </a:r>
          </a:p>
        </p:txBody>
      </p:sp>
      <p:sp>
        <p:nvSpPr>
          <p:cNvPr id="16" name="Rectangle 15"/>
          <p:cNvSpPr/>
          <p:nvPr/>
        </p:nvSpPr>
        <p:spPr>
          <a:xfrm>
            <a:off x="7263384" y="4257460"/>
            <a:ext cx="5011843" cy="1392432"/>
          </a:xfrm>
          <a:prstGeom prst="rect">
            <a:avLst/>
          </a:prstGeom>
        </p:spPr>
        <p:txBody>
          <a:bodyPr wrap="square">
            <a:spAutoFit/>
          </a:bodyPr>
          <a:lstStyle/>
          <a:p>
            <a:pPr lvl="0"/>
            <a:r>
              <a:rPr lang="en-US" sz="1600" b="1" u="sng" dirty="0">
                <a:solidFill>
                  <a:schemeClr val="accent3"/>
                </a:solidFill>
                <a:ea typeface="Amazon Ember" panose="02000000000000000000" pitchFamily="2" charset="0"/>
              </a:rPr>
              <a:t>Debarment Policies</a:t>
            </a:r>
            <a:endParaRPr lang="en-US" sz="1600" dirty="0">
              <a:solidFill>
                <a:schemeClr val="accent3"/>
              </a:solidFill>
              <a:ea typeface="Amazon Ember" panose="02000000000000000000" pitchFamily="2" charset="0"/>
              <a:cs typeface="Calibri Light" panose="020F0302020204030204" pitchFamily="34" charset="0"/>
            </a:endParaRP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For those customers working with federal funds, ensure buyers do not purchase from any sellers listed on the U.S. GSA’s SAM.gov  list or U.S. Dept. of Heath &amp; Human Services OIG.</a:t>
            </a:r>
          </a:p>
        </p:txBody>
      </p:sp>
      <p:pic>
        <p:nvPicPr>
          <p:cNvPr id="3" name="Picture 2"/>
          <p:cNvPicPr>
            <a:picLocks noChangeAspect="1"/>
          </p:cNvPicPr>
          <p:nvPr/>
        </p:nvPicPr>
        <p:blipFill>
          <a:blip r:embed="rId2"/>
          <a:stretch>
            <a:fillRect/>
          </a:stretch>
        </p:blipFill>
        <p:spPr>
          <a:xfrm>
            <a:off x="338770" y="1858513"/>
            <a:ext cx="6624698" cy="3693876"/>
          </a:xfrm>
          <a:prstGeom prst="rect">
            <a:avLst/>
          </a:prstGeom>
          <a:ln w="9525">
            <a:solidFill>
              <a:schemeClr val="bg2"/>
            </a:solidFill>
          </a:ln>
          <a:effectLst>
            <a:outerShdw blurRad="50800" dist="38100" dir="5400000" algn="t" rotWithShape="0">
              <a:prstClr val="black">
                <a:alpha val="40000"/>
              </a:prstClr>
            </a:outerShdw>
          </a:effectLst>
        </p:spPr>
      </p:pic>
      <p:sp>
        <p:nvSpPr>
          <p:cNvPr id="9" name="Rounded Rectangle 8"/>
          <p:cNvSpPr/>
          <p:nvPr/>
        </p:nvSpPr>
        <p:spPr>
          <a:xfrm>
            <a:off x="2213903" y="3705450"/>
            <a:ext cx="3763450" cy="627209"/>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13903" y="4704745"/>
            <a:ext cx="4749565" cy="55459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878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Checking out with Tax Exemptions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91168" y="1130357"/>
            <a:ext cx="10389208"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All products purchased from Amazon or any of the 95% of third party sellers who participate in ATEP will automatically reflect that tax exemptions have been applied during the checkout process</a:t>
            </a:r>
          </a:p>
          <a:p>
            <a:endParaRPr lang="en-US" dirty="0">
              <a:solidFill>
                <a:schemeClr val="accent3"/>
              </a:solidFill>
              <a:latin typeface="+mn-lt"/>
            </a:endParaRPr>
          </a:p>
        </p:txBody>
      </p:sp>
      <p:grpSp>
        <p:nvGrpSpPr>
          <p:cNvPr id="5" name="Group 4"/>
          <p:cNvGrpSpPr/>
          <p:nvPr/>
        </p:nvGrpSpPr>
        <p:grpSpPr>
          <a:xfrm>
            <a:off x="979247" y="2130340"/>
            <a:ext cx="5422350" cy="3584041"/>
            <a:chOff x="998133" y="2061562"/>
            <a:chExt cx="5422350" cy="3584041"/>
          </a:xfrm>
          <a:effectLst>
            <a:outerShdw blurRad="50800" dist="38100" dir="5400000" algn="t" rotWithShape="0">
              <a:prstClr val="black">
                <a:alpha val="40000"/>
              </a:prstClr>
            </a:outerShdw>
          </a:effectLst>
        </p:grpSpPr>
        <p:pic>
          <p:nvPicPr>
            <p:cNvPr id="6" name="Picture 5"/>
            <p:cNvPicPr>
              <a:picLocks noChangeAspect="1"/>
            </p:cNvPicPr>
            <p:nvPr/>
          </p:nvPicPr>
          <p:blipFill>
            <a:blip r:embed="rId2"/>
            <a:stretch>
              <a:fillRect/>
            </a:stretch>
          </p:blipFill>
          <p:spPr>
            <a:xfrm>
              <a:off x="998133" y="2061562"/>
              <a:ext cx="5422350" cy="3584041"/>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2969090" y="3975070"/>
              <a:ext cx="2635186" cy="355750"/>
            </a:xfrm>
            <a:prstGeom prst="rect">
              <a:avLst/>
            </a:prstGeom>
            <a:ln w="25400" cap="sq">
              <a:solidFill>
                <a:schemeClr val="accent2"/>
              </a:solidFill>
              <a:prstDash val="solid"/>
              <a:miter lim="800000"/>
            </a:ln>
            <a:effectLst>
              <a:outerShdw blurRad="50800" dist="38100" dir="2700000" algn="tl" rotWithShape="0">
                <a:srgbClr val="000000">
                  <a:alpha val="43000"/>
                </a:srgbClr>
              </a:outerShdw>
            </a:effectLst>
          </p:spPr>
        </p:pic>
      </p:grpSp>
      <p:sp>
        <p:nvSpPr>
          <p:cNvPr id="11" name="Rectangle 10"/>
          <p:cNvSpPr/>
          <p:nvPr/>
        </p:nvSpPr>
        <p:spPr>
          <a:xfrm>
            <a:off x="7039115" y="2017052"/>
            <a:ext cx="3898516" cy="2073260"/>
          </a:xfrm>
          <a:prstGeom prst="rect">
            <a:avLst/>
          </a:prstGeom>
        </p:spPr>
        <p:txBody>
          <a:bodyPr wrap="square">
            <a:spAutoFit/>
          </a:bodyPr>
          <a:lstStyle/>
          <a:p>
            <a:pPr lvl="0">
              <a:spcAft>
                <a:spcPts val="600"/>
              </a:spcAft>
            </a:pPr>
            <a:r>
              <a:rPr lang="en-US" sz="1600" b="1" u="sng" dirty="0">
                <a:solidFill>
                  <a:schemeClr val="accent3"/>
                </a:solidFill>
                <a:ea typeface="Amazon Ember" panose="02000000000000000000" pitchFamily="2" charset="0"/>
              </a:rPr>
              <a:t>Confirm tax exemptions are applied:</a:t>
            </a:r>
            <a:endParaRPr lang="en-US" sz="1600" dirty="0">
              <a:solidFill>
                <a:schemeClr val="accent3"/>
              </a:solidFill>
              <a:ea typeface="Amazon Ember" panose="02000000000000000000" pitchFamily="2" charset="0"/>
              <a:cs typeface="Calibri Light" panose="020F0302020204030204" pitchFamily="34" charset="0"/>
            </a:endParaRP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On the Review Your Order page (checkout), verify and/or modify which items should be charged sales tax. </a:t>
            </a: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If needed, you can manually add tax by clicking </a:t>
            </a:r>
            <a:r>
              <a:rPr lang="en-US" sz="1600" b="1" dirty="0">
                <a:ea typeface="Amazon Ember" panose="02000000000000000000" pitchFamily="2" charset="0"/>
                <a:cs typeface="Calibri Light" panose="020F0302020204030204" pitchFamily="34" charset="0"/>
              </a:rPr>
              <a:t>Remove</a:t>
            </a:r>
            <a:r>
              <a:rPr lang="en-US" sz="1600" dirty="0">
                <a:ea typeface="Amazon Ember" panose="02000000000000000000" pitchFamily="2" charset="0"/>
                <a:cs typeface="Calibri Light" panose="020F0302020204030204" pitchFamily="34" charset="0"/>
              </a:rPr>
              <a:t> next to the specific item</a:t>
            </a:r>
          </a:p>
        </p:txBody>
      </p:sp>
      <p:pic>
        <p:nvPicPr>
          <p:cNvPr id="13" name="Picture 12"/>
          <p:cNvPicPr>
            <a:picLocks noChangeAspect="1"/>
          </p:cNvPicPr>
          <p:nvPr/>
        </p:nvPicPr>
        <p:blipFill>
          <a:blip r:embed="rId4"/>
          <a:stretch>
            <a:fillRect/>
          </a:stretch>
        </p:blipFill>
        <p:spPr>
          <a:xfrm>
            <a:off x="5764853" y="4221723"/>
            <a:ext cx="3282943" cy="1864552"/>
          </a:xfrm>
          <a:prstGeom prst="rect">
            <a:avLst/>
          </a:prstGeom>
          <a:ln w="9525">
            <a:solidFill>
              <a:schemeClr val="bg2"/>
            </a:solidFill>
          </a:ln>
          <a:effectLst>
            <a:outerShdw blurRad="50800" dist="38100" dir="5400000" algn="t" rotWithShape="0">
              <a:prstClr val="black">
                <a:alpha val="40000"/>
              </a:prstClr>
            </a:outerShdw>
          </a:effectLst>
        </p:spPr>
      </p:pic>
      <p:sp>
        <p:nvSpPr>
          <p:cNvPr id="12" name="Rounded Rectangle 11"/>
          <p:cNvSpPr/>
          <p:nvPr/>
        </p:nvSpPr>
        <p:spPr>
          <a:xfrm>
            <a:off x="1637033" y="3356798"/>
            <a:ext cx="1882060" cy="19638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445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Discounts</a:t>
            </a:r>
          </a:p>
        </p:txBody>
      </p:sp>
      <p:sp>
        <p:nvSpPr>
          <p:cNvPr id="4" name="Text Placeholder 2">
            <a:extLst>
              <a:ext uri="{FF2B5EF4-FFF2-40B4-BE49-F238E27FC236}">
                <a16:creationId xmlns:a16="http://schemas.microsoft.com/office/drawing/2014/main" id="{0BB5612F-6A99-F843-83BF-B387B1C93B3A}"/>
              </a:ext>
            </a:extLst>
          </p:cNvPr>
          <p:cNvSpPr txBox="1">
            <a:spLocks/>
          </p:cNvSpPr>
          <p:nvPr/>
        </p:nvSpPr>
        <p:spPr>
          <a:xfrm>
            <a:off x="829777" y="1053365"/>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There are a variety of discounts available on Amazon Business that your organization can take advantage of to unlock savings.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5" name="Rectangle 4"/>
          <p:cNvSpPr/>
          <p:nvPr/>
        </p:nvSpPr>
        <p:spPr>
          <a:xfrm>
            <a:off x="711242" y="1911650"/>
            <a:ext cx="6739423" cy="1077218"/>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Business Pricing</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Business pricing is cheaper pricing available only for registered Amazon Business customers. No action is needed to turn on business pricing and is available on select items.</a:t>
            </a:r>
          </a:p>
        </p:txBody>
      </p:sp>
      <p:pic>
        <p:nvPicPr>
          <p:cNvPr id="6" name="Picture 5"/>
          <p:cNvPicPr>
            <a:picLocks noChangeAspect="1"/>
          </p:cNvPicPr>
          <p:nvPr/>
        </p:nvPicPr>
        <p:blipFill>
          <a:blip r:embed="rId2"/>
          <a:stretch>
            <a:fillRect/>
          </a:stretch>
        </p:blipFill>
        <p:spPr>
          <a:xfrm>
            <a:off x="7908638" y="2299003"/>
            <a:ext cx="2505075" cy="495300"/>
          </a:xfrm>
          <a:prstGeom prst="rect">
            <a:avLst/>
          </a:prstGeom>
          <a:ln w="9525">
            <a:solidFill>
              <a:schemeClr val="bg2"/>
            </a:solidFill>
          </a:ln>
          <a:effectLst>
            <a:outerShdw blurRad="50800" dist="38100" dir="5400000" algn="t" rotWithShape="0">
              <a:prstClr val="black">
                <a:alpha val="40000"/>
              </a:prstClr>
            </a:outerShdw>
          </a:effectLst>
        </p:spPr>
      </p:pic>
      <p:sp>
        <p:nvSpPr>
          <p:cNvPr id="7" name="Rectangle 6"/>
          <p:cNvSpPr/>
          <p:nvPr/>
        </p:nvSpPr>
        <p:spPr>
          <a:xfrm>
            <a:off x="711242" y="3299881"/>
            <a:ext cx="6739423" cy="1323439"/>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Quantity Discounts</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Quantity Discounts are volume-tiered discounts, only available for registered Amazon Business customers. Quantity discounts appear on the product detail page and users can review the tiered discounts available.</a:t>
            </a:r>
          </a:p>
        </p:txBody>
      </p:sp>
      <p:pic>
        <p:nvPicPr>
          <p:cNvPr id="8" name="Picture 7"/>
          <p:cNvPicPr>
            <a:picLocks noChangeAspect="1"/>
          </p:cNvPicPr>
          <p:nvPr/>
        </p:nvPicPr>
        <p:blipFill>
          <a:blip r:embed="rId3"/>
          <a:stretch>
            <a:fillRect/>
          </a:stretch>
        </p:blipFill>
        <p:spPr>
          <a:xfrm>
            <a:off x="8346789" y="3612590"/>
            <a:ext cx="1628775" cy="781050"/>
          </a:xfrm>
          <a:prstGeom prst="rect">
            <a:avLst/>
          </a:prstGeom>
          <a:ln w="9525">
            <a:solidFill>
              <a:schemeClr val="bg2"/>
            </a:solidFill>
          </a:ln>
          <a:effectLst>
            <a:outerShdw blurRad="50800" dist="38100" dir="5400000" algn="t" rotWithShape="0">
              <a:prstClr val="black">
                <a:alpha val="40000"/>
              </a:prstClr>
            </a:outerShdw>
          </a:effectLst>
        </p:spPr>
      </p:pic>
      <p:sp>
        <p:nvSpPr>
          <p:cNvPr id="9" name="Rectangle 8"/>
          <p:cNvSpPr/>
          <p:nvPr/>
        </p:nvSpPr>
        <p:spPr>
          <a:xfrm>
            <a:off x="711242" y="4808032"/>
            <a:ext cx="6739423" cy="1077218"/>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3"/>
                </a:solidFill>
                <a:effectLst/>
                <a:uLnTx/>
                <a:uFillTx/>
                <a:ea typeface="Amazon Ember" panose="02000000000000000000" pitchFamily="2" charset="0"/>
                <a:cs typeface="+mn-cs"/>
              </a:rPr>
              <a:t>Subscribe &amp; Save</a:t>
            </a:r>
          </a:p>
          <a:p>
            <a:pPr marL="461963" marR="0" lvl="0" indent="-2349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74747"/>
                </a:solidFill>
                <a:effectLst/>
                <a:uLnTx/>
                <a:uFillTx/>
                <a:ea typeface="Amazon Ember" panose="02000000000000000000" pitchFamily="2" charset="0"/>
                <a:cs typeface="+mn-cs"/>
              </a:rPr>
              <a:t>Subscribe &amp; Save is part of the Amazon Recurring Delivery program. Customers can subscribe to eligible Subscribe &amp; Save items and get a 5% discount for their new subscriptions. </a:t>
            </a:r>
          </a:p>
        </p:txBody>
      </p:sp>
      <p:pic>
        <p:nvPicPr>
          <p:cNvPr id="10" name="Picture 9"/>
          <p:cNvPicPr>
            <a:picLocks noChangeAspect="1"/>
          </p:cNvPicPr>
          <p:nvPr/>
        </p:nvPicPr>
        <p:blipFill>
          <a:blip r:embed="rId4"/>
          <a:stretch>
            <a:fillRect/>
          </a:stretch>
        </p:blipFill>
        <p:spPr>
          <a:xfrm>
            <a:off x="8280115" y="5141131"/>
            <a:ext cx="1762125" cy="619125"/>
          </a:xfrm>
          <a:prstGeom prst="rect">
            <a:avLst/>
          </a:prstGeom>
          <a:ln w="9525">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86285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Negotiated Pricing</a:t>
            </a:r>
          </a:p>
        </p:txBody>
      </p:sp>
      <p:sp>
        <p:nvSpPr>
          <p:cNvPr id="11"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Items with Negotiated Pricing will be elevated in the search results as Preferred By Your Company</a:t>
            </a:r>
          </a:p>
          <a:p>
            <a:endParaRPr lang="en-US" sz="1800" dirty="0">
              <a:solidFill>
                <a:schemeClr val="accent3"/>
              </a:solidFill>
              <a:latin typeface="+mn-lt"/>
            </a:endParaRPr>
          </a:p>
          <a:p>
            <a:endParaRPr lang="en-US" dirty="0">
              <a:solidFill>
                <a:schemeClr val="accent3"/>
              </a:solidFill>
              <a:latin typeface="+mn-lt"/>
            </a:endParaRPr>
          </a:p>
        </p:txBody>
      </p:sp>
      <p:grpSp>
        <p:nvGrpSpPr>
          <p:cNvPr id="12" name="Group 11"/>
          <p:cNvGrpSpPr/>
          <p:nvPr/>
        </p:nvGrpSpPr>
        <p:grpSpPr>
          <a:xfrm>
            <a:off x="838090" y="1583024"/>
            <a:ext cx="7137519" cy="2024930"/>
            <a:chOff x="4807870" y="1729047"/>
            <a:chExt cx="7137519" cy="2024930"/>
          </a:xfrm>
          <a:effectLst>
            <a:outerShdw blurRad="50800" dist="38100" dir="5400000" algn="t" rotWithShape="0">
              <a:prstClr val="black">
                <a:alpha val="40000"/>
              </a:prstClr>
            </a:outerShdw>
          </a:effectLst>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870" y="1729047"/>
              <a:ext cx="7137519" cy="2024930"/>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15" name="Rounded Rectangle 14"/>
            <p:cNvSpPr/>
            <p:nvPr/>
          </p:nvSpPr>
          <p:spPr>
            <a:xfrm>
              <a:off x="6797414" y="3360706"/>
              <a:ext cx="1005254" cy="375831"/>
            </a:xfrm>
            <a:prstGeom prst="round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8103801" y="1610362"/>
            <a:ext cx="2950479" cy="2062103"/>
          </a:xfrm>
          <a:prstGeom prst="rect">
            <a:avLst/>
          </a:prstGeom>
        </p:spPr>
        <p:txBody>
          <a:bodyPr wrap="square">
            <a:spAutoFit/>
          </a:bodyPr>
          <a:lstStyle/>
          <a:p>
            <a:pPr marL="171450"/>
            <a:r>
              <a:rPr lang="en-US" sz="1600" dirty="0"/>
              <a:t>Once products and negotiated prices are added by suppliers, customers can see those prices instantly alongside any offers from other sellers on both the product detail pages and in search results.</a:t>
            </a:r>
          </a:p>
        </p:txBody>
      </p:sp>
      <p:pic>
        <p:nvPicPr>
          <p:cNvPr id="17" name="Picture 16"/>
          <p:cNvPicPr>
            <a:picLocks noChangeAspect="1"/>
          </p:cNvPicPr>
          <p:nvPr/>
        </p:nvPicPr>
        <p:blipFill>
          <a:blip r:embed="rId3"/>
          <a:stretch>
            <a:fillRect/>
          </a:stretch>
        </p:blipFill>
        <p:spPr>
          <a:xfrm>
            <a:off x="4377641" y="3625394"/>
            <a:ext cx="6595929" cy="2481037"/>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20" name="Rectangle 19"/>
          <p:cNvSpPr/>
          <p:nvPr/>
        </p:nvSpPr>
        <p:spPr>
          <a:xfrm>
            <a:off x="615300" y="3869502"/>
            <a:ext cx="3536219" cy="2554545"/>
          </a:xfrm>
          <a:prstGeom prst="rect">
            <a:avLst/>
          </a:prstGeom>
        </p:spPr>
        <p:txBody>
          <a:bodyPr wrap="square">
            <a:spAutoFit/>
          </a:bodyPr>
          <a:lstStyle/>
          <a:p>
            <a:pPr marL="457200" indent="-285750">
              <a:buFont typeface="Arial" panose="020B0604020202020204" pitchFamily="34" charset="0"/>
              <a:buChar char="•"/>
            </a:pPr>
            <a:r>
              <a:rPr lang="en-US" sz="1600" dirty="0"/>
              <a:t>Price will appear in buy box below “buy new” price or it will direct you to the offer listing page to choose offer</a:t>
            </a:r>
          </a:p>
          <a:p>
            <a:pPr marL="838190" lvl="1" indent="-380990">
              <a:buFont typeface="Arial" panose="020B0604020202020204" pitchFamily="34" charset="0"/>
              <a:buChar char="•"/>
            </a:pPr>
            <a:r>
              <a:rPr lang="en-US" sz="1600" dirty="0">
                <a:ea typeface="Amazon Ember" panose="02000000000000000000" pitchFamily="2" charset="0"/>
              </a:rPr>
              <a:t>Negotiated Price offer badged “Negotiated Price”</a:t>
            </a:r>
          </a:p>
          <a:p>
            <a:pPr marL="838190" lvl="1" indent="-380990">
              <a:buFont typeface="Arial" panose="020B0604020202020204" pitchFamily="34" charset="0"/>
              <a:buChar char="•"/>
            </a:pPr>
            <a:r>
              <a:rPr lang="en-US" sz="1600" dirty="0">
                <a:ea typeface="Amazon Ember" panose="02000000000000000000" pitchFamily="2" charset="0"/>
              </a:rPr>
              <a:t>End users can select the Negotiated Price offer to add to their shopping cart</a:t>
            </a:r>
          </a:p>
          <a:p>
            <a:pPr marL="285750" indent="-285750">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sp>
        <p:nvSpPr>
          <p:cNvPr id="21" name="Rounded Rectangle 20"/>
          <p:cNvSpPr/>
          <p:nvPr/>
        </p:nvSpPr>
        <p:spPr>
          <a:xfrm>
            <a:off x="829776" y="1583024"/>
            <a:ext cx="1483840" cy="262693"/>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651997" y="4896725"/>
            <a:ext cx="1483840" cy="262693"/>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9693763" y="4326523"/>
            <a:ext cx="769673" cy="644376"/>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976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Manage Suppliers</a:t>
            </a:r>
          </a:p>
        </p:txBody>
      </p:sp>
      <p:sp>
        <p:nvSpPr>
          <p:cNvPr id="21"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5483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You can easily find suppliers on Amazon and add them to your list of Saved Suppliers</a:t>
            </a:r>
          </a:p>
          <a:p>
            <a:endParaRPr lang="en-US" sz="1800" dirty="0">
              <a:solidFill>
                <a:schemeClr val="accent3"/>
              </a:solidFill>
              <a:latin typeface="+mn-lt"/>
            </a:endParaRPr>
          </a:p>
          <a:p>
            <a:endParaRPr lang="en-US" dirty="0">
              <a:solidFill>
                <a:schemeClr val="accent3"/>
              </a:solidFill>
              <a:latin typeface="+mn-lt"/>
            </a:endParaRPr>
          </a:p>
        </p:txBody>
      </p:sp>
      <p:sp>
        <p:nvSpPr>
          <p:cNvPr id="22" name="Rectangle 21"/>
          <p:cNvSpPr/>
          <p:nvPr/>
        </p:nvSpPr>
        <p:spPr>
          <a:xfrm>
            <a:off x="829776" y="1482499"/>
            <a:ext cx="5847478" cy="2308324"/>
          </a:xfrm>
          <a:prstGeom prst="rect">
            <a:avLst/>
          </a:prstGeom>
        </p:spPr>
        <p:txBody>
          <a:bodyPr wrap="square">
            <a:spAutoFit/>
          </a:bodyPr>
          <a:lstStyle/>
          <a:p>
            <a:pPr marL="398463" indent="-227013">
              <a:buFont typeface="Arial" panose="020B0604020202020204" pitchFamily="34" charset="0"/>
              <a:buChar char="•"/>
            </a:pPr>
            <a:r>
              <a:rPr lang="en-US" sz="1600" dirty="0"/>
              <a:t>You can search for suppliers by name and apply filters, such as star rating and business location of the supplier, to narrow down search results</a:t>
            </a:r>
          </a:p>
          <a:p>
            <a:pPr marL="398463" indent="-227013">
              <a:buFont typeface="Arial" panose="020B0604020202020204" pitchFamily="34" charset="0"/>
              <a:buChar char="•"/>
            </a:pPr>
            <a:r>
              <a:rPr lang="en-US" sz="1600" dirty="0"/>
              <a:t>Once you find a supplier, you can add them to your list of Saved Suppliers. The list makes it easy for you to learn more about your favorite suppliers -- you can visit a supplier’s storefront or profile page or contact them by selecting </a:t>
            </a:r>
            <a:r>
              <a:rPr lang="en-US" sz="1600" b="1" dirty="0">
                <a:solidFill>
                  <a:schemeClr val="accent3"/>
                </a:solidFill>
              </a:rPr>
              <a:t>Ask a question </a:t>
            </a:r>
            <a:r>
              <a:rPr lang="en-US" sz="1600" dirty="0"/>
              <a:t>from the </a:t>
            </a:r>
            <a:r>
              <a:rPr lang="en-US" sz="1600" b="1" dirty="0">
                <a:solidFill>
                  <a:schemeClr val="accent3"/>
                </a:solidFill>
              </a:rPr>
              <a:t>Actions</a:t>
            </a:r>
            <a:r>
              <a:rPr lang="en-US" sz="1600" b="1" dirty="0"/>
              <a:t> </a:t>
            </a:r>
            <a:r>
              <a:rPr lang="en-US" sz="1600" dirty="0"/>
              <a:t>options on the right side of the page</a:t>
            </a:r>
          </a:p>
        </p:txBody>
      </p:sp>
      <p:sp>
        <p:nvSpPr>
          <p:cNvPr id="23" name="Rectangle 22"/>
          <p:cNvSpPr/>
          <p:nvPr/>
        </p:nvSpPr>
        <p:spPr>
          <a:xfrm>
            <a:off x="945248" y="3715979"/>
            <a:ext cx="4177478" cy="2308324"/>
          </a:xfrm>
          <a:prstGeom prst="rect">
            <a:avLst/>
          </a:prstGeom>
        </p:spPr>
        <p:txBody>
          <a:bodyPr wrap="square">
            <a:spAutoFit/>
          </a:bodyPr>
          <a:lstStyle/>
          <a:p>
            <a:pPr marL="285750" indent="-285750">
              <a:buFont typeface="Arial" panose="020B0604020202020204" pitchFamily="34" charset="0"/>
              <a:buChar char="•"/>
            </a:pPr>
            <a:r>
              <a:rPr lang="en-US" sz="1600" dirty="0"/>
              <a:t>To add a supplier to your Saved Suppliers list, use the </a:t>
            </a:r>
            <a:r>
              <a:rPr lang="en-US" sz="1600" b="1" dirty="0">
                <a:solidFill>
                  <a:schemeClr val="accent3"/>
                </a:solidFill>
              </a:rPr>
              <a:t>Save for Later </a:t>
            </a:r>
            <a:r>
              <a:rPr lang="en-US" sz="1600" dirty="0"/>
              <a:t>feature</a:t>
            </a:r>
            <a:r>
              <a:rPr lang="en-US" sz="1600" b="1" dirty="0"/>
              <a:t> </a:t>
            </a:r>
            <a:r>
              <a:rPr lang="en-US" sz="1600" dirty="0"/>
              <a:t>from the Sellers profile page or actions drop down. </a:t>
            </a:r>
          </a:p>
          <a:p>
            <a:pPr marL="285750" indent="-285750">
              <a:buFont typeface="Arial" panose="020B0604020202020204" pitchFamily="34" charset="0"/>
              <a:buChar char="•"/>
            </a:pPr>
            <a:r>
              <a:rPr lang="en-US" sz="1600" dirty="0"/>
              <a:t>To remove a supplier from your Saved Suppliers list, select </a:t>
            </a:r>
            <a:r>
              <a:rPr lang="en-US" sz="1600" b="1" dirty="0">
                <a:solidFill>
                  <a:schemeClr val="accent3"/>
                </a:solidFill>
              </a:rPr>
              <a:t>Remove from Saved</a:t>
            </a:r>
            <a:r>
              <a:rPr lang="en-US" sz="1600" dirty="0"/>
              <a:t> in your list of saved suppliers or on the seller's profile page, select</a:t>
            </a:r>
            <a:r>
              <a:rPr lang="en-US" sz="1600" b="1" dirty="0"/>
              <a:t> </a:t>
            </a:r>
            <a:r>
              <a:rPr lang="en-US" sz="1600" b="1" dirty="0">
                <a:solidFill>
                  <a:schemeClr val="accent3"/>
                </a:solidFill>
              </a:rPr>
              <a:t>X Remove Supplier</a:t>
            </a:r>
            <a:endParaRPr lang="en-US" sz="1600" dirty="0">
              <a:solidFill>
                <a:schemeClr val="accent3"/>
              </a:solidFill>
            </a:endParaRPr>
          </a:p>
        </p:txBody>
      </p:sp>
      <p:grpSp>
        <p:nvGrpSpPr>
          <p:cNvPr id="24" name="Group 23"/>
          <p:cNvGrpSpPr/>
          <p:nvPr/>
        </p:nvGrpSpPr>
        <p:grpSpPr>
          <a:xfrm>
            <a:off x="7159301" y="1554369"/>
            <a:ext cx="3624506" cy="2512494"/>
            <a:chOff x="7159301" y="1554369"/>
            <a:chExt cx="3624506" cy="2512494"/>
          </a:xfrm>
          <a:effectLst>
            <a:outerShdw blurRad="50800" dist="38100" dir="5400000" algn="t" rotWithShape="0">
              <a:prstClr val="black">
                <a:alpha val="40000"/>
              </a:prstClr>
            </a:outerShdw>
          </a:effectLst>
        </p:grpSpPr>
        <p:pic>
          <p:nvPicPr>
            <p:cNvPr id="25" name="Picture 24"/>
            <p:cNvPicPr>
              <a:picLocks noChangeAspect="1"/>
            </p:cNvPicPr>
            <p:nvPr/>
          </p:nvPicPr>
          <p:blipFill rotWithShape="1">
            <a:blip r:embed="rId2"/>
            <a:srcRect b="20308"/>
            <a:stretch/>
          </p:blipFill>
          <p:spPr>
            <a:xfrm>
              <a:off x="7159301" y="1554369"/>
              <a:ext cx="3624506" cy="2512494"/>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
          <p:nvSpPr>
            <p:cNvPr id="27" name="Rounded Rectangle 26"/>
            <p:cNvSpPr/>
            <p:nvPr/>
          </p:nvSpPr>
          <p:spPr>
            <a:xfrm>
              <a:off x="7200327" y="2254546"/>
              <a:ext cx="3089478" cy="280838"/>
            </a:xfrm>
            <a:prstGeom prst="round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rotWithShape="1">
          <a:blip r:embed="rId3"/>
          <a:srcRect l="18579" t="37650"/>
          <a:stretch/>
        </p:blipFill>
        <p:spPr>
          <a:xfrm>
            <a:off x="5529556" y="4264371"/>
            <a:ext cx="5352523" cy="1626595"/>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13" name="Rounded Rectangle 12"/>
          <p:cNvSpPr/>
          <p:nvPr/>
        </p:nvSpPr>
        <p:spPr>
          <a:xfrm>
            <a:off x="7188424" y="2197289"/>
            <a:ext cx="3001367" cy="395351"/>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188424" y="3000111"/>
            <a:ext cx="1004355" cy="790712"/>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855881" y="4614958"/>
            <a:ext cx="1026197" cy="1276008"/>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326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Approvals</a:t>
            </a:r>
          </a:p>
        </p:txBody>
      </p:sp>
      <p:sp>
        <p:nvSpPr>
          <p:cNvPr id="7" name="Rectangle 6"/>
          <p:cNvSpPr/>
          <p:nvPr/>
        </p:nvSpPr>
        <p:spPr>
          <a:xfrm>
            <a:off x="838982" y="1227839"/>
            <a:ext cx="10634980" cy="369332"/>
          </a:xfrm>
          <a:prstGeom prst="rect">
            <a:avLst/>
          </a:prstGeom>
        </p:spPr>
        <p:txBody>
          <a:bodyPr wrap="square">
            <a:spAutoFit/>
          </a:bodyPr>
          <a:lstStyle/>
          <a:p>
            <a:r>
              <a:rPr lang="en-US" b="1" dirty="0">
                <a:solidFill>
                  <a:schemeClr val="accent3"/>
                </a:solidFill>
                <a:ea typeface="Amazon Ember" panose="02000000000000000000" pitchFamily="2" charset="0"/>
              </a:rPr>
              <a:t>Approval workflows provide visibility and control over purchasing </a:t>
            </a:r>
          </a:p>
        </p:txBody>
      </p:sp>
      <p:sp>
        <p:nvSpPr>
          <p:cNvPr id="8" name="Rectangle 7"/>
          <p:cNvSpPr/>
          <p:nvPr/>
        </p:nvSpPr>
        <p:spPr>
          <a:xfrm>
            <a:off x="1071139" y="1718392"/>
            <a:ext cx="5807091" cy="2800767"/>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Administrators can configure up to </a:t>
            </a:r>
            <a:r>
              <a:rPr lang="en-US" sz="1600" b="1" dirty="0">
                <a:solidFill>
                  <a:schemeClr val="accent3"/>
                </a:solidFill>
                <a:ea typeface="Amazon Ember" panose="02000000000000000000" pitchFamily="2" charset="0"/>
              </a:rPr>
              <a:t>6 levels </a:t>
            </a:r>
            <a:r>
              <a:rPr lang="en-US" sz="1600" dirty="0">
                <a:ea typeface="Amazon Ember" panose="02000000000000000000" pitchFamily="2" charset="0"/>
              </a:rPr>
              <a:t>of approvals. Each level of approval can have more than one approver. Only one approval is needed at each level.</a:t>
            </a:r>
          </a:p>
          <a:p>
            <a:pPr marL="214313" indent="-214313">
              <a:buFont typeface="Arial" panose="020B0604020202020204" pitchFamily="34" charset="0"/>
              <a:buChar char="•"/>
            </a:pPr>
            <a:r>
              <a:rPr lang="en-US" sz="1600" dirty="0">
                <a:ea typeface="Amazon Ember" panose="02000000000000000000" pitchFamily="2" charset="0"/>
              </a:rPr>
              <a:t>Approvers are notified of pending orders through email as well as when they log into their Amazon Business account. </a:t>
            </a:r>
          </a:p>
          <a:p>
            <a:pPr marL="214313" indent="-214313">
              <a:buFont typeface="Arial" panose="020B0604020202020204" pitchFamily="34" charset="0"/>
              <a:buChar char="•"/>
            </a:pPr>
            <a:r>
              <a:rPr lang="en-US" sz="1600" dirty="0">
                <a:ea typeface="Amazon Ember" panose="02000000000000000000" pitchFamily="2" charset="0"/>
              </a:rPr>
              <a:t>Requisitioners or Administrators can be designated as approvers.</a:t>
            </a:r>
          </a:p>
          <a:p>
            <a:pPr marL="214313" indent="-214313">
              <a:buFont typeface="Arial" panose="020B0604020202020204" pitchFamily="34" charset="0"/>
              <a:buChar char="•"/>
            </a:pPr>
            <a:r>
              <a:rPr lang="en-US" sz="1600" dirty="0">
                <a:ea typeface="Amazon Ember" panose="02000000000000000000" pitchFamily="2" charset="0"/>
              </a:rPr>
              <a:t>Only active account users can be configured as approvers. </a:t>
            </a:r>
          </a:p>
          <a:p>
            <a:pPr marL="214313" indent="-214313">
              <a:buFont typeface="Arial" panose="020B0604020202020204" pitchFamily="34" charset="0"/>
              <a:buChar char="•"/>
            </a:pPr>
            <a:r>
              <a:rPr lang="en-US" sz="1600" dirty="0">
                <a:ea typeface="Amazon Ember" panose="02000000000000000000" pitchFamily="2" charset="0"/>
              </a:rPr>
              <a:t>Approvals can be set up at individual group levels by navigating to </a:t>
            </a:r>
            <a:r>
              <a:rPr lang="en-US" sz="1600" b="1" dirty="0">
                <a:solidFill>
                  <a:schemeClr val="accent3"/>
                </a:solidFill>
                <a:ea typeface="Amazon Ember" panose="02000000000000000000" pitchFamily="2" charset="0"/>
              </a:rPr>
              <a:t>Buying policies &gt; Approvals </a:t>
            </a:r>
            <a:r>
              <a:rPr lang="en-US" sz="1600" dirty="0">
                <a:ea typeface="Amazon Ember" panose="02000000000000000000" pitchFamily="2" charset="0"/>
              </a:rPr>
              <a:t>and then further customized for individual users.</a:t>
            </a:r>
          </a:p>
        </p:txBody>
      </p:sp>
      <p:pic>
        <p:nvPicPr>
          <p:cNvPr id="10" name="Picture 9"/>
          <p:cNvPicPr>
            <a:picLocks noChangeAspect="1"/>
          </p:cNvPicPr>
          <p:nvPr/>
        </p:nvPicPr>
        <p:blipFill>
          <a:blip r:embed="rId2"/>
          <a:stretch>
            <a:fillRect/>
          </a:stretch>
        </p:blipFill>
        <p:spPr>
          <a:xfrm>
            <a:off x="1939104" y="4663444"/>
            <a:ext cx="4217368" cy="1325074"/>
          </a:xfrm>
          <a:prstGeom prst="rect">
            <a:avLst/>
          </a:prstGeom>
          <a:ln w="9525">
            <a:solidFill>
              <a:schemeClr val="bg2"/>
            </a:solidFill>
          </a:ln>
          <a:effectLst>
            <a:outerShdw blurRad="50800" dist="38100" dir="5400000" algn="t" rotWithShape="0">
              <a:prstClr val="black">
                <a:alpha val="40000"/>
              </a:prstClr>
            </a:outerShdw>
          </a:effectLst>
        </p:spPr>
      </p:pic>
      <p:pic>
        <p:nvPicPr>
          <p:cNvPr id="12" name="Picture 11"/>
          <p:cNvPicPr>
            <a:picLocks noChangeAspect="1"/>
          </p:cNvPicPr>
          <p:nvPr/>
        </p:nvPicPr>
        <p:blipFill>
          <a:blip r:embed="rId3"/>
          <a:stretch>
            <a:fillRect/>
          </a:stretch>
        </p:blipFill>
        <p:spPr>
          <a:xfrm>
            <a:off x="7023375" y="1899137"/>
            <a:ext cx="4177383" cy="3769123"/>
          </a:xfrm>
          <a:prstGeom prst="rect">
            <a:avLst/>
          </a:prstGeom>
          <a:ln w="9525">
            <a:solidFill>
              <a:schemeClr val="bg2"/>
            </a:solidFill>
          </a:ln>
          <a:effectLst>
            <a:outerShdw blurRad="50800" dist="38100" dir="5400000" algn="t" rotWithShape="0">
              <a:prstClr val="black">
                <a:alpha val="40000"/>
              </a:prstClr>
            </a:outerShdw>
          </a:effectLst>
        </p:spPr>
      </p:pic>
      <p:sp>
        <p:nvSpPr>
          <p:cNvPr id="13" name="Rounded Rectangle 12"/>
          <p:cNvSpPr/>
          <p:nvPr/>
        </p:nvSpPr>
        <p:spPr>
          <a:xfrm>
            <a:off x="2000064" y="5533415"/>
            <a:ext cx="1129216" cy="349225"/>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21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normAutofit/>
          </a:bodyPr>
          <a:lstStyle/>
          <a:p>
            <a:r>
              <a:rPr lang="en-US" sz="4000" dirty="0"/>
              <a:t>Editing Approval Workflows with ’Group Approver’</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8" y="1409386"/>
            <a:ext cx="10389208"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latin typeface="+mn-lt"/>
              </a:rPr>
              <a:t>To change a group’s existing ‘group approver’ or to add a new group approver, go to </a:t>
            </a:r>
            <a:r>
              <a:rPr lang="en-US" sz="1800" b="1" dirty="0">
                <a:solidFill>
                  <a:schemeClr val="accent3"/>
                </a:solidFill>
                <a:latin typeface="+mn-lt"/>
              </a:rPr>
              <a:t>Buying policies &amp; approvals </a:t>
            </a:r>
            <a:r>
              <a:rPr lang="en-US" sz="1800" dirty="0">
                <a:solidFill>
                  <a:schemeClr val="tx1"/>
                </a:solidFill>
                <a:latin typeface="+mn-lt"/>
              </a:rPr>
              <a:t>(under Business Settings) &gt; </a:t>
            </a:r>
            <a:r>
              <a:rPr lang="en-US" sz="1800" b="1" dirty="0">
                <a:solidFill>
                  <a:schemeClr val="accent3"/>
                </a:solidFill>
                <a:latin typeface="+mn-lt"/>
              </a:rPr>
              <a:t>Approval Settings</a:t>
            </a:r>
            <a:r>
              <a:rPr lang="en-US" sz="1800" dirty="0">
                <a:solidFill>
                  <a:schemeClr val="tx1"/>
                </a:solidFill>
                <a:latin typeface="+mn-lt"/>
              </a:rPr>
              <a:t>. Then navigate to the group you want to edit using the drop down menu. From that group’s page you can edit that specific group’s ‘group approver’. </a:t>
            </a:r>
          </a:p>
        </p:txBody>
      </p:sp>
      <p:pic>
        <p:nvPicPr>
          <p:cNvPr id="14" name="Picture 13"/>
          <p:cNvPicPr>
            <a:picLocks noChangeAspect="1"/>
          </p:cNvPicPr>
          <p:nvPr/>
        </p:nvPicPr>
        <p:blipFill>
          <a:blip r:embed="rId2"/>
          <a:stretch>
            <a:fillRect/>
          </a:stretch>
        </p:blipFill>
        <p:spPr>
          <a:xfrm>
            <a:off x="742752" y="2519143"/>
            <a:ext cx="6870332" cy="2069648"/>
          </a:xfrm>
          <a:prstGeom prst="rect">
            <a:avLst/>
          </a:prstGeom>
          <a:ln w="9525">
            <a:solidFill>
              <a:schemeClr val="bg2"/>
            </a:solidFill>
          </a:ln>
          <a:effectLst>
            <a:outerShdw blurRad="50800" dist="38100" dir="5400000" algn="t" rotWithShape="0">
              <a:prstClr val="black">
                <a:alpha val="40000"/>
              </a:prstClr>
            </a:outerShdw>
          </a:effectLst>
        </p:spPr>
      </p:pic>
      <p:pic>
        <p:nvPicPr>
          <p:cNvPr id="17" name="Picture 16"/>
          <p:cNvPicPr>
            <a:picLocks noChangeAspect="1"/>
          </p:cNvPicPr>
          <p:nvPr/>
        </p:nvPicPr>
        <p:blipFill>
          <a:blip r:embed="rId3"/>
          <a:stretch>
            <a:fillRect/>
          </a:stretch>
        </p:blipFill>
        <p:spPr>
          <a:xfrm>
            <a:off x="6082842" y="3734732"/>
            <a:ext cx="3994636" cy="2925388"/>
          </a:xfrm>
          <a:prstGeom prst="rect">
            <a:avLst/>
          </a:prstGeom>
          <a:ln w="9525">
            <a:solidFill>
              <a:schemeClr val="bg2"/>
            </a:solidFill>
          </a:ln>
          <a:effectLst>
            <a:outerShdw blurRad="50800" dist="38100" dir="5400000" algn="t" rotWithShape="0">
              <a:prstClr val="black">
                <a:alpha val="40000"/>
              </a:prstClr>
            </a:outerShdw>
          </a:effectLst>
        </p:spPr>
      </p:pic>
      <p:sp>
        <p:nvSpPr>
          <p:cNvPr id="3" name="Rectangle 2"/>
          <p:cNvSpPr/>
          <p:nvPr/>
        </p:nvSpPr>
        <p:spPr>
          <a:xfrm>
            <a:off x="7286325" y="3886684"/>
            <a:ext cx="1647864" cy="21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01600" y="2599796"/>
            <a:ext cx="1530417" cy="202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286325" y="4569418"/>
            <a:ext cx="1222408" cy="1968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28955" y="4677539"/>
            <a:ext cx="986385" cy="21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890661" y="3070459"/>
            <a:ext cx="866274" cy="36576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310526" y="3810643"/>
            <a:ext cx="1708345" cy="289719"/>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69203" y="3788747"/>
            <a:ext cx="2300438"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Company Name</a:t>
            </a:r>
          </a:p>
        </p:txBody>
      </p:sp>
      <p:sp>
        <p:nvSpPr>
          <p:cNvPr id="25" name="TextBox 24"/>
          <p:cNvSpPr txBox="1"/>
          <p:nvPr/>
        </p:nvSpPr>
        <p:spPr>
          <a:xfrm>
            <a:off x="7286325" y="4523650"/>
            <a:ext cx="2300438"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Group 1</a:t>
            </a:r>
          </a:p>
        </p:txBody>
      </p:sp>
      <p:sp>
        <p:nvSpPr>
          <p:cNvPr id="26" name="TextBox 25"/>
          <p:cNvSpPr txBox="1"/>
          <p:nvPr/>
        </p:nvSpPr>
        <p:spPr>
          <a:xfrm>
            <a:off x="7297895" y="4888771"/>
            <a:ext cx="2300438"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Group 2</a:t>
            </a:r>
          </a:p>
        </p:txBody>
      </p:sp>
    </p:spTree>
    <p:extLst>
      <p:ext uri="{BB962C8B-B14F-4D97-AF65-F5344CB8AC3E}">
        <p14:creationId xmlns:p14="http://schemas.microsoft.com/office/powerpoint/2010/main" val="318081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9777" y="570447"/>
            <a:ext cx="2660090" cy="847578"/>
          </a:xfrm>
          <a:prstGeom prst="rect">
            <a:avLst/>
          </a:prstGeom>
        </p:spPr>
      </p:pic>
      <p:sp>
        <p:nvSpPr>
          <p:cNvPr id="6" name="Rectangle 5"/>
          <p:cNvSpPr/>
          <p:nvPr/>
        </p:nvSpPr>
        <p:spPr>
          <a:xfrm>
            <a:off x="829777" y="1774844"/>
            <a:ext cx="5872939" cy="3816429"/>
          </a:xfrm>
          <a:prstGeom prst="rect">
            <a:avLst/>
          </a:prstGeom>
        </p:spPr>
        <p:txBody>
          <a:bodyPr wrap="square">
            <a:spAutoFit/>
          </a:bodyPr>
          <a:lstStyle/>
          <a:p>
            <a:r>
              <a:rPr lang="en-US" sz="1600" b="1" u="sng" dirty="0">
                <a:solidFill>
                  <a:schemeClr val="accent3"/>
                </a:solidFill>
                <a:ea typeface="Amazon Ember" panose="02000000000000000000" pitchFamily="2" charset="0"/>
              </a:rPr>
              <a:t>Take Advantage of Amazon Prime Shipping Benefits</a:t>
            </a:r>
            <a:endParaRPr lang="en-US" sz="1600" dirty="0">
              <a:solidFill>
                <a:schemeClr val="accent3"/>
              </a:solidFill>
              <a:ea typeface="Amazon Ember" panose="02000000000000000000" pitchFamily="2" charset="0"/>
            </a:endParaRPr>
          </a:p>
          <a:p>
            <a:pPr marL="398463" indent="-227013">
              <a:buFont typeface="Arial" panose="020B0604020202020204" pitchFamily="34" charset="0"/>
              <a:buChar char="•"/>
            </a:pPr>
            <a:r>
              <a:rPr lang="en-US" sz="1600" dirty="0">
                <a:ea typeface="Amazon Ember" panose="02000000000000000000" pitchFamily="2" charset="0"/>
              </a:rPr>
              <a:t>An easy way to ensure that your products arrive on time and as expected, is to order products fulfilled directly from Amazon. All products clearly mark who the seller is on the product detail page.</a:t>
            </a:r>
          </a:p>
          <a:p>
            <a:pPr marL="398463" indent="-227013">
              <a:buFont typeface="Arial" panose="020B0604020202020204" pitchFamily="34" charset="0"/>
              <a:buChar char="•"/>
            </a:pPr>
            <a:endParaRPr lang="en-US" sz="1600" dirty="0">
              <a:ea typeface="Amazon Ember" panose="02000000000000000000" pitchFamily="2" charset="0"/>
            </a:endParaRPr>
          </a:p>
          <a:p>
            <a:pPr lvl="0"/>
            <a:r>
              <a:rPr lang="en-US" sz="1600" b="1" u="sng" dirty="0">
                <a:solidFill>
                  <a:schemeClr val="accent3"/>
                </a:solidFill>
                <a:ea typeface="Amazon Ember" panose="02000000000000000000" pitchFamily="2" charset="0"/>
              </a:rPr>
              <a:t>Prime Eligibility – Fulfilled by Amazon</a:t>
            </a:r>
            <a:endParaRPr lang="en-US" sz="1600" dirty="0">
              <a:solidFill>
                <a:schemeClr val="accent3"/>
              </a:solidFill>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Prime eligible items are fulfilled by Amazon. We recommend searching for prime eligible items. </a:t>
            </a:r>
            <a:endParaRPr lang="en-US" sz="1600" b="1" u="sng" dirty="0">
              <a:solidFill>
                <a:srgbClr val="5B9BD5">
                  <a:lumMod val="75000"/>
                </a:srgbClr>
              </a:solidFill>
              <a:ea typeface="Amazon Ember" panose="02000000000000000000" pitchFamily="2" charset="0"/>
            </a:endParaRPr>
          </a:p>
          <a:p>
            <a:pPr lvl="0"/>
            <a:endParaRPr lang="en-US" sz="1600" b="1" u="sng" dirty="0">
              <a:solidFill>
                <a:srgbClr val="5B9BD5">
                  <a:lumMod val="75000"/>
                </a:srgbClr>
              </a:solidFill>
              <a:ea typeface="Amazon Ember" panose="02000000000000000000" pitchFamily="2" charset="0"/>
            </a:endParaRPr>
          </a:p>
          <a:p>
            <a:pPr lvl="0"/>
            <a:r>
              <a:rPr lang="en-US" sz="1600" b="1" u="sng" dirty="0">
                <a:solidFill>
                  <a:schemeClr val="accent3"/>
                </a:solidFill>
                <a:ea typeface="Amazon Ember" panose="02000000000000000000" pitchFamily="2" charset="0"/>
              </a:rPr>
              <a:t>What’s not Included?</a:t>
            </a:r>
            <a:endParaRPr lang="en-US" sz="1600" dirty="0">
              <a:solidFill>
                <a:schemeClr val="accent3"/>
              </a:solidFill>
              <a:ea typeface="Amazon Ember" panose="02000000000000000000" pitchFamily="2" charset="0"/>
            </a:endParaRPr>
          </a:p>
          <a:p>
            <a:pPr marL="398463" lvl="0" indent="-227013">
              <a:buFont typeface="Arial" panose="020B0604020202020204" pitchFamily="34" charset="0"/>
              <a:buChar char="•"/>
            </a:pPr>
            <a:r>
              <a:rPr lang="en-US" sz="1600" dirty="0">
                <a:solidFill>
                  <a:prstClr val="black"/>
                </a:solidFill>
                <a:ea typeface="Amazon Ember" panose="02000000000000000000" pitchFamily="2" charset="0"/>
              </a:rPr>
              <a:t>Business Prime Shipping does not include additional Prime benefits such as Amazon Fresh, Pantry, Video, or Music. </a:t>
            </a:r>
            <a:r>
              <a:rPr lang="en-US" sz="1600" dirty="0">
                <a:solidFill>
                  <a:srgbClr val="FF0000"/>
                </a:solidFill>
                <a:ea typeface="Amazon Ember" panose="02000000000000000000" pitchFamily="2" charset="0"/>
              </a:rPr>
              <a:t>AUDIO BOOKS?</a:t>
            </a:r>
          </a:p>
          <a:p>
            <a:pPr marL="398463" indent="-227013">
              <a:buFont typeface="Arial" panose="020B0604020202020204" pitchFamily="34" charset="0"/>
              <a:buChar char="•"/>
            </a:pPr>
            <a:endParaRPr lang="en-US" dirty="0">
              <a:latin typeface="Amazon Ember" panose="02000000000000000000" pitchFamily="2" charset="0"/>
              <a:ea typeface="Amazon Ember" panose="02000000000000000000" pitchFamily="2" charset="0"/>
            </a:endParaRPr>
          </a:p>
        </p:txBody>
      </p:sp>
      <p:grpSp>
        <p:nvGrpSpPr>
          <p:cNvPr id="7" name="Group 6"/>
          <p:cNvGrpSpPr/>
          <p:nvPr/>
        </p:nvGrpSpPr>
        <p:grpSpPr>
          <a:xfrm>
            <a:off x="7054700" y="2142408"/>
            <a:ext cx="4138654" cy="2633414"/>
            <a:chOff x="7027268" y="2548679"/>
            <a:chExt cx="4138654" cy="2633414"/>
          </a:xfrm>
        </p:grpSpPr>
        <p:pic>
          <p:nvPicPr>
            <p:cNvPr id="8" name="Picture 7"/>
            <p:cNvPicPr>
              <a:picLocks noChangeAspect="1"/>
            </p:cNvPicPr>
            <p:nvPr/>
          </p:nvPicPr>
          <p:blipFill>
            <a:blip r:embed="rId3"/>
            <a:stretch>
              <a:fillRect/>
            </a:stretch>
          </p:blipFill>
          <p:spPr>
            <a:xfrm>
              <a:off x="7504887" y="2548679"/>
              <a:ext cx="3661035" cy="1718446"/>
            </a:xfrm>
            <a:prstGeom prst="rect">
              <a:avLst/>
            </a:prstGeom>
            <a:ln w="9525">
              <a:solidFill>
                <a:schemeClr val="bg2"/>
              </a:solidFill>
            </a:ln>
            <a:effectLst>
              <a:outerShdw blurRad="50800" dist="38100" dir="5400000" algn="t" rotWithShape="0">
                <a:prstClr val="black">
                  <a:alpha val="40000"/>
                </a:prstClr>
              </a:outerShdw>
            </a:effectLst>
          </p:spPr>
        </p:pic>
        <p:pic>
          <p:nvPicPr>
            <p:cNvPr id="9" name="Picture 8"/>
            <p:cNvPicPr>
              <a:picLocks noChangeAspect="1"/>
            </p:cNvPicPr>
            <p:nvPr/>
          </p:nvPicPr>
          <p:blipFill>
            <a:blip r:embed="rId4"/>
            <a:stretch>
              <a:fillRect/>
            </a:stretch>
          </p:blipFill>
          <p:spPr>
            <a:xfrm>
              <a:off x="7027268" y="4775822"/>
              <a:ext cx="4009714" cy="406271"/>
            </a:xfrm>
            <a:prstGeom prst="rect">
              <a:avLst/>
            </a:prstGeom>
            <a:ln w="9525">
              <a:solidFill>
                <a:schemeClr val="tx2"/>
              </a:solidFill>
            </a:ln>
            <a:effectLst>
              <a:outerShdw blurRad="50800" dist="38100" dir="5400000" algn="t" rotWithShape="0">
                <a:prstClr val="black">
                  <a:alpha val="40000"/>
                </a:prstClr>
              </a:outerShdw>
            </a:effectLst>
          </p:spPr>
        </p:pic>
      </p:grpSp>
      <p:sp>
        <p:nvSpPr>
          <p:cNvPr id="12" name="Rounded Rectangle 11"/>
          <p:cNvSpPr/>
          <p:nvPr/>
        </p:nvSpPr>
        <p:spPr>
          <a:xfrm>
            <a:off x="9032125" y="3539732"/>
            <a:ext cx="1859395" cy="199252"/>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87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Approving Orders</a:t>
            </a:r>
          </a:p>
        </p:txBody>
      </p:sp>
      <p:sp>
        <p:nvSpPr>
          <p:cNvPr id="13"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Any time an order is routed to you for approval, you will get an email notifying you of the request. Purchase requests can be approved directly from the email or by navigating to </a:t>
            </a:r>
            <a:r>
              <a:rPr lang="en-US" sz="1800" b="1" dirty="0">
                <a:solidFill>
                  <a:schemeClr val="accent3"/>
                </a:solidFill>
                <a:latin typeface="+mn-lt"/>
              </a:rPr>
              <a:t>Approve Orders </a:t>
            </a:r>
            <a:r>
              <a:rPr lang="en-US" sz="1800" dirty="0">
                <a:solidFill>
                  <a:schemeClr val="accent3"/>
                </a:solidFill>
                <a:latin typeface="+mn-lt"/>
              </a:rPr>
              <a:t>in the top right drop down of your account. </a:t>
            </a:r>
          </a:p>
          <a:p>
            <a:endParaRPr lang="en-US" dirty="0">
              <a:solidFill>
                <a:schemeClr val="accent3"/>
              </a:solidFill>
              <a:latin typeface="+mn-lt"/>
            </a:endParaRPr>
          </a:p>
        </p:txBody>
      </p:sp>
      <p:pic>
        <p:nvPicPr>
          <p:cNvPr id="14" name="Picture 13"/>
          <p:cNvPicPr>
            <a:picLocks noChangeAspect="1"/>
          </p:cNvPicPr>
          <p:nvPr/>
        </p:nvPicPr>
        <p:blipFill rotWithShape="1">
          <a:blip r:embed="rId2"/>
          <a:srcRect b="60178"/>
          <a:stretch/>
        </p:blipFill>
        <p:spPr>
          <a:xfrm>
            <a:off x="979302" y="2109453"/>
            <a:ext cx="4498306" cy="1900425"/>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pic>
        <p:nvPicPr>
          <p:cNvPr id="16" name="Picture 15"/>
          <p:cNvPicPr>
            <a:picLocks noChangeAspect="1"/>
          </p:cNvPicPr>
          <p:nvPr/>
        </p:nvPicPr>
        <p:blipFill>
          <a:blip r:embed="rId3"/>
          <a:stretch>
            <a:fillRect/>
          </a:stretch>
        </p:blipFill>
        <p:spPr>
          <a:xfrm>
            <a:off x="979302" y="4009878"/>
            <a:ext cx="5658890" cy="1667510"/>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18" name="Rectangle 17"/>
          <p:cNvSpPr/>
          <p:nvPr/>
        </p:nvSpPr>
        <p:spPr>
          <a:xfrm>
            <a:off x="6322133" y="2004175"/>
            <a:ext cx="5002514" cy="4352153"/>
          </a:xfrm>
          <a:prstGeom prst="rect">
            <a:avLst/>
          </a:prstGeom>
        </p:spPr>
        <p:txBody>
          <a:bodyPr wrap="square">
            <a:spAutoFit/>
          </a:bodyPr>
          <a:lstStyle/>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Once a purchase is submitted for approval, the order is held for 7 days. Approval requests that take longer than 7 days will be rejected</a:t>
            </a:r>
          </a:p>
          <a:p>
            <a:pPr marL="285750"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If you have multiple orders awaiting approval, you have the option to approve or reject them in bulk</a:t>
            </a:r>
          </a:p>
          <a:p>
            <a:pPr marL="1200150" lvl="2"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Any time you reject an order, you can send comments back to the requisitioner explaining why the order was rejected</a:t>
            </a:r>
          </a:p>
          <a:p>
            <a:pPr marL="1200150" lvl="2" indent="-285750">
              <a:lnSpc>
                <a:spcPct val="107000"/>
              </a:lnSpc>
              <a:spcAft>
                <a:spcPts val="600"/>
              </a:spcAft>
              <a:buFont typeface="Arial" panose="020B0604020202020204" pitchFamily="34" charset="0"/>
              <a:buChar char="•"/>
            </a:pPr>
            <a:r>
              <a:rPr lang="en-US" sz="1600" dirty="0">
                <a:ea typeface="Amazon Ember" panose="02000000000000000000" pitchFamily="2" charset="0"/>
                <a:cs typeface="Calibri Light" panose="020F0302020204030204" pitchFamily="34" charset="0"/>
              </a:rPr>
              <a:t>When an order is approved, an order confirmation email is sent to the requisitioner letting them know that their order was approved and is now being processed by Amazon</a:t>
            </a:r>
          </a:p>
          <a:p>
            <a:pPr marL="285750" indent="-285750">
              <a:lnSpc>
                <a:spcPct val="107000"/>
              </a:lnSpc>
              <a:buFont typeface="Arial" panose="020B0604020202020204" pitchFamily="34" charset="0"/>
              <a:buChar char="•"/>
            </a:pPr>
            <a:endParaRPr lang="en-US" sz="1600" dirty="0">
              <a:ea typeface="Amazon Ember" panose="02000000000000000000" pitchFamily="2" charset="0"/>
              <a:cs typeface="Calibri Light" panose="020F0302020204030204" pitchFamily="34" charset="0"/>
            </a:endParaRPr>
          </a:p>
        </p:txBody>
      </p:sp>
      <p:sp>
        <p:nvSpPr>
          <p:cNvPr id="9" name="Rounded Rectangle 8"/>
          <p:cNvSpPr/>
          <p:nvPr/>
        </p:nvSpPr>
        <p:spPr>
          <a:xfrm>
            <a:off x="2170404" y="3444240"/>
            <a:ext cx="2066316" cy="43688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flipV="1">
            <a:off x="1066800" y="4582160"/>
            <a:ext cx="345440" cy="93472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647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Related Offers Reports</a:t>
            </a:r>
          </a:p>
        </p:txBody>
      </p:sp>
      <p:sp>
        <p:nvSpPr>
          <p:cNvPr id="9" name="Rectangle 8"/>
          <p:cNvSpPr/>
          <p:nvPr/>
        </p:nvSpPr>
        <p:spPr>
          <a:xfrm>
            <a:off x="838982" y="1227839"/>
            <a:ext cx="10634980" cy="646331"/>
          </a:xfrm>
          <a:prstGeom prst="rect">
            <a:avLst/>
          </a:prstGeom>
        </p:spPr>
        <p:txBody>
          <a:bodyPr wrap="square">
            <a:spAutoFit/>
          </a:bodyPr>
          <a:lstStyle/>
          <a:p>
            <a:r>
              <a:rPr lang="en-US" dirty="0">
                <a:solidFill>
                  <a:schemeClr val="accent3"/>
                </a:solidFill>
                <a:ea typeface="Amazon Ember" panose="02000000000000000000" pitchFamily="2" charset="0"/>
              </a:rPr>
              <a:t>Capture alternative purchase prices for all purchases over a specific dollar threshold to verify your buyers are shopping for the best prices. </a:t>
            </a:r>
          </a:p>
        </p:txBody>
      </p:sp>
      <p:sp>
        <p:nvSpPr>
          <p:cNvPr id="10" name="Rectangle 9"/>
          <p:cNvSpPr/>
          <p:nvPr/>
        </p:nvSpPr>
        <p:spPr>
          <a:xfrm>
            <a:off x="1071139" y="2118722"/>
            <a:ext cx="4415261" cy="4278094"/>
          </a:xfrm>
          <a:prstGeom prst="rect">
            <a:avLst/>
          </a:prstGeom>
        </p:spPr>
        <p:txBody>
          <a:bodyPr wrap="square">
            <a:spAutoFit/>
          </a:bodyPr>
          <a:lstStyle/>
          <a:p>
            <a:pPr marL="214313" indent="-214313">
              <a:buFont typeface="Arial" panose="020B0604020202020204" pitchFamily="34" charset="0"/>
              <a:buChar char="•"/>
            </a:pPr>
            <a:r>
              <a:rPr lang="en-US" sz="1600" dirty="0">
                <a:ea typeface="Amazon Ember" panose="02000000000000000000" pitchFamily="2" charset="0"/>
              </a:rPr>
              <a:t>Select the dollar threshold for which you would like to start capturing alternative offers as well as the number of offers you would like included in the report.</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Data will automatically be captured as your buyers purchase on the business account. These reports are available for download at an time through the Business Analytics tool.</a:t>
            </a:r>
          </a:p>
          <a:p>
            <a:pPr marL="214313" indent="-214313">
              <a:buFont typeface="Arial" panose="020B0604020202020204" pitchFamily="34" charset="0"/>
              <a:buChar char="•"/>
            </a:pPr>
            <a:endParaRPr lang="en-US" sz="1600" dirty="0">
              <a:ea typeface="Amazon Ember" panose="02000000000000000000" pitchFamily="2" charset="0"/>
            </a:endParaRPr>
          </a:p>
          <a:p>
            <a:pPr marL="214313" indent="-214313">
              <a:buFont typeface="Arial" panose="020B0604020202020204" pitchFamily="34" charset="0"/>
              <a:buChar char="•"/>
            </a:pPr>
            <a:r>
              <a:rPr lang="en-US" sz="1600" dirty="0">
                <a:ea typeface="Amazon Ember" panose="02000000000000000000" pitchFamily="2" charset="0"/>
              </a:rPr>
              <a:t>Give buyers the option to provide reasons for these purchases. Any time a user makes a purchase over your designated threshold they will be prompted to provide a reason such as “order required expedited shipping” or “lowest price offer.”</a:t>
            </a:r>
          </a:p>
          <a:p>
            <a:pPr marL="214313" indent="-214313">
              <a:buFont typeface="Arial" panose="020B0604020202020204" pitchFamily="34" charset="0"/>
              <a:buChar char="•"/>
            </a:pPr>
            <a:endParaRPr lang="en-US" sz="1600" dirty="0">
              <a:ea typeface="Amazon Ember" panose="02000000000000000000" pitchFamily="2" charset="0"/>
            </a:endParaRPr>
          </a:p>
        </p:txBody>
      </p:sp>
      <p:pic>
        <p:nvPicPr>
          <p:cNvPr id="11" name="Picture 10"/>
          <p:cNvPicPr>
            <a:picLocks noChangeAspect="1"/>
          </p:cNvPicPr>
          <p:nvPr/>
        </p:nvPicPr>
        <p:blipFill>
          <a:blip r:embed="rId2"/>
          <a:stretch>
            <a:fillRect/>
          </a:stretch>
        </p:blipFill>
        <p:spPr>
          <a:xfrm>
            <a:off x="6329795" y="1874170"/>
            <a:ext cx="4686300" cy="3867150"/>
          </a:xfrm>
          <a:prstGeom prst="rect">
            <a:avLst/>
          </a:prstGeom>
          <a:ln w="9525"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2761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Related Offers Reports</a:t>
            </a:r>
          </a:p>
        </p:txBody>
      </p:sp>
      <p:sp>
        <p:nvSpPr>
          <p:cNvPr id="6"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1027830"/>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Enables end users to provide a reason for purchase to support audits</a:t>
            </a:r>
            <a:endParaRPr kumimoji="0" lang="en-US" sz="16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sp>
        <p:nvSpPr>
          <p:cNvPr id="7" name="Rectangle 6"/>
          <p:cNvSpPr/>
          <p:nvPr/>
        </p:nvSpPr>
        <p:spPr>
          <a:xfrm>
            <a:off x="262849" y="1548272"/>
            <a:ext cx="3331381" cy="3695367"/>
          </a:xfrm>
          <a:prstGeom prst="rect">
            <a:avLst/>
          </a:prstGeom>
          <a:solidFill>
            <a:schemeClr val="bg1"/>
          </a:solidFill>
          <a:effectLst>
            <a:outerShdw blurRad="50800" dist="38100" dir="5400000" algn="t" rotWithShape="0">
              <a:prstClr val="black">
                <a:alpha val="40000"/>
              </a:prstClr>
            </a:outerShdw>
          </a:effectLst>
        </p:spPr>
        <p:txBody>
          <a:bodyPr wrap="square">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0" i="0" u="none" strike="noStrike" kern="1200" cap="none" spc="0" normalizeH="0" baseline="0" noProof="0" dirty="0">
                <a:ln>
                  <a:noFill/>
                </a:ln>
                <a:effectLst/>
                <a:uLnTx/>
                <a:uFillTx/>
                <a:ea typeface="Amazon Ember" panose="020B0603020204020204" pitchFamily="34" charset="0"/>
                <a:cs typeface="Amazon Ember" panose="020B0603020204020204" pitchFamily="34" charset="0"/>
              </a:rPr>
              <a:t>When an end user adds an item that meets </a:t>
            </a:r>
            <a:r>
              <a:rPr kumimoji="0" lang="en-US" sz="1400" b="1" i="0" u="none" strike="noStrike" kern="1200" cap="none" spc="0" normalizeH="0" baseline="0" noProof="0" dirty="0">
                <a:ln>
                  <a:noFill/>
                </a:ln>
                <a:solidFill>
                  <a:schemeClr val="accent3"/>
                </a:solidFill>
                <a:effectLst/>
                <a:uLnTx/>
                <a:uFillTx/>
                <a:ea typeface="Amazon Ember" panose="020B0603020204020204" pitchFamily="34" charset="0"/>
                <a:cs typeface="Amazon Ember" panose="020B0603020204020204" pitchFamily="34" charset="0"/>
              </a:rPr>
              <a:t>Related Offers </a:t>
            </a:r>
            <a:r>
              <a:rPr kumimoji="0" lang="en-US" sz="1400" b="0" i="0" u="none" strike="noStrike" kern="1200" cap="none" spc="0" normalizeH="0" baseline="0" noProof="0" dirty="0">
                <a:ln>
                  <a:noFill/>
                </a:ln>
                <a:effectLst/>
                <a:uLnTx/>
                <a:uFillTx/>
                <a:ea typeface="Amazon Ember" panose="020B0603020204020204" pitchFamily="34" charset="0"/>
                <a:cs typeface="Amazon Ember" panose="020B0603020204020204" pitchFamily="34" charset="0"/>
              </a:rPr>
              <a:t>threshold, the end user can choose one of </a:t>
            </a:r>
            <a:r>
              <a:rPr kumimoji="0" lang="en-US" sz="1400" b="1" i="0" u="none" strike="noStrike" kern="1200" cap="none" spc="0" normalizeH="0" baseline="0" noProof="0" dirty="0">
                <a:ln>
                  <a:noFill/>
                </a:ln>
                <a:solidFill>
                  <a:schemeClr val="accent3"/>
                </a:solidFill>
                <a:effectLst/>
                <a:uLnTx/>
                <a:uFillTx/>
                <a:ea typeface="Amazon Ember" panose="020B0603020204020204" pitchFamily="34" charset="0"/>
                <a:cs typeface="Amazon Ember" panose="020B0603020204020204" pitchFamily="34" charset="0"/>
              </a:rPr>
              <a:t>5 reason codes</a:t>
            </a:r>
            <a:r>
              <a:rPr kumimoji="0" lang="en-US" sz="1400" b="0" i="0" u="none" strike="noStrike" kern="1200" cap="none" spc="0" normalizeH="0" baseline="0" noProof="0" dirty="0">
                <a:ln>
                  <a:noFill/>
                </a:ln>
                <a:effectLst/>
                <a:uLnTx/>
                <a:uFillTx/>
                <a:ea typeface="Amazon Ember" panose="020B0603020204020204" pitchFamily="34" charset="0"/>
                <a:cs typeface="Amazon Ember" panose="020B0603020204020204" pitchFamily="34" charset="0"/>
              </a:rPr>
              <a:t>: </a:t>
            </a:r>
          </a:p>
          <a:p>
            <a:pPr marL="285750" marR="0" lvl="0" indent="-285750" algn="l" defTabSz="914400" rtl="0" eaLnBrk="1" fontAlgn="auto" latinLnBrk="0" hangingPunct="1">
              <a:lnSpc>
                <a:spcPct val="150000"/>
              </a:lnSpc>
              <a:spcBef>
                <a:spcPts val="0"/>
              </a:spcBef>
              <a:spcAft>
                <a:spcPts val="8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ea typeface="Amazon Ember" panose="020B0603020204020204" pitchFamily="34" charset="0"/>
                <a:cs typeface="Amazon Ember" panose="020B0603020204020204" pitchFamily="34" charset="0"/>
              </a:rPr>
              <a:t>Offer is best overall value (shipping, seller, and cost)</a:t>
            </a:r>
          </a:p>
          <a:p>
            <a:pPr marL="285750" marR="0" lvl="0" indent="-285750" algn="l" defTabSz="914400" rtl="0" eaLnBrk="1" fontAlgn="auto" latinLnBrk="0" hangingPunct="1">
              <a:lnSpc>
                <a:spcPct val="150000"/>
              </a:lnSpc>
              <a:spcBef>
                <a:spcPts val="0"/>
              </a:spcBef>
              <a:spcAft>
                <a:spcPts val="8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ea typeface="Amazon Ember" panose="020B0603020204020204" pitchFamily="34" charset="0"/>
                <a:cs typeface="Amazon Ember" panose="020B0603020204020204" pitchFamily="34" charset="0"/>
              </a:rPr>
              <a:t>Meets organizational standards</a:t>
            </a:r>
          </a:p>
          <a:p>
            <a:pPr marL="285750" marR="0" lvl="0" indent="-285750" algn="l" defTabSz="914400" rtl="0" eaLnBrk="1" fontAlgn="auto" latinLnBrk="0" hangingPunct="1">
              <a:lnSpc>
                <a:spcPct val="150000"/>
              </a:lnSpc>
              <a:spcBef>
                <a:spcPts val="0"/>
              </a:spcBef>
              <a:spcAft>
                <a:spcPts val="8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ea typeface="Amazon Ember" panose="020B0603020204020204" pitchFamily="34" charset="0"/>
                <a:cs typeface="Amazon Ember" panose="020B0603020204020204" pitchFamily="34" charset="0"/>
              </a:rPr>
              <a:t>Order required expedited shipping</a:t>
            </a:r>
          </a:p>
          <a:p>
            <a:pPr marL="285750" marR="0" lvl="0" indent="-285750" algn="l" defTabSz="914400" rtl="0" eaLnBrk="1" fontAlgn="auto" latinLnBrk="0" hangingPunct="1">
              <a:lnSpc>
                <a:spcPct val="150000"/>
              </a:lnSpc>
              <a:spcBef>
                <a:spcPts val="0"/>
              </a:spcBef>
              <a:spcAft>
                <a:spcPts val="8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ea typeface="Amazon Ember" panose="020B0603020204020204" pitchFamily="34" charset="0"/>
                <a:cs typeface="Amazon Ember" panose="020B0603020204020204" pitchFamily="34" charset="0"/>
              </a:rPr>
              <a:t>Order included Prime shipping</a:t>
            </a:r>
          </a:p>
          <a:p>
            <a:pPr marL="285750" marR="0" lvl="0" indent="-285750" algn="l" defTabSz="914400" rtl="0" eaLnBrk="1" fontAlgn="auto" latinLnBrk="0" hangingPunct="1">
              <a:lnSpc>
                <a:spcPct val="150000"/>
              </a:lnSpc>
              <a:spcBef>
                <a:spcPts val="0"/>
              </a:spcBef>
              <a:spcAft>
                <a:spcPts val="8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ea typeface="Amazon Ember" panose="020B0603020204020204" pitchFamily="34" charset="0"/>
                <a:cs typeface="Amazon Ember" panose="020B0603020204020204" pitchFamily="34" charset="0"/>
              </a:rPr>
              <a:t>Lowest price offer</a:t>
            </a:r>
          </a:p>
        </p:txBody>
      </p:sp>
      <p:pic>
        <p:nvPicPr>
          <p:cNvPr id="8" name="Picture 7">
            <a:extLst>
              <a:ext uri="{FF2B5EF4-FFF2-40B4-BE49-F238E27FC236}">
                <a16:creationId xmlns:a16="http://schemas.microsoft.com/office/drawing/2014/main" id="{D78320EA-5E1E-0843-AA07-65DA9A7353EE}"/>
              </a:ext>
            </a:extLst>
          </p:cNvPr>
          <p:cNvPicPr/>
          <p:nvPr/>
        </p:nvPicPr>
        <p:blipFill rotWithShape="1">
          <a:blip r:embed="rId2"/>
          <a:srcRect l="6588" t="34169" r="31719" b="27989"/>
          <a:stretch/>
        </p:blipFill>
        <p:spPr>
          <a:xfrm>
            <a:off x="3905131" y="1496105"/>
            <a:ext cx="4238500" cy="2057362"/>
          </a:xfrm>
          <a:prstGeom prst="rect">
            <a:avLst/>
          </a:prstGeom>
          <a:ln w="9525">
            <a:solidFill>
              <a:schemeClr val="bg2"/>
            </a:solidFill>
          </a:ln>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CA02B712-6254-C94A-864E-825FBE28203D}"/>
              </a:ext>
            </a:extLst>
          </p:cNvPr>
          <p:cNvSpPr txBox="1"/>
          <p:nvPr/>
        </p:nvSpPr>
        <p:spPr>
          <a:xfrm>
            <a:off x="6535192" y="2007150"/>
            <a:ext cx="1589732" cy="830997"/>
          </a:xfrm>
          <a:prstGeom prst="rect">
            <a:avLst/>
          </a:prstGeom>
          <a:solidFill>
            <a:schemeClr val="bg1"/>
          </a:solidFill>
          <a:ln w="9525">
            <a:solidFill>
              <a:schemeClr val="bg2"/>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C3A"/>
                </a:solidFill>
                <a:effectLst/>
                <a:uLnTx/>
                <a:uFillTx/>
                <a:ea typeface="Amazon Ember" panose="020B0603020204020204" pitchFamily="34" charset="0"/>
                <a:cs typeface="Amazon Ember" panose="020B0603020204020204" pitchFamily="34" charset="0"/>
              </a:rPr>
              <a:t>End user can choose reason code when the spend threshold is met.</a:t>
            </a:r>
          </a:p>
        </p:txBody>
      </p:sp>
      <p:pic>
        <p:nvPicPr>
          <p:cNvPr id="13" name="Picture 12"/>
          <p:cNvPicPr>
            <a:picLocks noChangeAspect="1"/>
          </p:cNvPicPr>
          <p:nvPr/>
        </p:nvPicPr>
        <p:blipFill rotWithShape="1">
          <a:blip r:embed="rId3"/>
          <a:srcRect r="31026"/>
          <a:stretch/>
        </p:blipFill>
        <p:spPr>
          <a:xfrm>
            <a:off x="8883296" y="1316073"/>
            <a:ext cx="3094061" cy="2834069"/>
          </a:xfrm>
          <a:prstGeom prst="rect">
            <a:avLst/>
          </a:prstGeom>
          <a:ln w="9525">
            <a:solidFill>
              <a:schemeClr val="bg2"/>
            </a:solidFill>
          </a:ln>
          <a:effectLst>
            <a:outerShdw blurRad="50800" dist="38100" dir="5400000" algn="t" rotWithShape="0">
              <a:prstClr val="black">
                <a:alpha val="40000"/>
              </a:prstClr>
            </a:outerShdw>
          </a:effectLst>
        </p:spPr>
      </p:pic>
      <p:sp>
        <p:nvSpPr>
          <p:cNvPr id="14" name="Oval 13">
            <a:extLst>
              <a:ext uri="{FF2B5EF4-FFF2-40B4-BE49-F238E27FC236}">
                <a16:creationId xmlns:a16="http://schemas.microsoft.com/office/drawing/2014/main" id="{A146A9DD-488E-6D43-A0F7-3823BA6927B8}"/>
              </a:ext>
            </a:extLst>
          </p:cNvPr>
          <p:cNvSpPr/>
          <p:nvPr/>
        </p:nvSpPr>
        <p:spPr>
          <a:xfrm>
            <a:off x="6339068" y="1800393"/>
            <a:ext cx="210179" cy="20994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rPr>
              <a:t>1</a:t>
            </a:r>
          </a:p>
        </p:txBody>
      </p:sp>
      <p:sp>
        <p:nvSpPr>
          <p:cNvPr id="15" name="TextBox 14">
            <a:extLst>
              <a:ext uri="{FF2B5EF4-FFF2-40B4-BE49-F238E27FC236}">
                <a16:creationId xmlns:a16="http://schemas.microsoft.com/office/drawing/2014/main" id="{0A2BF41B-48F8-434A-A77E-B2F5CE79E6E4}"/>
              </a:ext>
            </a:extLst>
          </p:cNvPr>
          <p:cNvSpPr txBox="1"/>
          <p:nvPr/>
        </p:nvSpPr>
        <p:spPr>
          <a:xfrm>
            <a:off x="5786127" y="3732108"/>
            <a:ext cx="2981497" cy="461665"/>
          </a:xfrm>
          <a:prstGeom prst="rect">
            <a:avLst/>
          </a:prstGeom>
          <a:solidFill>
            <a:schemeClr val="bg1"/>
          </a:solidFill>
          <a:ln w="9525">
            <a:solidFill>
              <a:schemeClr val="bg2"/>
            </a:solidFill>
          </a:ln>
          <a:effectLst>
            <a:outerShdw blurRad="50800" dist="38100" dir="5400000" algn="t" rotWithShape="0">
              <a:prstClr val="black">
                <a:alpha val="40000"/>
              </a:prstClr>
            </a:outerShdw>
          </a:effectLst>
        </p:spPr>
        <p:txBody>
          <a:bodyPr wrap="square" rtlCol="0">
            <a:spAutoFit/>
          </a:bodyPr>
          <a:lstStyle>
            <a:defPPr>
              <a:defRPr lang="en-US"/>
            </a:defPPr>
            <a:lvl1pPr>
              <a:defRPr sz="1200">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C3A"/>
                </a:solidFill>
                <a:effectLst/>
                <a:uLnTx/>
                <a:uFillTx/>
                <a:latin typeface="+mn-lt"/>
                <a:ea typeface="Amazon Ember" panose="020B0603020204020204" pitchFamily="34" charset="0"/>
                <a:cs typeface="Amazon Ember" panose="020B0603020204020204" pitchFamily="34" charset="0"/>
              </a:rPr>
              <a:t>Select “Related Offers” in Business Analytics</a:t>
            </a:r>
          </a:p>
        </p:txBody>
      </p:sp>
      <p:sp>
        <p:nvSpPr>
          <p:cNvPr id="16" name="Rectangle 15"/>
          <p:cNvSpPr/>
          <p:nvPr/>
        </p:nvSpPr>
        <p:spPr>
          <a:xfrm>
            <a:off x="9263797" y="3553467"/>
            <a:ext cx="744446" cy="15620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17" name="Right Arrow 16"/>
          <p:cNvSpPr/>
          <p:nvPr/>
        </p:nvSpPr>
        <p:spPr>
          <a:xfrm>
            <a:off x="8249191" y="2675637"/>
            <a:ext cx="564998" cy="277737"/>
          </a:xfrm>
          <a:prstGeom prst="rightArrow">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sp>
        <p:nvSpPr>
          <p:cNvPr id="18" name="Down Arrow 17"/>
          <p:cNvSpPr/>
          <p:nvPr/>
        </p:nvSpPr>
        <p:spPr>
          <a:xfrm>
            <a:off x="10277474" y="4215951"/>
            <a:ext cx="409575" cy="422297"/>
          </a:xfrm>
          <a:prstGeom prst="downArrow">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EDED"/>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B4AC3B5A-A19E-4F47-98BA-C01F1E827047}"/>
              </a:ext>
            </a:extLst>
          </p:cNvPr>
          <p:cNvPicPr>
            <a:picLocks noChangeAspect="1"/>
          </p:cNvPicPr>
          <p:nvPr/>
        </p:nvPicPr>
        <p:blipFill>
          <a:blip r:embed="rId4"/>
          <a:stretch>
            <a:fillRect/>
          </a:stretch>
        </p:blipFill>
        <p:spPr>
          <a:xfrm>
            <a:off x="4115444" y="4704057"/>
            <a:ext cx="7370272" cy="1655162"/>
          </a:xfrm>
          <a:prstGeom prst="rect">
            <a:avLst/>
          </a:prstGeom>
          <a:ln w="9525">
            <a:solidFill>
              <a:schemeClr val="bg2"/>
            </a:solidFill>
          </a:ln>
          <a:effectLst>
            <a:outerShdw blurRad="50800" dist="38100" dir="5400000" algn="t" rotWithShape="0">
              <a:prstClr val="black">
                <a:alpha val="40000"/>
              </a:prstClr>
            </a:outerShdw>
          </a:effectLst>
        </p:spPr>
      </p:pic>
      <p:sp>
        <p:nvSpPr>
          <p:cNvPr id="20" name="TextBox 19">
            <a:extLst>
              <a:ext uri="{FF2B5EF4-FFF2-40B4-BE49-F238E27FC236}">
                <a16:creationId xmlns:a16="http://schemas.microsoft.com/office/drawing/2014/main" id="{0A2BF41B-48F8-434A-A77E-B2F5CE79E6E4}"/>
              </a:ext>
            </a:extLst>
          </p:cNvPr>
          <p:cNvSpPr txBox="1"/>
          <p:nvPr/>
        </p:nvSpPr>
        <p:spPr>
          <a:xfrm>
            <a:off x="6535192" y="6105322"/>
            <a:ext cx="2981497" cy="461665"/>
          </a:xfrm>
          <a:prstGeom prst="rect">
            <a:avLst/>
          </a:prstGeom>
          <a:solidFill>
            <a:schemeClr val="bg1"/>
          </a:solidFill>
          <a:ln w="9525">
            <a:solidFill>
              <a:schemeClr val="bg2"/>
            </a:solidFill>
          </a:ln>
          <a:effectLst>
            <a:outerShdw blurRad="50800" dist="38100" dir="5400000" algn="t" rotWithShape="0">
              <a:prstClr val="black">
                <a:alpha val="40000"/>
              </a:prstClr>
            </a:outerShdw>
          </a:effectLst>
        </p:spPr>
        <p:txBody>
          <a:bodyPr wrap="square" rtlCol="0">
            <a:spAutoFit/>
          </a:bodyPr>
          <a:lstStyle>
            <a:defPPr>
              <a:defRPr lang="en-US"/>
            </a:defPPr>
            <a:lvl1pPr>
              <a:defRPr sz="1200">
                <a:latin typeface="Amazon Ember" panose="020B0603020204020204" pitchFamily="34" charset="0"/>
                <a:ea typeface="Amazon Ember" panose="020B0603020204020204" pitchFamily="34" charset="0"/>
                <a:cs typeface="Amazon Ember" panose="020B06030202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2C3A"/>
                </a:solidFill>
                <a:effectLst/>
                <a:uLnTx/>
                <a:uFillTx/>
                <a:latin typeface="+mn-lt"/>
                <a:ea typeface="Amazon Ember" panose="020B0603020204020204" pitchFamily="34" charset="0"/>
                <a:cs typeface="Amazon Ember" panose="020B0603020204020204" pitchFamily="34" charset="0"/>
              </a:rPr>
              <a:t>Reason code for each purchase is found in Business Analytics</a:t>
            </a:r>
          </a:p>
        </p:txBody>
      </p:sp>
      <p:sp>
        <p:nvSpPr>
          <p:cNvPr id="21" name="Oval 20">
            <a:extLst>
              <a:ext uri="{FF2B5EF4-FFF2-40B4-BE49-F238E27FC236}">
                <a16:creationId xmlns:a16="http://schemas.microsoft.com/office/drawing/2014/main" id="{A146A9DD-488E-6D43-A0F7-3823BA6927B8}"/>
              </a:ext>
            </a:extLst>
          </p:cNvPr>
          <p:cNvSpPr/>
          <p:nvPr/>
        </p:nvSpPr>
        <p:spPr>
          <a:xfrm>
            <a:off x="5460276" y="3853803"/>
            <a:ext cx="210179" cy="20994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2</a:t>
            </a:r>
            <a:endParaRPr kumimoji="0" lang="en-US" sz="12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22" name="Oval 21">
            <a:extLst>
              <a:ext uri="{FF2B5EF4-FFF2-40B4-BE49-F238E27FC236}">
                <a16:creationId xmlns:a16="http://schemas.microsoft.com/office/drawing/2014/main" id="{A146A9DD-488E-6D43-A0F7-3823BA6927B8}"/>
              </a:ext>
            </a:extLst>
          </p:cNvPr>
          <p:cNvSpPr/>
          <p:nvPr/>
        </p:nvSpPr>
        <p:spPr>
          <a:xfrm>
            <a:off x="6233978" y="6105322"/>
            <a:ext cx="210179" cy="20994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3</a:t>
            </a:r>
            <a:endParaRPr kumimoji="0" lang="en-US" sz="1200" b="0" i="0" u="none" strike="noStrike" kern="1200" cap="none" spc="0" normalizeH="0" baseline="0" noProof="0" dirty="0">
              <a:ln>
                <a:noFill/>
              </a:ln>
              <a:solidFill>
                <a:schemeClr val="bg1"/>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3" name="Rectangle 2"/>
          <p:cNvSpPr/>
          <p:nvPr/>
        </p:nvSpPr>
        <p:spPr>
          <a:xfrm>
            <a:off x="10530813" y="5162720"/>
            <a:ext cx="870865" cy="11363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821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 Analytics</a:t>
            </a:r>
          </a:p>
        </p:txBody>
      </p:sp>
    </p:spTree>
    <p:extLst>
      <p:ext uri="{BB962C8B-B14F-4D97-AF65-F5344CB8AC3E}">
        <p14:creationId xmlns:p14="http://schemas.microsoft.com/office/powerpoint/2010/main" val="2684938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Analytics</a:t>
            </a:r>
          </a:p>
        </p:txBody>
      </p:sp>
      <p:sp>
        <p:nvSpPr>
          <p:cNvPr id="4" name="Rectangle 3"/>
          <p:cNvSpPr/>
          <p:nvPr/>
        </p:nvSpPr>
        <p:spPr>
          <a:xfrm>
            <a:off x="988348" y="1504801"/>
            <a:ext cx="2796473" cy="4086824"/>
          </a:xfrm>
          <a:prstGeom prst="rect">
            <a:avLst/>
          </a:prstGeom>
        </p:spPr>
        <p:txBody>
          <a:bodyPr wrap="square">
            <a:spAutoFit/>
          </a:bodyPr>
          <a:lstStyle/>
          <a:p>
            <a:pPr lvl="0">
              <a:spcAft>
                <a:spcPts val="600"/>
              </a:spcAft>
            </a:pPr>
            <a:r>
              <a:rPr lang="en-US" sz="1600" b="1" u="sng" dirty="0">
                <a:solidFill>
                  <a:schemeClr val="accent3"/>
                </a:solidFill>
                <a:ea typeface="Amazon Ember" panose="02000000000000000000" pitchFamily="2" charset="0"/>
              </a:rPr>
              <a:t>Amazon Business Analytics provides the ability to: </a:t>
            </a:r>
            <a:endParaRPr lang="en-US" sz="1600" dirty="0">
              <a:solidFill>
                <a:schemeClr val="accent3"/>
              </a:solidFill>
              <a:ea typeface="Amazon Ember" panose="02000000000000000000" pitchFamily="2" charset="0"/>
              <a:cs typeface="Calibri Light" panose="020F0302020204030204" pitchFamily="34" charset="0"/>
            </a:endParaRP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Aggregate purchases to compare and track spend over time</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Monitor and track 60+ data fields including customer info, shipment info, payment info, and seller info </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Customize and save report templates to meet business needs</a:t>
            </a:r>
          </a:p>
          <a:p>
            <a:pPr marL="285750" indent="-285750">
              <a:lnSpc>
                <a:spcPct val="107000"/>
              </a:lnSpc>
              <a:buFont typeface="Arial" panose="020B0604020202020204" pitchFamily="34" charset="0"/>
              <a:buChar char="•"/>
            </a:pPr>
            <a:r>
              <a:rPr lang="en-US" sz="1600" dirty="0">
                <a:ea typeface="Amazon Ember" panose="02000000000000000000" pitchFamily="2" charset="0"/>
                <a:cs typeface="Calibri Light" panose="020F0302020204030204" pitchFamily="34" charset="0"/>
              </a:rPr>
              <a:t>Download CSV files to analyze your data in excel</a:t>
            </a:r>
          </a:p>
        </p:txBody>
      </p:sp>
      <p:pic>
        <p:nvPicPr>
          <p:cNvPr id="3" name="Picture 2"/>
          <p:cNvPicPr>
            <a:picLocks noChangeAspect="1"/>
          </p:cNvPicPr>
          <p:nvPr/>
        </p:nvPicPr>
        <p:blipFill>
          <a:blip r:embed="rId2"/>
          <a:stretch>
            <a:fillRect/>
          </a:stretch>
        </p:blipFill>
        <p:spPr>
          <a:xfrm>
            <a:off x="3856383" y="2215701"/>
            <a:ext cx="8272007" cy="1831514"/>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95575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Reporting &amp; Reconciliation </a:t>
            </a:r>
          </a:p>
        </p:txBody>
      </p:sp>
      <p:sp>
        <p:nvSpPr>
          <p:cNvPr id="6"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Use the Reconciliation Report to view data including transaction info, customer info, and order info. </a:t>
            </a:r>
          </a:p>
          <a:p>
            <a:endParaRPr lang="en-US" sz="1800" dirty="0">
              <a:solidFill>
                <a:schemeClr val="accent3"/>
              </a:solidFill>
              <a:latin typeface="+mn-lt"/>
            </a:endParaRPr>
          </a:p>
          <a:p>
            <a:endParaRPr lang="en-US" sz="1800" b="1" dirty="0">
              <a:solidFill>
                <a:schemeClr val="accent3"/>
              </a:solidFill>
              <a:latin typeface="+mn-lt"/>
            </a:endParaRPr>
          </a:p>
        </p:txBody>
      </p:sp>
      <p:sp>
        <p:nvSpPr>
          <p:cNvPr id="7" name="Rectangle 6"/>
          <p:cNvSpPr/>
          <p:nvPr/>
        </p:nvSpPr>
        <p:spPr>
          <a:xfrm>
            <a:off x="829778" y="1988301"/>
            <a:ext cx="3434492" cy="3046988"/>
          </a:xfrm>
          <a:prstGeom prst="rect">
            <a:avLst/>
          </a:prstGeom>
        </p:spPr>
        <p:txBody>
          <a:bodyPr wrap="square">
            <a:spAutoFit/>
          </a:bodyPr>
          <a:lstStyle/>
          <a:p>
            <a:r>
              <a:rPr lang="en-US" sz="1600" dirty="0">
                <a:ea typeface="Amazon Ember" panose="02000000000000000000" pitchFamily="2" charset="0"/>
              </a:rPr>
              <a:t>Simplify the reconciliation process by matching corporate credit card charges to each item in a shipment.</a:t>
            </a:r>
          </a:p>
          <a:p>
            <a:endParaRPr lang="en-US" sz="1600" dirty="0">
              <a:ea typeface="Amazon Ember" panose="02000000000000000000" pitchFamily="2" charset="0"/>
            </a:endParaRPr>
          </a:p>
          <a:p>
            <a:pPr marL="687388" indent="-285750">
              <a:buFont typeface="Arial" panose="020B0604020202020204" pitchFamily="34" charset="0"/>
              <a:buChar char="•"/>
            </a:pPr>
            <a:r>
              <a:rPr lang="en-US" sz="1600" dirty="0">
                <a:ea typeface="Amazon Ember" panose="02000000000000000000" pitchFamily="2" charset="0"/>
              </a:rPr>
              <a:t>Match the </a:t>
            </a:r>
            <a:r>
              <a:rPr lang="en-US" sz="1600" b="1" dirty="0">
                <a:solidFill>
                  <a:schemeClr val="accent3"/>
                </a:solidFill>
                <a:ea typeface="Amazon Ember" panose="02000000000000000000" pitchFamily="2" charset="0"/>
              </a:rPr>
              <a:t>Payment Reference ID</a:t>
            </a:r>
            <a:r>
              <a:rPr lang="en-US" sz="1600" dirty="0">
                <a:solidFill>
                  <a:schemeClr val="accent3"/>
                </a:solidFill>
                <a:ea typeface="Amazon Ember" panose="02000000000000000000" pitchFamily="2" charset="0"/>
              </a:rPr>
              <a:t> </a:t>
            </a:r>
            <a:r>
              <a:rPr lang="en-US" sz="1600" dirty="0">
                <a:ea typeface="Amazon Ember" panose="02000000000000000000" pitchFamily="2" charset="0"/>
              </a:rPr>
              <a:t>in the Reconciliation Report against your credit card statement</a:t>
            </a:r>
          </a:p>
          <a:p>
            <a:pPr marL="687388" indent="-285750">
              <a:buFont typeface="Arial" panose="020B0604020202020204" pitchFamily="34" charset="0"/>
              <a:buChar char="•"/>
            </a:pPr>
            <a:r>
              <a:rPr lang="en-US" sz="1600" dirty="0">
                <a:ea typeface="Amazon Ember" panose="02000000000000000000" pitchFamily="2" charset="0"/>
              </a:rPr>
              <a:t>Customize report columns and filters at the left to find required information </a:t>
            </a:r>
          </a:p>
        </p:txBody>
      </p:sp>
      <p:pic>
        <p:nvPicPr>
          <p:cNvPr id="9" name="Picture 8"/>
          <p:cNvPicPr>
            <a:picLocks noChangeAspect="1"/>
          </p:cNvPicPr>
          <p:nvPr/>
        </p:nvPicPr>
        <p:blipFill>
          <a:blip r:embed="rId2"/>
          <a:stretch>
            <a:fillRect/>
          </a:stretch>
        </p:blipFill>
        <p:spPr>
          <a:xfrm>
            <a:off x="4497449" y="1868939"/>
            <a:ext cx="6721536" cy="4039491"/>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8" name="Rounded Rectangle 7"/>
          <p:cNvSpPr/>
          <p:nvPr/>
        </p:nvSpPr>
        <p:spPr>
          <a:xfrm>
            <a:off x="6410960" y="3098800"/>
            <a:ext cx="1239520" cy="280963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969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Your Orders </a:t>
            </a:r>
          </a:p>
        </p:txBody>
      </p:sp>
    </p:spTree>
    <p:extLst>
      <p:ext uri="{BB962C8B-B14F-4D97-AF65-F5344CB8AC3E}">
        <p14:creationId xmlns:p14="http://schemas.microsoft.com/office/powerpoint/2010/main" val="1163187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Your Orders</a:t>
            </a:r>
          </a:p>
        </p:txBody>
      </p:sp>
      <p:sp>
        <p:nvSpPr>
          <p:cNvPr id="8"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This section of the account provides additional detail regarding the status of all orders you have placed within the Business Account.</a:t>
            </a:r>
          </a:p>
          <a:p>
            <a:endParaRPr lang="en-US" sz="1800" dirty="0">
              <a:solidFill>
                <a:schemeClr val="accent3"/>
              </a:solidFill>
              <a:latin typeface="+mn-lt"/>
            </a:endParaRPr>
          </a:p>
          <a:p>
            <a:endParaRPr lang="en-US" sz="1800" b="1" dirty="0">
              <a:solidFill>
                <a:schemeClr val="accent3"/>
              </a:solidFill>
              <a:latin typeface="+mn-lt"/>
            </a:endParaRPr>
          </a:p>
        </p:txBody>
      </p:sp>
      <p:pic>
        <p:nvPicPr>
          <p:cNvPr id="11" name="Picture 10"/>
          <p:cNvPicPr>
            <a:picLocks noChangeAspect="1"/>
          </p:cNvPicPr>
          <p:nvPr/>
        </p:nvPicPr>
        <p:blipFill rotWithShape="1">
          <a:blip r:embed="rId2"/>
          <a:srcRect b="35954"/>
          <a:stretch/>
        </p:blipFill>
        <p:spPr>
          <a:xfrm>
            <a:off x="970454" y="1823315"/>
            <a:ext cx="6113178" cy="3337770"/>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
        <p:nvSpPr>
          <p:cNvPr id="12" name="Rectangle 11"/>
          <p:cNvSpPr/>
          <p:nvPr/>
        </p:nvSpPr>
        <p:spPr>
          <a:xfrm>
            <a:off x="7442329" y="1856467"/>
            <a:ext cx="3776656" cy="830997"/>
          </a:xfrm>
          <a:prstGeom prst="rect">
            <a:avLst/>
          </a:prstGeom>
        </p:spPr>
        <p:txBody>
          <a:bodyPr wrap="square">
            <a:spAutoFit/>
          </a:bodyPr>
          <a:lstStyle/>
          <a:p>
            <a:pPr marL="227013" defTabSz="914354"/>
            <a:r>
              <a:rPr lang="en-US" sz="1600" dirty="0">
                <a:solidFill>
                  <a:schemeClr val="accent3"/>
                </a:solidFill>
                <a:ea typeface="Amazon Ember" panose="02000000000000000000" pitchFamily="2" charset="0"/>
              </a:rPr>
              <a:t>Take a variety of actions on your orders such as initiating returns or tracking the delivery of a package.</a:t>
            </a:r>
          </a:p>
        </p:txBody>
      </p:sp>
      <p:pic>
        <p:nvPicPr>
          <p:cNvPr id="13" name="Picture 12"/>
          <p:cNvPicPr>
            <a:picLocks noChangeAspect="1"/>
          </p:cNvPicPr>
          <p:nvPr/>
        </p:nvPicPr>
        <p:blipFill rotWithShape="1">
          <a:blip r:embed="rId3"/>
          <a:srcRect r="3800"/>
          <a:stretch/>
        </p:blipFill>
        <p:spPr>
          <a:xfrm>
            <a:off x="5003101" y="3079481"/>
            <a:ext cx="2603514" cy="2568757"/>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pic>
        <p:nvPicPr>
          <p:cNvPr id="14" name="Picture 13"/>
          <p:cNvPicPr>
            <a:picLocks noChangeAspect="1"/>
          </p:cNvPicPr>
          <p:nvPr/>
        </p:nvPicPr>
        <p:blipFill>
          <a:blip r:embed="rId4"/>
          <a:stretch>
            <a:fillRect/>
          </a:stretch>
        </p:blipFill>
        <p:spPr>
          <a:xfrm>
            <a:off x="6742968" y="3984815"/>
            <a:ext cx="2364886" cy="1395374"/>
          </a:xfrm>
          <a:prstGeom prst="rect">
            <a:avLst/>
          </a:prstGeom>
          <a:ln w="9525" cap="sq">
            <a:solidFill>
              <a:schemeClr val="bg2"/>
            </a:solidFill>
            <a:prstDash val="solid"/>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85553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Business Customer Support</a:t>
            </a:r>
          </a:p>
          <a:p>
            <a:endParaRPr lang="en-US" dirty="0"/>
          </a:p>
        </p:txBody>
      </p:sp>
    </p:spTree>
    <p:extLst>
      <p:ext uri="{BB962C8B-B14F-4D97-AF65-F5344CB8AC3E}">
        <p14:creationId xmlns:p14="http://schemas.microsoft.com/office/powerpoint/2010/main" val="432982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Business Customer Support</a:t>
            </a:r>
          </a:p>
        </p:txBody>
      </p:sp>
      <p:sp>
        <p:nvSpPr>
          <p:cNvPr id="9"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Dedicated U.S. based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2"/>
              </a:rPr>
              <a:t>Business Customer Support </a:t>
            </a:r>
            <a:r>
              <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can be reached a number of ways including email, chat and phone. </a:t>
            </a:r>
          </a:p>
          <a:p>
            <a:pPr marL="0" marR="0" lvl="0" indent="0" algn="ctr" defTabSz="914354"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Not sure what you’re looking for? Learn more about the features and benefits on Amazon Business </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hlinkClick r:id="rId3"/>
              </a:rPr>
              <a:t>HERE</a:t>
            </a:r>
            <a:r>
              <a:rPr kumimoji="0" lang="en-US" sz="1800" b="0" i="1"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rPr>
              <a: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chemeClr val="accent3"/>
              </a:solidFill>
              <a:effectLst/>
              <a:uLnTx/>
              <a:uFillTx/>
              <a:latin typeface="+mn-lt"/>
              <a:ea typeface="Amazon Ember" panose="02000000000000000000" pitchFamily="2" charset="0"/>
              <a:cs typeface="+mn-cs"/>
            </a:endParaRPr>
          </a:p>
        </p:txBody>
      </p:sp>
      <p:pic>
        <p:nvPicPr>
          <p:cNvPr id="10" name="Picture 9"/>
          <p:cNvPicPr>
            <a:picLocks noChangeAspect="1"/>
          </p:cNvPicPr>
          <p:nvPr/>
        </p:nvPicPr>
        <p:blipFill>
          <a:blip r:embed="rId4"/>
          <a:stretch>
            <a:fillRect/>
          </a:stretch>
        </p:blipFill>
        <p:spPr>
          <a:xfrm>
            <a:off x="2436434" y="2122567"/>
            <a:ext cx="6524686" cy="4302326"/>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5"/>
          <a:stretch>
            <a:fillRect/>
          </a:stretch>
        </p:blipFill>
        <p:spPr>
          <a:xfrm>
            <a:off x="8660222" y="2583026"/>
            <a:ext cx="2009775" cy="523875"/>
          </a:xfrm>
          <a:prstGeom prst="rect">
            <a:avLst/>
          </a:prstGeom>
          <a:ln w="9525" cap="sq">
            <a:solidFill>
              <a:schemeClr val="bg1">
                <a:lumMod val="90000"/>
              </a:schemeClr>
            </a:solidFill>
            <a:prstDash val="solid"/>
            <a:miter lim="800000"/>
          </a:ln>
          <a:effectLst>
            <a:outerShdw blurRad="50800" dist="38100" dir="5400000" algn="t" rotWithShape="0">
              <a:prstClr val="black">
                <a:alpha val="40000"/>
              </a:prstClr>
            </a:outerShdw>
          </a:effectLst>
        </p:spPr>
      </p:pic>
      <p:sp>
        <p:nvSpPr>
          <p:cNvPr id="12" name="Rounded Rectangle 11"/>
          <p:cNvSpPr/>
          <p:nvPr/>
        </p:nvSpPr>
        <p:spPr>
          <a:xfrm>
            <a:off x="6214188" y="2122567"/>
            <a:ext cx="298579"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762931" y="2679270"/>
            <a:ext cx="743338" cy="29406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03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Search &amp; Browse Optimization </a:t>
            </a:r>
          </a:p>
        </p:txBody>
      </p:sp>
      <p:sp>
        <p:nvSpPr>
          <p:cNvPr id="12" name="TextBox 11"/>
          <p:cNvSpPr txBox="1"/>
          <p:nvPr/>
        </p:nvSpPr>
        <p:spPr>
          <a:xfrm>
            <a:off x="829778" y="1086220"/>
            <a:ext cx="10243931" cy="646331"/>
          </a:xfrm>
          <a:prstGeom prst="rect">
            <a:avLst/>
          </a:prstGeom>
          <a:noFill/>
        </p:spPr>
        <p:txBody>
          <a:bodyPr wrap="square" rtlCol="0">
            <a:spAutoFit/>
          </a:bodyPr>
          <a:lstStyle/>
          <a:p>
            <a:r>
              <a:rPr lang="en-US" dirty="0">
                <a:solidFill>
                  <a:schemeClr val="accent3"/>
                </a:solidFill>
                <a:ea typeface="Amazon Ember" panose="02000000000000000000" pitchFamily="2" charset="0"/>
              </a:rPr>
              <a:t>Optimizing search functions in Amazon Business allows you to find the best products to meet your needs and compare prices to find the best value</a:t>
            </a:r>
          </a:p>
        </p:txBody>
      </p:sp>
      <p:sp>
        <p:nvSpPr>
          <p:cNvPr id="13" name="Rectangle 12"/>
          <p:cNvSpPr/>
          <p:nvPr/>
        </p:nvSpPr>
        <p:spPr>
          <a:xfrm>
            <a:off x="914724" y="1961903"/>
            <a:ext cx="3390448" cy="4355038"/>
          </a:xfrm>
          <a:prstGeom prst="rect">
            <a:avLst/>
          </a:prstGeom>
        </p:spPr>
        <p:txBody>
          <a:bodyPr wrap="square">
            <a:spAutoFit/>
          </a:bodyPr>
          <a:lstStyle/>
          <a:p>
            <a:pPr marL="342900" indent="-342900" defTabSz="914354">
              <a:buFont typeface="Arial" panose="020B0604020202020204" pitchFamily="34" charset="0"/>
              <a:buChar char="•"/>
            </a:pPr>
            <a:r>
              <a:rPr lang="en-US" sz="1600" dirty="0">
                <a:solidFill>
                  <a:srgbClr val="474747"/>
                </a:solidFill>
                <a:ea typeface="Amazon Ember" panose="02000000000000000000" pitchFamily="2" charset="0"/>
              </a:rPr>
              <a:t>Amazon is the “everything store.” With such a large selection, we do our best to make it easy for you and your end users to find what you’re looking for. </a:t>
            </a:r>
          </a:p>
          <a:p>
            <a:pPr marL="342900" indent="-342900" defTabSz="914354">
              <a:buFont typeface="Arial" panose="020B0604020202020204" pitchFamily="34" charset="0"/>
              <a:buChar char="•"/>
            </a:pPr>
            <a:endParaRPr lang="en-US" sz="1600" dirty="0">
              <a:solidFill>
                <a:srgbClr val="474747"/>
              </a:solidFill>
              <a:ea typeface="Amazon Ember" panose="02000000000000000000" pitchFamily="2" charset="0"/>
            </a:endParaRPr>
          </a:p>
          <a:p>
            <a:pPr marL="342900" indent="-342900" defTabSz="914354">
              <a:spcAft>
                <a:spcPts val="600"/>
              </a:spcAft>
              <a:buFont typeface="Arial" panose="020B0604020202020204" pitchFamily="34" charset="0"/>
              <a:buChar char="•"/>
            </a:pPr>
            <a:r>
              <a:rPr lang="en-US" sz="1600" dirty="0">
                <a:solidFill>
                  <a:schemeClr val="accent3"/>
                </a:solidFill>
                <a:ea typeface="Amazon Ember" panose="02000000000000000000" pitchFamily="2" charset="0"/>
              </a:rPr>
              <a:t>Recommended filters:</a:t>
            </a:r>
          </a:p>
          <a:p>
            <a:pPr marL="800100" lvl="1" indent="-342900" defTabSz="914354">
              <a:buFont typeface="Arial" panose="020B0604020202020204" pitchFamily="34" charset="0"/>
              <a:buChar char="•"/>
            </a:pPr>
            <a:r>
              <a:rPr lang="en-US" sz="1600" dirty="0">
                <a:ea typeface="Amazon Ember" panose="02000000000000000000" pitchFamily="2" charset="0"/>
              </a:rPr>
              <a:t>Business Sellers</a:t>
            </a:r>
          </a:p>
          <a:p>
            <a:pPr marL="800100" lvl="1" indent="-342900" defTabSz="914354">
              <a:buFont typeface="Arial" panose="020B0604020202020204" pitchFamily="34" charset="0"/>
              <a:buChar char="•"/>
            </a:pPr>
            <a:r>
              <a:rPr lang="en-US" sz="1600" dirty="0">
                <a:ea typeface="Amazon Ember" panose="02000000000000000000" pitchFamily="2" charset="0"/>
              </a:rPr>
              <a:t>Prime Eligible</a:t>
            </a:r>
          </a:p>
          <a:p>
            <a:pPr marL="800100" lvl="1" indent="-342900" defTabSz="914354">
              <a:buFont typeface="Arial" panose="020B0604020202020204" pitchFamily="34" charset="0"/>
              <a:buChar char="•"/>
            </a:pPr>
            <a:r>
              <a:rPr lang="en-US" sz="1600" dirty="0">
                <a:ea typeface="Amazon Ember" panose="02000000000000000000" pitchFamily="2" charset="0"/>
              </a:rPr>
              <a:t>Brand</a:t>
            </a:r>
          </a:p>
          <a:p>
            <a:pPr marL="800100" lvl="1" indent="-342900" defTabSz="914354">
              <a:buFont typeface="Arial" panose="020B0604020202020204" pitchFamily="34" charset="0"/>
              <a:buChar char="•"/>
            </a:pPr>
            <a:r>
              <a:rPr lang="en-US" sz="1600" dirty="0">
                <a:ea typeface="Amazon Ember" panose="02000000000000000000" pitchFamily="2" charset="0"/>
              </a:rPr>
              <a:t>Average Customer Review/Rating</a:t>
            </a:r>
          </a:p>
          <a:p>
            <a:pPr marL="800100" lvl="1" indent="-342900" defTabSz="914354">
              <a:buFont typeface="Arial" panose="020B0604020202020204" pitchFamily="34" charset="0"/>
              <a:buChar char="•"/>
            </a:pPr>
            <a:r>
              <a:rPr lang="en-US" sz="1600" dirty="0">
                <a:ea typeface="Amazon Ember" panose="02000000000000000000" pitchFamily="2" charset="0"/>
              </a:rPr>
              <a:t>Diversity Credentials</a:t>
            </a:r>
          </a:p>
          <a:p>
            <a:pPr marL="342900" indent="-342900" defTabSz="914354">
              <a:buFont typeface="Arial" panose="020B0604020202020204" pitchFamily="34" charset="0"/>
              <a:buChar char="•"/>
            </a:pPr>
            <a:endParaRPr lang="en-US" sz="1600" dirty="0">
              <a:solidFill>
                <a:srgbClr val="474747"/>
              </a:solidFill>
              <a:ea typeface="Amazon Ember" panose="02000000000000000000" pitchFamily="2" charset="0"/>
            </a:endParaRPr>
          </a:p>
          <a:p>
            <a:pPr marL="342900" indent="-342900" defTabSz="914354">
              <a:buFont typeface="Arial" panose="020B0604020202020204" pitchFamily="34" charset="0"/>
              <a:buChar char="•"/>
            </a:pPr>
            <a:endParaRPr lang="en-US" sz="1600" dirty="0">
              <a:solidFill>
                <a:srgbClr val="474747"/>
              </a:solidFill>
            </a:endParaRPr>
          </a:p>
          <a:p>
            <a:pPr marL="342900" indent="-342900" defTabSz="914354">
              <a:buFont typeface="Arial" panose="020B0604020202020204" pitchFamily="34" charset="0"/>
              <a:buChar char="•"/>
            </a:pPr>
            <a:endParaRPr lang="en-US" sz="1600" dirty="0">
              <a:solidFill>
                <a:srgbClr val="474747"/>
              </a:solidFill>
            </a:endParaRPr>
          </a:p>
        </p:txBody>
      </p:sp>
      <p:pic>
        <p:nvPicPr>
          <p:cNvPr id="14" name="Picture 13"/>
          <p:cNvPicPr>
            <a:picLocks noChangeAspect="1"/>
          </p:cNvPicPr>
          <p:nvPr/>
        </p:nvPicPr>
        <p:blipFill>
          <a:blip r:embed="rId2"/>
          <a:stretch>
            <a:fillRect/>
          </a:stretch>
        </p:blipFill>
        <p:spPr>
          <a:xfrm>
            <a:off x="5249791" y="1846386"/>
            <a:ext cx="3030010" cy="440783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rotWithShape="1">
          <a:blip r:embed="rId3"/>
          <a:srcRect l="490" r="50002"/>
          <a:stretch/>
        </p:blipFill>
        <p:spPr>
          <a:xfrm>
            <a:off x="8963112" y="1846386"/>
            <a:ext cx="1578865" cy="44078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576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Common Customer Support Questions </a:t>
            </a:r>
          </a:p>
        </p:txBody>
      </p:sp>
      <p:sp>
        <p:nvSpPr>
          <p:cNvPr id="3"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rPr>
              <a:t>See below for quick resolutions to frequently asked questions from your end users as well as contact information for a variety of support 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7CB6"/>
              </a:solidFill>
              <a:effectLst/>
              <a:uLnTx/>
              <a:uFillTx/>
              <a:latin typeface="+mn-lt"/>
              <a:ea typeface="Amazon Ember" panose="02000000000000000000" pitchFamily="2" charset="0"/>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7FCCEC"/>
              </a:solidFill>
              <a:effectLst/>
              <a:uLnTx/>
              <a:uFillTx/>
              <a:latin typeface="+mn-lt"/>
              <a:ea typeface="Amazon Ember" panose="02000000000000000000" pitchFamily="2" charset="0"/>
              <a:cs typeface="+mn-cs"/>
            </a:endParaRPr>
          </a:p>
        </p:txBody>
      </p:sp>
      <p:sp>
        <p:nvSpPr>
          <p:cNvPr id="4" name="Rectangle 3"/>
          <p:cNvSpPr/>
          <p:nvPr/>
        </p:nvSpPr>
        <p:spPr>
          <a:xfrm>
            <a:off x="947491" y="1860708"/>
            <a:ext cx="9735164" cy="4031873"/>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7CB6"/>
                </a:solidFill>
                <a:effectLst/>
                <a:uLnTx/>
                <a:uFillTx/>
                <a:ea typeface="Amazon Ember" panose="02000000000000000000" pitchFamily="2" charset="0"/>
              </a:rPr>
              <a:t>Contact Business Customer Support</a:t>
            </a:r>
            <a:r>
              <a:rPr kumimoji="0" lang="en-US" sz="1400" b="0" i="0" u="none" strike="noStrike" kern="1200" cap="none" spc="0" normalizeH="0" baseline="0" noProof="0" dirty="0">
                <a:ln>
                  <a:noFill/>
                </a:ln>
                <a:solidFill>
                  <a:srgbClr val="007CB6"/>
                </a:solidFill>
                <a:effectLst/>
                <a:uLnTx/>
                <a:uFillTx/>
                <a:ea typeface="Amazon Ember" panose="02000000000000000000" pitchFamily="2" charset="0"/>
              </a:rPr>
              <a:t>: </a:t>
            </a:r>
            <a:r>
              <a:rPr kumimoji="0" lang="en-US" sz="1400" b="1" i="0" u="none" strike="noStrike" kern="1200" cap="none" spc="0" normalizeH="0" baseline="0" noProof="0" dirty="0">
                <a:ln>
                  <a:noFill/>
                </a:ln>
                <a:solidFill>
                  <a:srgbClr val="474747"/>
                </a:solidFill>
                <a:effectLst/>
                <a:uLnTx/>
                <a:uFillTx/>
                <a:ea typeface="Amazon Ember" panose="02000000000000000000" pitchFamily="2" charset="0"/>
                <a:hlinkClick r:id="rId2"/>
              </a:rPr>
              <a:t>CLICK HERE</a:t>
            </a:r>
            <a:endParaRPr kumimoji="0" lang="en-US" sz="1400" b="1" i="0" u="none" strike="noStrike" kern="1200" cap="none" spc="0" normalizeH="0" baseline="0" noProof="0" dirty="0">
              <a:ln>
                <a:noFill/>
              </a:ln>
              <a:solidFill>
                <a:srgbClr val="474747"/>
              </a:solidFill>
              <a:effectLst/>
              <a:uLnTx/>
              <a:uFillTx/>
              <a:ea typeface="Amazon Ember" panose="02000000000000000000" pitchFamily="2" charset="0"/>
            </a:endParaRP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rPr>
              <a:t>Provides end users the option to call, email, or live chat. Please use this method of contact for anything relating to an order, transaction, charge, or shipment </a:t>
            </a:r>
            <a:endParaRPr lang="en-US" sz="1400" dirty="0">
              <a:solidFill>
                <a:srgbClr val="182947"/>
              </a:solidFill>
              <a:ea typeface="Amazon Ember" panose="02000000000000000000" pitchFamily="2" charset="0"/>
            </a:endParaRPr>
          </a:p>
          <a:p>
            <a:pPr marR="0" lvl="1" algn="l" defTabSz="914354"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182947"/>
              </a:solidFill>
              <a:effectLst/>
              <a:uLnTx/>
              <a:uFillTx/>
              <a:ea typeface="Amazon Ember" panose="02000000000000000000" pitchFamily="2" charset="0"/>
            </a:endParaRPr>
          </a:p>
          <a:p>
            <a:pPr lvl="0" defTabSz="914354">
              <a:defRPr/>
            </a:pPr>
            <a:r>
              <a:rPr lang="en-US" sz="1400" b="1" u="sng" dirty="0">
                <a:solidFill>
                  <a:srgbClr val="007CB6"/>
                </a:solidFill>
                <a:ea typeface="Amazon Ember" panose="02000000000000000000" pitchFamily="2" charset="0"/>
              </a:rPr>
              <a:t>Call Business Customer Support</a:t>
            </a:r>
            <a:r>
              <a:rPr lang="en-US" sz="1400" dirty="0">
                <a:solidFill>
                  <a:srgbClr val="007CB6"/>
                </a:solidFill>
                <a:ea typeface="Amazon Ember" panose="02000000000000000000" pitchFamily="2" charset="0"/>
              </a:rPr>
              <a:t>: </a:t>
            </a:r>
            <a:endParaRPr lang="en-US" sz="1400" b="1" dirty="0">
              <a:solidFill>
                <a:srgbClr val="474747"/>
              </a:solidFill>
              <a:ea typeface="Amazon Ember" panose="02000000000000000000" pitchFamily="2" charset="0"/>
            </a:endParaRPr>
          </a:p>
          <a:p>
            <a:pPr marL="800100" lvl="1" indent="-342900" defTabSz="914354">
              <a:buFont typeface="Arial" panose="020B0604020202020204" pitchFamily="34" charset="0"/>
              <a:buChar char="•"/>
              <a:defRPr/>
            </a:pPr>
            <a:r>
              <a:rPr lang="en-US" sz="1400" dirty="0">
                <a:solidFill>
                  <a:srgbClr val="182947"/>
                </a:solidFill>
                <a:ea typeface="Amazon Ember" panose="02000000000000000000" pitchFamily="2" charset="0"/>
              </a:rPr>
              <a:t>888. 281. 3847</a:t>
            </a:r>
            <a:endParaRPr kumimoji="0" lang="en-US" sz="1400" b="0" i="0" u="none" strike="noStrike" kern="1200" cap="none" spc="0" normalizeH="0" baseline="0" noProof="0" dirty="0">
              <a:ln>
                <a:noFill/>
              </a:ln>
              <a:solidFill>
                <a:srgbClr val="182947"/>
              </a:solidFill>
              <a:effectLst/>
              <a:uLnTx/>
              <a:uFillTx/>
              <a:ea typeface="Amazon Ember" panose="02000000000000000000" pitchFamily="2" charset="0"/>
            </a:endParaRP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400" b="1" i="0" u="sng" strike="noStrike" kern="1200" cap="none" spc="0" normalizeH="0" baseline="0" noProof="0" dirty="0">
                <a:ln>
                  <a:noFill/>
                </a:ln>
                <a:solidFill>
                  <a:srgbClr val="007CB6"/>
                </a:solidFill>
                <a:effectLst/>
                <a:uLnTx/>
                <a:uFillTx/>
                <a:ea typeface="Amazon Ember" panose="02000000000000000000" pitchFamily="2" charset="0"/>
              </a:rPr>
              <a:t>Cancel an Individual Prime Membership</a:t>
            </a:r>
            <a:r>
              <a:rPr kumimoji="0" lang="en-US" sz="1400" b="0" i="0" u="none" strike="noStrike" kern="1200" cap="none" spc="0" normalizeH="0" baseline="0" noProof="0" dirty="0">
                <a:ln>
                  <a:noFill/>
                </a:ln>
                <a:solidFill>
                  <a:srgbClr val="007CB6"/>
                </a:solidFill>
                <a:effectLst/>
                <a:uLnTx/>
                <a:uFillTx/>
                <a:ea typeface="Amazon Ember" panose="02000000000000000000" pitchFamily="2" charset="0"/>
              </a:rPr>
              <a:t>: </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cs typeface="Calibri Light" panose="020F0302020204030204" pitchFamily="34" charset="0"/>
              </a:rPr>
              <a:t>Your Account &gt; Manage My Prime Membership &gt; End Membership</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cs typeface="Calibri Light" panose="020F0302020204030204" pitchFamily="34" charset="0"/>
              </a:rPr>
              <a:t>The end user must follow the steps to receive a pro-rated refund</a:t>
            </a:r>
            <a:endParaRPr kumimoji="0" lang="en-US" sz="1400" b="1" i="0" u="sng" strike="noStrike" kern="1200" cap="none" spc="0" normalizeH="0" baseline="0" noProof="0" dirty="0">
              <a:ln>
                <a:noFill/>
              </a:ln>
              <a:solidFill>
                <a:srgbClr val="182947"/>
              </a:solidFill>
              <a:effectLst/>
              <a:uLnTx/>
              <a:uFillTx/>
              <a:ea typeface="Amazon Ember" panose="02000000000000000000" pitchFamily="2" charset="0"/>
            </a:endParaRP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400" b="1" i="0" u="sng" strike="noStrike" kern="1200" cap="none" spc="0" normalizeH="0" baseline="0" noProof="0" dirty="0">
                <a:ln>
                  <a:noFill/>
                </a:ln>
                <a:solidFill>
                  <a:srgbClr val="007CB6"/>
                </a:solidFill>
                <a:effectLst/>
                <a:uLnTx/>
                <a:uFillTx/>
                <a:ea typeface="Amazon Ember" panose="02000000000000000000" pitchFamily="2" charset="0"/>
              </a:rPr>
              <a:t>Request a Tax Exemption Refund:</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rPr>
              <a:t>Your Orders &gt; Locate Order &gt; Contact Seller &gt; Request refund through email</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rPr>
              <a:t>Additional tax queries can be emailed to </a:t>
            </a:r>
            <a:r>
              <a:rPr kumimoji="0" lang="en-US" sz="1400" b="0" i="0" u="none" strike="noStrike" kern="1200" cap="none" spc="0" normalizeH="0" baseline="0" noProof="0" dirty="0">
                <a:ln>
                  <a:noFill/>
                </a:ln>
                <a:solidFill>
                  <a:srgbClr val="474747"/>
                </a:solidFill>
                <a:effectLst/>
                <a:uLnTx/>
                <a:uFillTx/>
                <a:ea typeface="Amazon Ember" panose="02000000000000000000" pitchFamily="2" charset="0"/>
                <a:hlinkClick r:id="rId3"/>
              </a:rPr>
              <a:t>tax-exempt@amazon.com</a:t>
            </a:r>
            <a:endParaRPr kumimoji="0" lang="en-US" sz="1400" b="0" i="0" u="none" strike="noStrike" kern="1200" cap="none" spc="0" normalizeH="0" baseline="0" noProof="0" dirty="0">
              <a:ln>
                <a:noFill/>
              </a:ln>
              <a:solidFill>
                <a:srgbClr val="474747"/>
              </a:solidFill>
              <a:effectLst/>
              <a:uLnTx/>
              <a:uFillTx/>
              <a:ea typeface="Amazon Ember" panose="02000000000000000000" pitchFamily="2" charset="0"/>
            </a:endParaRPr>
          </a:p>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400" b="1" i="0" u="sng" strike="noStrike" kern="1200" cap="none" spc="0" normalizeH="0" baseline="0" noProof="0" dirty="0">
                <a:ln>
                  <a:noFill/>
                </a:ln>
                <a:solidFill>
                  <a:srgbClr val="007CB6"/>
                </a:solidFill>
                <a:effectLst/>
                <a:uLnTx/>
                <a:uFillTx/>
                <a:ea typeface="Amazon Ember" panose="02000000000000000000" pitchFamily="2" charset="0"/>
              </a:rPr>
              <a:t>Your Customer Advisor – NAME – </a:t>
            </a:r>
            <a:r>
              <a:rPr kumimoji="0" lang="en-US" sz="1400" b="1" i="0" u="sng" strike="noStrike" kern="1200" cap="none" spc="0" normalizeH="0" baseline="0" noProof="0" dirty="0">
                <a:ln>
                  <a:noFill/>
                </a:ln>
                <a:solidFill>
                  <a:srgbClr val="474747"/>
                </a:solidFill>
                <a:effectLst/>
                <a:uLnTx/>
                <a:uFillTx/>
                <a:ea typeface="Amazon Ember" panose="02000000000000000000" pitchFamily="2" charset="0"/>
                <a:hlinkClick r:id="rId4"/>
              </a:rPr>
              <a:t>EMAIL@AMAZON.COM</a:t>
            </a:r>
            <a:r>
              <a:rPr kumimoji="0" lang="en-US" sz="1400" b="1" i="0" u="sng" strike="noStrike" kern="1200" cap="none" spc="0" normalizeH="0" baseline="0" noProof="0" dirty="0">
                <a:ln>
                  <a:noFill/>
                </a:ln>
                <a:solidFill>
                  <a:srgbClr val="474747"/>
                </a:solidFill>
                <a:effectLst/>
                <a:uLnTx/>
                <a:uFillTx/>
                <a:ea typeface="Amazon Ember" panose="02000000000000000000" pitchFamily="2" charset="0"/>
              </a:rPr>
              <a:t> </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82947"/>
                </a:solidFill>
                <a:effectLst/>
                <a:uLnTx/>
                <a:uFillTx/>
                <a:ea typeface="Amazon Ember" panose="02000000000000000000" pitchFamily="2" charset="0"/>
              </a:rPr>
              <a:t>This person is your point of contact for anything related to the Amazon Business account structure, new features and functionality, and questions that do not fall into the above categories</a:t>
            </a:r>
          </a:p>
          <a:p>
            <a:pPr marL="457200" marR="0" lvl="1" indent="0" algn="l"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74747"/>
              </a:solidFill>
              <a:effectLst/>
              <a:uLnTx/>
              <a:uFillTx/>
              <a:ea typeface="Amazon Ember" panose="02000000000000000000" pitchFamily="2" charset="0"/>
            </a:endParaRPr>
          </a:p>
        </p:txBody>
      </p:sp>
    </p:spTree>
    <p:extLst>
      <p:ext uri="{BB962C8B-B14F-4D97-AF65-F5344CB8AC3E}">
        <p14:creationId xmlns:p14="http://schemas.microsoft.com/office/powerpoint/2010/main" val="1838481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Amazon Business Resource Center</a:t>
            </a:r>
          </a:p>
        </p:txBody>
      </p:sp>
      <p:sp>
        <p:nvSpPr>
          <p:cNvPr id="5" name="Text Placeholder 2">
            <a:extLst>
              <a:ext uri="{FF2B5EF4-FFF2-40B4-BE49-F238E27FC236}">
                <a16:creationId xmlns:a16="http://schemas.microsoft.com/office/drawing/2014/main" id="{0BB5612F-6A99-F843-83BF-B387B1C93B3A}"/>
              </a:ext>
            </a:extLst>
          </p:cNvPr>
          <p:cNvSpPr txBox="1">
            <a:spLocks/>
          </p:cNvSpPr>
          <p:nvPr/>
        </p:nvSpPr>
        <p:spPr>
          <a:xfrm>
            <a:off x="829777" y="1102510"/>
            <a:ext cx="10389208" cy="427352"/>
          </a:xfrm>
          <a:prstGeom prst="rect">
            <a:avLst/>
          </a:prstGeom>
        </p:spPr>
        <p:txBody>
          <a:bodyPr vert="horz" lIns="0" tIns="0" rIns="0" bIns="0" numCol="1" spcCol="347472"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3"/>
                </a:solidFill>
                <a:latin typeface="+mn-lt"/>
              </a:rPr>
              <a:t>See below for support collateral from our Resource Center</a:t>
            </a:r>
          </a:p>
          <a:p>
            <a:endParaRPr lang="en-US" sz="1800" dirty="0">
              <a:solidFill>
                <a:schemeClr val="accent3"/>
              </a:solidFill>
              <a:latin typeface="+mn-lt"/>
            </a:endParaRPr>
          </a:p>
          <a:p>
            <a:endParaRPr lang="en-US" sz="1800" b="1" dirty="0">
              <a:solidFill>
                <a:schemeClr val="accent3"/>
              </a:solidFill>
              <a:latin typeface="+mn-lt"/>
            </a:endParaRPr>
          </a:p>
        </p:txBody>
      </p:sp>
      <p:sp>
        <p:nvSpPr>
          <p:cNvPr id="6" name="Rectangle 5"/>
          <p:cNvSpPr/>
          <p:nvPr/>
        </p:nvSpPr>
        <p:spPr>
          <a:xfrm>
            <a:off x="947491" y="1860708"/>
            <a:ext cx="9735164" cy="2800767"/>
          </a:xfrm>
          <a:prstGeom prst="rect">
            <a:avLst/>
          </a:prstGeom>
        </p:spPr>
        <p:txBody>
          <a:bodyPr wrap="square">
            <a:spAutoFit/>
          </a:bodyPr>
          <a:lstStyle/>
          <a:p>
            <a:pPr marL="285750" indent="-285750">
              <a:buFont typeface="Arial" panose="020B0604020202020204" pitchFamily="34" charset="0"/>
              <a:buChar char="•"/>
            </a:pPr>
            <a:r>
              <a:rPr lang="en-US" sz="1600" u="sng" dirty="0">
                <a:hlinkClick r:id="rId2"/>
              </a:rPr>
              <a:t>Amazon Business Getting Started Resource Center</a:t>
            </a:r>
            <a:endParaRPr lang="en-US" sz="1600" dirty="0"/>
          </a:p>
          <a:p>
            <a:pPr marL="285750" lvl="0" indent="-285750">
              <a:buFont typeface="Arial" panose="020B0604020202020204" pitchFamily="34" charset="0"/>
              <a:buChar char="•"/>
            </a:pPr>
            <a:r>
              <a:rPr lang="en-US" sz="1600" u="sng" dirty="0">
                <a:hlinkClick r:id="rId3"/>
              </a:rPr>
              <a:t>Invite Your Coworkers</a:t>
            </a:r>
            <a:endParaRPr lang="en-US" sz="1600" dirty="0"/>
          </a:p>
          <a:p>
            <a:pPr marL="285750" lvl="0" indent="-285750">
              <a:buFont typeface="Arial" panose="020B0604020202020204" pitchFamily="34" charset="0"/>
              <a:buChar char="•"/>
            </a:pPr>
            <a:r>
              <a:rPr lang="en-US" sz="1600" u="sng" dirty="0">
                <a:hlinkClick r:id="rId4"/>
              </a:rPr>
              <a:t>Create Approval Workflows</a:t>
            </a:r>
            <a:endParaRPr lang="en-US" sz="1600" dirty="0"/>
          </a:p>
          <a:p>
            <a:pPr marL="285750" lvl="0" indent="-285750">
              <a:buFont typeface="Arial" panose="020B0604020202020204" pitchFamily="34" charset="0"/>
              <a:buChar char="•"/>
            </a:pPr>
            <a:r>
              <a:rPr lang="en-US" sz="1600" u="sng" dirty="0">
                <a:hlinkClick r:id="rId5"/>
              </a:rPr>
              <a:t>Benefits of Business Prime</a:t>
            </a:r>
            <a:endParaRPr lang="en-US" sz="1600" dirty="0"/>
          </a:p>
          <a:p>
            <a:pPr marL="742950" lvl="1" indent="-285750">
              <a:buFont typeface="Arial" panose="020B0604020202020204" pitchFamily="34" charset="0"/>
              <a:buChar char="•"/>
            </a:pPr>
            <a:r>
              <a:rPr lang="en-US" sz="1600" u="sng" dirty="0">
                <a:hlinkClick r:id="rId6"/>
              </a:rPr>
              <a:t>Fast, FREE business delivery</a:t>
            </a:r>
            <a:endParaRPr lang="en-US" sz="1600" dirty="0"/>
          </a:p>
          <a:p>
            <a:pPr marL="742950" lvl="1" indent="-285750">
              <a:buFont typeface="Arial" panose="020B0604020202020204" pitchFamily="34" charset="0"/>
              <a:buChar char="•"/>
            </a:pPr>
            <a:r>
              <a:rPr lang="en-US" sz="1600" u="sng" dirty="0">
                <a:hlinkClick r:id="rId7"/>
              </a:rPr>
              <a:t>Spend Visibility</a:t>
            </a:r>
            <a:endParaRPr lang="en-US" sz="1600" dirty="0"/>
          </a:p>
          <a:p>
            <a:pPr marL="742950" lvl="1" indent="-285750">
              <a:buFont typeface="Arial" panose="020B0604020202020204" pitchFamily="34" charset="0"/>
              <a:buChar char="•"/>
            </a:pPr>
            <a:r>
              <a:rPr lang="en-US" sz="1600" u="sng" dirty="0">
                <a:hlinkClick r:id="rId8"/>
              </a:rPr>
              <a:t>Guided Buying</a:t>
            </a:r>
            <a:endParaRPr lang="en-US" sz="1600" dirty="0"/>
          </a:p>
          <a:p>
            <a:pPr marL="742950" lvl="1" indent="-285750">
              <a:buFont typeface="Arial" panose="020B0604020202020204" pitchFamily="34" charset="0"/>
              <a:buChar char="•"/>
            </a:pPr>
            <a:r>
              <a:rPr lang="en-US" sz="1600" u="sng" dirty="0">
                <a:hlinkClick r:id="rId9"/>
              </a:rPr>
              <a:t>Member-Only Offers</a:t>
            </a:r>
            <a:endParaRPr lang="en-US" sz="1600" dirty="0"/>
          </a:p>
          <a:p>
            <a:pPr marL="285750" lvl="0" indent="-285750">
              <a:buFont typeface="Arial" panose="020B0604020202020204" pitchFamily="34" charset="0"/>
              <a:buChar char="•"/>
            </a:pPr>
            <a:r>
              <a:rPr lang="en-US" sz="1600" u="sng" dirty="0">
                <a:hlinkClick r:id="rId10"/>
              </a:rPr>
              <a:t>Set Up Payment Methods</a:t>
            </a:r>
            <a:endParaRPr lang="en-US" sz="1600" dirty="0"/>
          </a:p>
          <a:p>
            <a:pPr marL="285750" lvl="0" indent="-285750">
              <a:buFont typeface="Arial" panose="020B0604020202020204" pitchFamily="34" charset="0"/>
              <a:buChar char="•"/>
            </a:pPr>
            <a:r>
              <a:rPr lang="en-US" sz="1600" u="sng" dirty="0">
                <a:hlinkClick r:id="rId11"/>
              </a:rPr>
              <a:t>Amazon Business Analytics</a:t>
            </a:r>
            <a:endParaRPr lang="en-US" sz="1600" dirty="0"/>
          </a:p>
          <a:p>
            <a:pPr lvl="1" defTabSz="914354"/>
            <a:endParaRPr lang="en-US" sz="1600" dirty="0">
              <a:solidFill>
                <a:srgbClr val="474747"/>
              </a:solidFill>
              <a:ea typeface="Amazon Ember" panose="02000000000000000000" pitchFamily="2" charset="0"/>
            </a:endParaRPr>
          </a:p>
        </p:txBody>
      </p:sp>
    </p:spTree>
    <p:extLst>
      <p:ext uri="{BB962C8B-B14F-4D97-AF65-F5344CB8AC3E}">
        <p14:creationId xmlns:p14="http://schemas.microsoft.com/office/powerpoint/2010/main" val="3067567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64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Reorder &amp; Shopping Lists</a:t>
            </a:r>
          </a:p>
        </p:txBody>
      </p:sp>
      <p:sp>
        <p:nvSpPr>
          <p:cNvPr id="4" name="Rectangle 3"/>
          <p:cNvSpPr/>
          <p:nvPr/>
        </p:nvSpPr>
        <p:spPr>
          <a:xfrm>
            <a:off x="618105" y="1329646"/>
            <a:ext cx="4224318"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sng"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rPr>
              <a:t>How do lists work on Amazon Business?</a:t>
            </a:r>
            <a:endParaRPr kumimoji="0" lang="en-US" sz="1600" b="0" i="0" u="none"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Lists make it easy to keep track of the things you need and are easy to share with others. Any User on Amazon Business can create a shopping list</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Choose between multiple list types depending on if you want the items to remain on a list after they are ordered</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Instead of adding items to the cart, users will add items to a list to share with other users.</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mazon Ember" panose="02000000000000000000" pitchFamily="2" charset="0"/>
              <a:ea typeface="Amazon Ember" panose="02000000000000000000" pitchFamily="2" charset="0"/>
              <a:cs typeface="+mn-cs"/>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mazon Ember" panose="02000000000000000000" pitchFamily="2" charset="0"/>
              <a:ea typeface="Amazon Ember" panose="02000000000000000000" pitchFamily="2" charset="0"/>
              <a:cs typeface="+mn-cs"/>
            </a:endParaRPr>
          </a:p>
        </p:txBody>
      </p:sp>
      <p:pic>
        <p:nvPicPr>
          <p:cNvPr id="6" name="Picture 5"/>
          <p:cNvPicPr>
            <a:picLocks noChangeAspect="1"/>
          </p:cNvPicPr>
          <p:nvPr/>
        </p:nvPicPr>
        <p:blipFill>
          <a:blip r:embed="rId2"/>
          <a:stretch>
            <a:fillRect/>
          </a:stretch>
        </p:blipFill>
        <p:spPr>
          <a:xfrm>
            <a:off x="5876233" y="1270503"/>
            <a:ext cx="2828682" cy="1615286"/>
          </a:xfrm>
          <a:prstGeom prst="rect">
            <a:avLst/>
          </a:prstGeom>
          <a:ln w="9525">
            <a:solidFill>
              <a:schemeClr val="bg2"/>
            </a:solidFill>
          </a:ln>
          <a:effectLst>
            <a:outerShdw blurRad="50800" dist="38100" dir="5400000" algn="t" rotWithShape="0">
              <a:prstClr val="black">
                <a:alpha val="40000"/>
              </a:prstClr>
            </a:outerShdw>
          </a:effectLst>
        </p:spPr>
      </p:pic>
      <p:pic>
        <p:nvPicPr>
          <p:cNvPr id="7" name="Picture 2"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r="33411"/>
          <a:stretch/>
        </p:blipFill>
        <p:spPr bwMode="auto">
          <a:xfrm>
            <a:off x="7484185" y="2426305"/>
            <a:ext cx="2702270" cy="1078217"/>
          </a:xfrm>
          <a:prstGeom prst="rect">
            <a:avLst/>
          </a:prstGeom>
          <a:ln w="9525">
            <a:solidFill>
              <a:schemeClr val="bg2"/>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0483434" y="1270503"/>
            <a:ext cx="1523838" cy="4111072"/>
            <a:chOff x="10376048" y="596638"/>
            <a:chExt cx="1523838" cy="4111072"/>
          </a:xfrm>
        </p:grpSpPr>
        <p:pic>
          <p:nvPicPr>
            <p:cNvPr id="15" name="Picture 14"/>
            <p:cNvPicPr>
              <a:picLocks noChangeAspect="1"/>
            </p:cNvPicPr>
            <p:nvPr/>
          </p:nvPicPr>
          <p:blipFill>
            <a:blip r:embed="rId4"/>
            <a:stretch>
              <a:fillRect/>
            </a:stretch>
          </p:blipFill>
          <p:spPr>
            <a:xfrm>
              <a:off x="10376048" y="596638"/>
              <a:ext cx="1523838" cy="4111072"/>
            </a:xfrm>
            <a:prstGeom prst="rect">
              <a:avLst/>
            </a:prstGeom>
            <a:ln w="9525">
              <a:solidFill>
                <a:schemeClr val="bg2"/>
              </a:solidFill>
              <a:miter lim="800000"/>
              <a:headEnd/>
              <a:tailEnd/>
            </a:ln>
            <a:effectLst>
              <a:outerShdw blurRad="50800" dist="38100" dir="5400000" algn="t" rotWithShape="0">
                <a:prstClr val="black">
                  <a:alpha val="40000"/>
                </a:prstClr>
              </a:outerShdw>
            </a:effectLst>
          </p:spPr>
        </p:pic>
        <p:sp>
          <p:nvSpPr>
            <p:cNvPr id="16" name="Rounded Rectangle 15"/>
            <p:cNvSpPr/>
            <p:nvPr/>
          </p:nvSpPr>
          <p:spPr>
            <a:xfrm>
              <a:off x="10472872" y="4188530"/>
              <a:ext cx="1237421" cy="277302"/>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pic>
        <p:nvPicPr>
          <p:cNvPr id="8" name="Picture 7"/>
          <p:cNvPicPr>
            <a:picLocks noChangeAspect="1"/>
          </p:cNvPicPr>
          <p:nvPr/>
        </p:nvPicPr>
        <p:blipFill>
          <a:blip r:embed="rId5"/>
          <a:stretch>
            <a:fillRect/>
          </a:stretch>
        </p:blipFill>
        <p:spPr>
          <a:xfrm>
            <a:off x="5424132" y="4339187"/>
            <a:ext cx="4451958" cy="1601020"/>
          </a:xfrm>
          <a:prstGeom prst="rect">
            <a:avLst/>
          </a:prstGeom>
          <a:ln w="9525">
            <a:solidFill>
              <a:schemeClr val="bg2"/>
            </a:solid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3532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78" y="83823"/>
            <a:ext cx="11644439" cy="1325563"/>
          </a:xfrm>
        </p:spPr>
        <p:txBody>
          <a:bodyPr/>
          <a:lstStyle/>
          <a:p>
            <a:r>
              <a:rPr lang="en-US" dirty="0"/>
              <a:t>Reorder &amp; Shopping Lists</a:t>
            </a:r>
          </a:p>
        </p:txBody>
      </p:sp>
      <p:sp>
        <p:nvSpPr>
          <p:cNvPr id="4" name="Rectangle 3"/>
          <p:cNvSpPr/>
          <p:nvPr/>
        </p:nvSpPr>
        <p:spPr>
          <a:xfrm>
            <a:off x="954987" y="1279936"/>
            <a:ext cx="4224318" cy="39395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sng"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rPr>
              <a:t>Sharing the list </a:t>
            </a:r>
            <a:endParaRPr kumimoji="0" lang="en-US" sz="1600" b="0" i="0" u="none" strike="noStrike" kern="1200" cap="none" spc="0" normalizeH="0" baseline="0" noProof="0" dirty="0">
              <a:ln>
                <a:noFill/>
              </a:ln>
              <a:solidFill>
                <a:srgbClr val="007CB6"/>
              </a:solidFill>
              <a:effectLst/>
              <a:uLnTx/>
              <a:uFillTx/>
              <a:latin typeface="Amazon Ember Light"/>
              <a:ea typeface="Amazon Ember" panose="02000000000000000000" pitchFamily="2" charset="0"/>
              <a:cs typeface="+mn-cs"/>
            </a:endParaRP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Click “Share” to choose a user with whom you would like to share the list.</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Choose whether the user will be able to edit the list and enter then enter a name in the box underneath.</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Once you select the name, choose whether you want the user to receive an email notifying the user a list has been shared.</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Click save and now the list appears in the selected user’s </a:t>
            </a:r>
            <a:r>
              <a:rPr kumimoji="0" lang="en-US" sz="1600" b="0" i="1"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Shared with you </a:t>
            </a:r>
            <a:r>
              <a:rPr kumimoji="0" lang="en-US" sz="1600" b="0" i="0" u="none" strike="noStrike" kern="1200" cap="none" spc="0" normalizeH="0" baseline="0" noProof="0" dirty="0">
                <a:ln>
                  <a:noFill/>
                </a:ln>
                <a:solidFill>
                  <a:prstClr val="black"/>
                </a:solidFill>
                <a:effectLst/>
                <a:uLnTx/>
                <a:uFillTx/>
                <a:latin typeface="Amazon Ember Light"/>
                <a:ea typeface="Amazon Ember" panose="02000000000000000000" pitchFamily="2" charset="0"/>
                <a:cs typeface="+mn-cs"/>
              </a:rPr>
              <a:t>within Lists.</a:t>
            </a:r>
          </a:p>
          <a:p>
            <a:pPr marL="39846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mazon Ember" panose="02000000000000000000" pitchFamily="2" charset="0"/>
              <a:ea typeface="Amazon Ember" panose="02000000000000000000" pitchFamily="2" charset="0"/>
              <a:cs typeface="+mn-cs"/>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mazon Ember" panose="02000000000000000000" pitchFamily="2" charset="0"/>
              <a:ea typeface="Amazon Ember" panose="02000000000000000000" pitchFamily="2" charset="0"/>
              <a:cs typeface="+mn-cs"/>
            </a:endParaRPr>
          </a:p>
        </p:txBody>
      </p:sp>
      <p:grpSp>
        <p:nvGrpSpPr>
          <p:cNvPr id="8" name="Group 7"/>
          <p:cNvGrpSpPr/>
          <p:nvPr/>
        </p:nvGrpSpPr>
        <p:grpSpPr>
          <a:xfrm>
            <a:off x="5889997" y="1279936"/>
            <a:ext cx="4584589" cy="1737511"/>
            <a:chOff x="5304514" y="1413897"/>
            <a:chExt cx="4584589" cy="1737511"/>
          </a:xfrm>
        </p:grpSpPr>
        <p:pic>
          <p:nvPicPr>
            <p:cNvPr id="3" name="Picture 2"/>
            <p:cNvPicPr>
              <a:picLocks noChangeAspect="1"/>
            </p:cNvPicPr>
            <p:nvPr/>
          </p:nvPicPr>
          <p:blipFill>
            <a:blip r:embed="rId2"/>
            <a:stretch>
              <a:fillRect/>
            </a:stretch>
          </p:blipFill>
          <p:spPr>
            <a:xfrm>
              <a:off x="5304514" y="1413897"/>
              <a:ext cx="4584589" cy="1737511"/>
            </a:xfrm>
            <a:prstGeom prst="rect">
              <a:avLst/>
            </a:prstGeom>
          </p:spPr>
        </p:pic>
        <p:sp>
          <p:nvSpPr>
            <p:cNvPr id="14" name="Rounded Rectangle 13"/>
            <p:cNvSpPr/>
            <p:nvPr/>
          </p:nvSpPr>
          <p:spPr>
            <a:xfrm>
              <a:off x="5381675" y="1777999"/>
              <a:ext cx="419150" cy="13970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grpSp>
        <p:nvGrpSpPr>
          <p:cNvPr id="5" name="Group 4"/>
          <p:cNvGrpSpPr/>
          <p:nvPr/>
        </p:nvGrpSpPr>
        <p:grpSpPr>
          <a:xfrm>
            <a:off x="7549489" y="2400129"/>
            <a:ext cx="3197213" cy="1927398"/>
            <a:chOff x="5420223" y="2476506"/>
            <a:chExt cx="3197213" cy="1927398"/>
          </a:xfrm>
        </p:grpSpPr>
        <p:pic>
          <p:nvPicPr>
            <p:cNvPr id="15" name="Picture 14"/>
            <p:cNvPicPr>
              <a:picLocks noChangeAspect="1"/>
            </p:cNvPicPr>
            <p:nvPr/>
          </p:nvPicPr>
          <p:blipFill>
            <a:blip r:embed="rId3"/>
            <a:stretch>
              <a:fillRect/>
            </a:stretch>
          </p:blipFill>
          <p:spPr>
            <a:xfrm>
              <a:off x="5420223" y="2476506"/>
              <a:ext cx="3197213" cy="1927398"/>
            </a:xfrm>
            <a:prstGeom prst="rect">
              <a:avLst/>
            </a:prstGeom>
            <a:ln w="9525">
              <a:solidFill>
                <a:schemeClr val="bg2"/>
              </a:solidFill>
              <a:miter lim="800000"/>
              <a:headEnd/>
              <a:tailEnd/>
            </a:ln>
            <a:effectLst>
              <a:outerShdw blurRad="50800" dist="38100" dir="5400000" algn="t" rotWithShape="0">
                <a:prstClr val="black">
                  <a:alpha val="40000"/>
                </a:prstClr>
              </a:outerShdw>
            </a:effectLst>
          </p:spPr>
        </p:pic>
        <p:sp>
          <p:nvSpPr>
            <p:cNvPr id="17" name="Rounded Rectangle 16"/>
            <p:cNvSpPr/>
            <p:nvPr/>
          </p:nvSpPr>
          <p:spPr>
            <a:xfrm>
              <a:off x="7018829" y="3597275"/>
              <a:ext cx="1553671" cy="49834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grpSp>
        <p:nvGrpSpPr>
          <p:cNvPr id="6" name="Group 5"/>
          <p:cNvGrpSpPr/>
          <p:nvPr/>
        </p:nvGrpSpPr>
        <p:grpSpPr>
          <a:xfrm>
            <a:off x="5889997" y="3670814"/>
            <a:ext cx="2946143" cy="1776906"/>
            <a:chOff x="8218348" y="4105140"/>
            <a:chExt cx="2946143" cy="1776906"/>
          </a:xfrm>
        </p:grpSpPr>
        <p:pic>
          <p:nvPicPr>
            <p:cNvPr id="16" name="Picture 15"/>
            <p:cNvPicPr>
              <a:picLocks noChangeAspect="1"/>
            </p:cNvPicPr>
            <p:nvPr/>
          </p:nvPicPr>
          <p:blipFill>
            <a:blip r:embed="rId4"/>
            <a:stretch>
              <a:fillRect/>
            </a:stretch>
          </p:blipFill>
          <p:spPr>
            <a:xfrm>
              <a:off x="8218348" y="4105140"/>
              <a:ext cx="2946143" cy="1776906"/>
            </a:xfrm>
            <a:prstGeom prst="rect">
              <a:avLst/>
            </a:prstGeom>
            <a:ln w="9525">
              <a:solidFill>
                <a:schemeClr val="bg2"/>
              </a:solidFill>
              <a:miter lim="800000"/>
              <a:headEnd/>
              <a:tailEnd/>
            </a:ln>
            <a:effectLst>
              <a:outerShdw blurRad="50800" dist="38100" dir="5400000" algn="t" rotWithShape="0">
                <a:prstClr val="black">
                  <a:alpha val="40000"/>
                </a:prstClr>
              </a:outerShdw>
            </a:effectLst>
          </p:spPr>
        </p:pic>
        <p:sp>
          <p:nvSpPr>
            <p:cNvPr id="18" name="Rounded Rectangle 17"/>
            <p:cNvSpPr/>
            <p:nvPr/>
          </p:nvSpPr>
          <p:spPr>
            <a:xfrm>
              <a:off x="8432800" y="5626100"/>
              <a:ext cx="1739900" cy="165100"/>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grpSp>
        <p:nvGrpSpPr>
          <p:cNvPr id="7" name="Group 6"/>
          <p:cNvGrpSpPr/>
          <p:nvPr/>
        </p:nvGrpSpPr>
        <p:grpSpPr>
          <a:xfrm>
            <a:off x="9170252" y="4450237"/>
            <a:ext cx="1170688" cy="1864076"/>
            <a:chOff x="10398996" y="1279936"/>
            <a:chExt cx="1530989" cy="2638618"/>
          </a:xfrm>
        </p:grpSpPr>
        <p:pic>
          <p:nvPicPr>
            <p:cNvPr id="19" name="Picture 18"/>
            <p:cNvPicPr>
              <a:picLocks noChangeAspect="1"/>
            </p:cNvPicPr>
            <p:nvPr/>
          </p:nvPicPr>
          <p:blipFill>
            <a:blip r:embed="rId5"/>
            <a:stretch>
              <a:fillRect/>
            </a:stretch>
          </p:blipFill>
          <p:spPr>
            <a:xfrm>
              <a:off x="10398996" y="1279936"/>
              <a:ext cx="1530989" cy="2638618"/>
            </a:xfrm>
            <a:prstGeom prst="rect">
              <a:avLst/>
            </a:prstGeom>
          </p:spPr>
        </p:pic>
        <p:sp>
          <p:nvSpPr>
            <p:cNvPr id="20" name="Rounded Rectangle 19"/>
            <p:cNvSpPr/>
            <p:nvPr/>
          </p:nvSpPr>
          <p:spPr>
            <a:xfrm>
              <a:off x="10462895" y="2248535"/>
              <a:ext cx="890955" cy="285555"/>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mazon Ember Light"/>
                <a:ea typeface="+mn-ea"/>
                <a:cs typeface="+mn-cs"/>
              </a:endParaRPr>
            </a:p>
          </p:txBody>
        </p:sp>
      </p:grpSp>
    </p:spTree>
    <p:extLst>
      <p:ext uri="{BB962C8B-B14F-4D97-AF65-F5344CB8AC3E}">
        <p14:creationId xmlns:p14="http://schemas.microsoft.com/office/powerpoint/2010/main" val="149050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 Account Navigation</a:t>
            </a:r>
          </a:p>
        </p:txBody>
      </p:sp>
    </p:spTree>
    <p:extLst>
      <p:ext uri="{BB962C8B-B14F-4D97-AF65-F5344CB8AC3E}">
        <p14:creationId xmlns:p14="http://schemas.microsoft.com/office/powerpoint/2010/main" val="680373381"/>
      </p:ext>
    </p:extLst>
  </p:cSld>
  <p:clrMapOvr>
    <a:masterClrMapping/>
  </p:clrMapOvr>
</p:sld>
</file>

<file path=ppt/theme/theme1.xml><?xml version="1.0" encoding="utf-8"?>
<a:theme xmlns:a="http://schemas.openxmlformats.org/drawingml/2006/main" name="Office Theme">
  <a:themeElements>
    <a:clrScheme name="2020 Global Summit">
      <a:dk1>
        <a:srgbClr val="222D3A"/>
      </a:dk1>
      <a:lt1>
        <a:srgbClr val="FFFFFF"/>
      </a:lt1>
      <a:dk2>
        <a:srgbClr val="FFFFFF"/>
      </a:dk2>
      <a:lt2>
        <a:srgbClr val="EAEDED"/>
      </a:lt2>
      <a:accent1>
        <a:srgbClr val="AAB7B8"/>
      </a:accent1>
      <a:accent2>
        <a:srgbClr val="FF9900"/>
      </a:accent2>
      <a:accent3>
        <a:srgbClr val="007CB6"/>
      </a:accent3>
      <a:accent4>
        <a:srgbClr val="001F3C"/>
      </a:accent4>
      <a:accent5>
        <a:srgbClr val="FFC400"/>
      </a:accent5>
      <a:accent6>
        <a:srgbClr val="EAEDED"/>
      </a:accent6>
      <a:hlink>
        <a:srgbClr val="001F3C"/>
      </a:hlink>
      <a:folHlink>
        <a:srgbClr val="007CB6"/>
      </a:folHlink>
    </a:clrScheme>
    <a:fontScheme name="ABPS 2020">
      <a:majorFont>
        <a:latin typeface="Amazon Ember Light"/>
        <a:ea typeface=""/>
        <a:cs typeface=""/>
      </a:majorFont>
      <a:minorFont>
        <a:latin typeface="Amazon Emb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5611</Words>
  <Application>Microsoft Office PowerPoint</Application>
  <PresentationFormat>Widescreen</PresentationFormat>
  <Paragraphs>464</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Amazon Ember</vt:lpstr>
      <vt:lpstr>Amazon Ember Display</vt:lpstr>
      <vt:lpstr>Amazon Ember Heavy</vt:lpstr>
      <vt:lpstr>Amazon Ember Light</vt:lpstr>
      <vt:lpstr>Arial</vt:lpstr>
      <vt:lpstr>Calibri</vt:lpstr>
      <vt:lpstr>Courier New</vt:lpstr>
      <vt:lpstr>Office Theme</vt:lpstr>
      <vt:lpstr>Administrator Training</vt:lpstr>
      <vt:lpstr>PowerPoint Presentation</vt:lpstr>
      <vt:lpstr>PowerPoint Presentation</vt:lpstr>
      <vt:lpstr>Amazon Business Benefits</vt:lpstr>
      <vt:lpstr>PowerPoint Presentation</vt:lpstr>
      <vt:lpstr>Search &amp; Browse Optimization </vt:lpstr>
      <vt:lpstr>Reorder &amp; Shopping Lists</vt:lpstr>
      <vt:lpstr>Reorder &amp; Shopping Lists</vt:lpstr>
      <vt:lpstr>PowerPoint Presentation</vt:lpstr>
      <vt:lpstr>PowerPoint Presentation</vt:lpstr>
      <vt:lpstr>Business Settings</vt:lpstr>
      <vt:lpstr>Billing &amp; Shipping </vt:lpstr>
      <vt:lpstr>Shared Settings</vt:lpstr>
      <vt:lpstr>Business Order Information</vt:lpstr>
      <vt:lpstr>Blanket Purchase Order (BPO) for Budget Management</vt:lpstr>
      <vt:lpstr>Blanket Purchase Order (BPO) for Budget Management</vt:lpstr>
      <vt:lpstr>Blanket Purchase Order (BPO) for Budget Management</vt:lpstr>
      <vt:lpstr>Blanket Purchase Order (BPO) for Budget Management</vt:lpstr>
      <vt:lpstr>Delivery Preferences</vt:lpstr>
      <vt:lpstr>Delivery Preferences</vt:lpstr>
      <vt:lpstr>Ship to Multiple Addresses</vt:lpstr>
      <vt:lpstr>PowerPoint Presentation</vt:lpstr>
      <vt:lpstr>Members</vt:lpstr>
      <vt:lpstr>User Roles &amp; Permissions</vt:lpstr>
      <vt:lpstr>Accessing the Account through Single Sign On</vt:lpstr>
      <vt:lpstr>Inviting Users to Amazon Business</vt:lpstr>
      <vt:lpstr>Add a New User</vt:lpstr>
      <vt:lpstr>Add Multiple Users</vt:lpstr>
      <vt:lpstr>Add Multiple Users with Account Authority</vt:lpstr>
      <vt:lpstr>Resend an Invite to a Pending User</vt:lpstr>
      <vt:lpstr>Download List of Users and Pending Invitations</vt:lpstr>
      <vt:lpstr>Remove a User</vt:lpstr>
      <vt:lpstr>Move and Remove Users in Bulk</vt:lpstr>
      <vt:lpstr>Groups</vt:lpstr>
      <vt:lpstr>Determine Who is in Your Group(s)</vt:lpstr>
      <vt:lpstr>PowerPoint Presentation</vt:lpstr>
      <vt:lpstr>Buying Policies</vt:lpstr>
      <vt:lpstr>Guided Buying</vt:lpstr>
      <vt:lpstr>Company Restricted</vt:lpstr>
      <vt:lpstr>Company Blocked</vt:lpstr>
      <vt:lpstr>Configure Preferred Products &amp; Suppliers Categories</vt:lpstr>
      <vt:lpstr>Preferred Products</vt:lpstr>
      <vt:lpstr>Tax &amp; Debarment Policies</vt:lpstr>
      <vt:lpstr>Checking out with Tax Exemptions</vt:lpstr>
      <vt:lpstr>Amazon Business Discounts</vt:lpstr>
      <vt:lpstr>Negotiated Pricing</vt:lpstr>
      <vt:lpstr>Manage Suppliers</vt:lpstr>
      <vt:lpstr>Approvals</vt:lpstr>
      <vt:lpstr>Editing Approval Workflows with ’Group Approver’</vt:lpstr>
      <vt:lpstr>Approving Orders</vt:lpstr>
      <vt:lpstr>Related Offers Reports</vt:lpstr>
      <vt:lpstr>Related Offers Reports</vt:lpstr>
      <vt:lpstr>PowerPoint Presentation</vt:lpstr>
      <vt:lpstr>Amazon Business Analytics</vt:lpstr>
      <vt:lpstr>Reporting &amp; Reconciliation </vt:lpstr>
      <vt:lpstr>PowerPoint Presentation</vt:lpstr>
      <vt:lpstr>Your Orders</vt:lpstr>
      <vt:lpstr>PowerPoint Presentation</vt:lpstr>
      <vt:lpstr>Business Customer Support</vt:lpstr>
      <vt:lpstr>Common Customer Support Questions </vt:lpstr>
      <vt:lpstr>Amazon Business Resource Center</vt:lpstr>
      <vt:lpstr>PowerPoint Presentation</vt:lpstr>
    </vt:vector>
  </TitlesOfParts>
  <Company>Amazon 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Amy</dc:creator>
  <cp:lastModifiedBy>Shawna Soliz</cp:lastModifiedBy>
  <cp:revision>47</cp:revision>
  <dcterms:created xsi:type="dcterms:W3CDTF">2020-08-19T13:33:32Z</dcterms:created>
  <dcterms:modified xsi:type="dcterms:W3CDTF">2024-05-17T16:23:57Z</dcterms:modified>
</cp:coreProperties>
</file>