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2.xml" ContentType="application/vnd.openxmlformats-officedocument.theme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62" r:id="rId1"/>
    <p:sldMasterId id="2147483721" r:id="rId2"/>
    <p:sldMasterId id="2147483740" r:id="rId3"/>
  </p:sldMasterIdLst>
  <p:notesMasterIdLst>
    <p:notesMasterId r:id="rId46"/>
  </p:notesMasterIdLst>
  <p:handoutMasterIdLst>
    <p:handoutMasterId r:id="rId47"/>
  </p:handoutMasterIdLst>
  <p:sldIdLst>
    <p:sldId id="1808" r:id="rId4"/>
    <p:sldId id="1839" r:id="rId5"/>
    <p:sldId id="2062" r:id="rId6"/>
    <p:sldId id="1974" r:id="rId7"/>
    <p:sldId id="2026" r:id="rId8"/>
    <p:sldId id="1977" r:id="rId9"/>
    <p:sldId id="2027" r:id="rId10"/>
    <p:sldId id="1978" r:id="rId11"/>
    <p:sldId id="1979" r:id="rId12"/>
    <p:sldId id="2056" r:id="rId13"/>
    <p:sldId id="2059" r:id="rId14"/>
    <p:sldId id="1982" r:id="rId15"/>
    <p:sldId id="2057" r:id="rId16"/>
    <p:sldId id="2060" r:id="rId17"/>
    <p:sldId id="1985" r:id="rId18"/>
    <p:sldId id="1986" r:id="rId19"/>
    <p:sldId id="2043" r:id="rId20"/>
    <p:sldId id="1987" r:id="rId21"/>
    <p:sldId id="1988" r:id="rId22"/>
    <p:sldId id="1990" r:id="rId23"/>
    <p:sldId id="1994" r:id="rId24"/>
    <p:sldId id="2054" r:id="rId25"/>
    <p:sldId id="1996" r:id="rId26"/>
    <p:sldId id="2000" r:id="rId27"/>
    <p:sldId id="2001" r:id="rId28"/>
    <p:sldId id="2055" r:id="rId29"/>
    <p:sldId id="2007" r:id="rId30"/>
    <p:sldId id="2040" r:id="rId31"/>
    <p:sldId id="2009" r:id="rId32"/>
    <p:sldId id="1991" r:id="rId33"/>
    <p:sldId id="2011" r:id="rId34"/>
    <p:sldId id="2041" r:id="rId35"/>
    <p:sldId id="2012" r:id="rId36"/>
    <p:sldId id="2042" r:id="rId37"/>
    <p:sldId id="2061" r:id="rId38"/>
    <p:sldId id="2016" r:id="rId39"/>
    <p:sldId id="2017" r:id="rId40"/>
    <p:sldId id="2044" r:id="rId41"/>
    <p:sldId id="2022" r:id="rId42"/>
    <p:sldId id="2024" r:id="rId43"/>
    <p:sldId id="2063" r:id="rId44"/>
    <p:sldId id="1972" r:id="rId45"/>
  </p:sldIdLst>
  <p:sldSz cx="12192000" cy="6858000"/>
  <p:notesSz cx="6950075" cy="9236075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30101"/>
    <a:srgbClr val="6CA5D9"/>
    <a:srgbClr val="4A5783"/>
    <a:srgbClr val="8F2044"/>
    <a:srgbClr val="CC9701"/>
    <a:srgbClr val="F5F5F5"/>
    <a:srgbClr val="8E8A93"/>
    <a:srgbClr val="FFFFFF"/>
    <a:srgbClr val="EEEEEE"/>
    <a:srgbClr val="2431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077" autoAdjust="0"/>
    <p:restoredTop sz="73913" autoAdjust="0"/>
  </p:normalViewPr>
  <p:slideViewPr>
    <p:cSldViewPr snapToGrid="0" snapToObjects="1">
      <p:cViewPr varScale="1">
        <p:scale>
          <a:sx n="82" d="100"/>
          <a:sy n="82" d="100"/>
        </p:scale>
        <p:origin x="1536" y="78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32242"/>
    </p:cViewPr>
  </p:outlin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slide" Target="slides/slide36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slide" Target="slides/slide39.xml"/><Relationship Id="rId47" Type="http://schemas.openxmlformats.org/officeDocument/2006/relationships/handoutMaster" Target="handoutMasters/handoutMaster1.xml"/><Relationship Id="rId50" Type="http://schemas.openxmlformats.org/officeDocument/2006/relationships/theme" Target="theme/theme1.xml"/><Relationship Id="rId7" Type="http://schemas.openxmlformats.org/officeDocument/2006/relationships/slide" Target="slides/slide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9" Type="http://schemas.openxmlformats.org/officeDocument/2006/relationships/slide" Target="slides/slide26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slide" Target="slides/slide37.xml"/><Relationship Id="rId45" Type="http://schemas.openxmlformats.org/officeDocument/2006/relationships/slide" Target="slides/slide42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49" Type="http://schemas.openxmlformats.org/officeDocument/2006/relationships/viewProps" Target="view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4" Type="http://schemas.openxmlformats.org/officeDocument/2006/relationships/slide" Target="slides/slide4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slide" Target="slides/slide40.xml"/><Relationship Id="rId48" Type="http://schemas.openxmlformats.org/officeDocument/2006/relationships/presProps" Target="presProps.xml"/><Relationship Id="rId8" Type="http://schemas.openxmlformats.org/officeDocument/2006/relationships/slide" Target="slides/slide5.xml"/><Relationship Id="rId51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46" Type="http://schemas.openxmlformats.org/officeDocument/2006/relationships/notesMaster" Target="notesMasters/notesMaster1.xml"/><Relationship Id="rId20" Type="http://schemas.openxmlformats.org/officeDocument/2006/relationships/slide" Target="slides/slide17.xml"/><Relationship Id="rId41" Type="http://schemas.openxmlformats.org/officeDocument/2006/relationships/slide" Target="slides/slide3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11699" cy="461804"/>
          </a:xfrm>
          <a:prstGeom prst="rect">
            <a:avLst/>
          </a:prstGeom>
        </p:spPr>
        <p:txBody>
          <a:bodyPr vert="horz" lIns="92487" tIns="46244" rIns="92487" bIns="46244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36768" y="0"/>
            <a:ext cx="3011699" cy="461804"/>
          </a:xfrm>
          <a:prstGeom prst="rect">
            <a:avLst/>
          </a:prstGeom>
        </p:spPr>
        <p:txBody>
          <a:bodyPr vert="horz" lIns="92487" tIns="46244" rIns="92487" bIns="46244" rtlCol="0"/>
          <a:lstStyle>
            <a:lvl1pPr algn="r">
              <a:defRPr sz="1200"/>
            </a:lvl1pPr>
          </a:lstStyle>
          <a:p>
            <a:fld id="{D48A6696-C0FB-954C-958A-801B8B4F13CB}" type="datetimeFigureOut">
              <a:rPr lang="en-US" smtClean="0"/>
              <a:t>11/18/2024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772668"/>
            <a:ext cx="3011699" cy="461804"/>
          </a:xfrm>
          <a:prstGeom prst="rect">
            <a:avLst/>
          </a:prstGeom>
        </p:spPr>
        <p:txBody>
          <a:bodyPr vert="horz" lIns="92487" tIns="46244" rIns="92487" bIns="46244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36768" y="8772668"/>
            <a:ext cx="3011699" cy="461804"/>
          </a:xfrm>
          <a:prstGeom prst="rect">
            <a:avLst/>
          </a:prstGeom>
        </p:spPr>
        <p:txBody>
          <a:bodyPr vert="horz" lIns="92487" tIns="46244" rIns="92487" bIns="46244" rtlCol="0" anchor="b"/>
          <a:lstStyle>
            <a:lvl1pPr algn="r">
              <a:defRPr sz="1200"/>
            </a:lvl1pPr>
          </a:lstStyle>
          <a:p>
            <a:fld id="{99CF7EC0-8558-2946-8E52-58122C2474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7353539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11699" cy="461804"/>
          </a:xfrm>
          <a:prstGeom prst="rect">
            <a:avLst/>
          </a:prstGeom>
        </p:spPr>
        <p:txBody>
          <a:bodyPr vert="horz" lIns="92487" tIns="46244" rIns="92487" bIns="46244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36768" y="0"/>
            <a:ext cx="3011699" cy="461804"/>
          </a:xfrm>
          <a:prstGeom prst="rect">
            <a:avLst/>
          </a:prstGeom>
        </p:spPr>
        <p:txBody>
          <a:bodyPr vert="horz" lIns="92487" tIns="46244" rIns="92487" bIns="46244" rtlCol="0"/>
          <a:lstStyle>
            <a:lvl1pPr algn="r">
              <a:defRPr sz="1200"/>
            </a:lvl1pPr>
          </a:lstStyle>
          <a:p>
            <a:fld id="{E4DCDE0A-2678-404F-9034-1BC8249F0630}" type="datetimeFigureOut">
              <a:rPr lang="en-US" smtClean="0"/>
              <a:t>11/18/2024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96875" y="692150"/>
            <a:ext cx="6156325" cy="34639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487" tIns="46244" rIns="92487" bIns="46244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95008" y="4387136"/>
            <a:ext cx="5560060" cy="4156234"/>
          </a:xfrm>
          <a:prstGeom prst="rect">
            <a:avLst/>
          </a:prstGeom>
        </p:spPr>
        <p:txBody>
          <a:bodyPr vert="horz" lIns="92487" tIns="46244" rIns="92487" bIns="46244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772668"/>
            <a:ext cx="3011699" cy="461804"/>
          </a:xfrm>
          <a:prstGeom prst="rect">
            <a:avLst/>
          </a:prstGeom>
        </p:spPr>
        <p:txBody>
          <a:bodyPr vert="horz" lIns="92487" tIns="46244" rIns="92487" bIns="46244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36768" y="8772668"/>
            <a:ext cx="3011699" cy="461804"/>
          </a:xfrm>
          <a:prstGeom prst="rect">
            <a:avLst/>
          </a:prstGeom>
        </p:spPr>
        <p:txBody>
          <a:bodyPr vert="horz" lIns="92487" tIns="46244" rIns="92487" bIns="46244" rtlCol="0" anchor="b"/>
          <a:lstStyle>
            <a:lvl1pPr algn="r">
              <a:defRPr sz="1200"/>
            </a:lvl1pPr>
          </a:lstStyle>
          <a:p>
            <a:fld id="{E8D1A14B-1CE8-7244-973E-C818F2E23B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631140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8D1A14B-1CE8-7244-973E-C818F2E23BF8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950648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E5BF247-132A-5353-F194-B9EAADFC96C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6D69886F-7381-4DEF-9DE3-9AB6CA6AA4D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8B8AF95F-05FA-ADF1-6726-BFC44687834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7C04AB2-6173-2109-4A8B-23AF4BDA2F8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8D1A14B-1CE8-7244-973E-C818F2E23BF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2667192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C756A49-D4D2-648E-F3D4-684A2BEFEB9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DC3CABDB-B125-A07F-8FCA-09DB99F94AD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4E22715F-BD38-73FA-54C1-CE44FF263C4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75EC4A6-1C3A-3D78-A33A-2B1B7160F05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8D1A14B-1CE8-7244-973E-C818F2E23BF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9912782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8D1A14B-1CE8-7244-973E-C818F2E23BF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0295444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1BAC47B-BF9E-8E38-D2D9-AE0F91B4540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F504172F-2F2A-F0E7-526C-792F43DD555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65FC897B-B26D-90E8-0A90-432448F95D6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1840AAC-DC08-CB8D-08BC-77D4BAC9483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8D1A14B-1CE8-7244-973E-C818F2E23BF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204332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FDEB5D2-9E78-1376-336C-5DF17916471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98E1208E-4877-3191-4181-004AD993584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DBAF8C63-25C7-B569-5423-87B9D1D6FB5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C5B8A08-81EF-4442-4285-46631B2969E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8D1A14B-1CE8-7244-973E-C818F2E23BF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2532086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8D1A14B-1CE8-7244-973E-C818F2E23BF8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750976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8D1A14B-1CE8-7244-973E-C818F2E23BF8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798160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8D1A14B-1CE8-7244-973E-C818F2E23BF8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13494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8D1A14B-1CE8-7244-973E-C818F2E23BF8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601012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8D1A14B-1CE8-7244-973E-C818F2E23BF8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281635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8D1A14B-1CE8-7244-973E-C818F2E23BF8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230301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8D1A14B-1CE8-7244-973E-C818F2E23BF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2278527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8D1A14B-1CE8-7244-973E-C818F2E23BF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40049124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8D1A14B-1CE8-7244-973E-C818F2E23BF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116897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8D1A14B-1CE8-7244-973E-C818F2E23BF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15584575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8D1A14B-1CE8-7244-973E-C818F2E23BF8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5271806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8D1A14B-1CE8-7244-973E-C818F2E23BF8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2853292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8D1A14B-1CE8-7244-973E-C818F2E23BF8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0906902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8D1A14B-1CE8-7244-973E-C818F2E23BF8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0353591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8D1A14B-1CE8-7244-973E-C818F2E23BF8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0435206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8D1A14B-1CE8-7244-973E-C818F2E23BF8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727322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We have a team of five:</a:t>
            </a:r>
          </a:p>
          <a:p>
            <a:r>
              <a:rPr lang="en-US" dirty="0"/>
              <a:t>My name is Jessica Dahl, I’m a Benefits Specialist. Penny Sherman is also a Benefits Specialist, she is monitoring the chat today.</a:t>
            </a:r>
          </a:p>
          <a:p>
            <a:r>
              <a:rPr lang="en-US" dirty="0"/>
              <a:t>Tina Thomson and Travis Firzlaff are our Benefit Analysts; they monitor compliance and enrollment.</a:t>
            </a:r>
          </a:p>
          <a:p>
            <a:r>
              <a:rPr lang="en-US" dirty="0"/>
              <a:t>Elaine Schurter-Sullivan is the Benefits team Manager.</a:t>
            </a:r>
          </a:p>
          <a:p>
            <a:r>
              <a:rPr lang="en-US" dirty="0"/>
              <a:t>Our contact information is listed there on the left-side of the screen. You can call or email us anytime with questions you may have.</a:t>
            </a:r>
          </a:p>
          <a:p>
            <a:r>
              <a:rPr lang="en-US" dirty="0"/>
              <a:t>Please visit and familiarize yourself with our website. Oftentimes the answers to your questions can be found there.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8D1A14B-1CE8-7244-973E-C818F2E23BF8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5945098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8D1A14B-1CE8-7244-973E-C818F2E23BF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37350962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8D1A14B-1CE8-7244-973E-C818F2E23BF8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490458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8D1A14B-1CE8-7244-973E-C818F2E23BF8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6284731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8D1A14B-1CE8-7244-973E-C818F2E23BF8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2873823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8D1A14B-1CE8-7244-973E-C818F2E23BF8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4415014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8D1A14B-1CE8-7244-973E-C818F2E23BF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23192565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8D1A14B-1CE8-7244-973E-C818F2E23BF8}" type="slidenum">
              <a:rPr lang="en-US" smtClean="0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2857636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8D1A14B-1CE8-7244-973E-C818F2E23BF8}" type="slidenum">
              <a:rPr lang="en-US" smtClean="0"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0229421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8D1A14B-1CE8-7244-973E-C818F2E23BF8}" type="slidenum">
              <a:rPr lang="en-US" smtClean="0"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4324051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8D1A14B-1CE8-7244-973E-C818F2E23BF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4495383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8D1A14B-1CE8-7244-973E-C818F2E23BF8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0640752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8D1A14B-1CE8-7244-973E-C818F2E23BF8}" type="slidenum">
              <a:rPr lang="en-US" smtClean="0"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764918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AE5FABD-26C8-4F74-B1E3-45BC91BC9D7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w Cen MT" panose="020B0602020104020603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4433874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8D1A14B-1CE8-7244-973E-C818F2E23BF8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813302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8D1A14B-1CE8-7244-973E-C818F2E23BF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6704853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8D1A14B-1CE8-7244-973E-C818F2E23BF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6973076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8D1A14B-1CE8-7244-973E-C818F2E23BF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11413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88782" y="2430396"/>
            <a:ext cx="10363200" cy="1500187"/>
          </a:xfrm>
        </p:spPr>
        <p:txBody>
          <a:bodyPr anchor="b">
            <a:normAutofit/>
          </a:bodyPr>
          <a:lstStyle>
            <a:lvl1pPr marL="0" indent="0" algn="ctr">
              <a:buNone/>
              <a:defRPr sz="4000">
                <a:solidFill>
                  <a:srgbClr val="000000"/>
                </a:solidFill>
              </a:defRPr>
            </a:lvl1pPr>
            <a:lvl2pPr marL="548640" indent="0">
              <a:buNone/>
              <a:defRPr sz="2160">
                <a:solidFill>
                  <a:schemeClr val="tx1">
                    <a:tint val="75000"/>
                  </a:schemeClr>
                </a:solidFill>
              </a:defRPr>
            </a:lvl2pPr>
            <a:lvl3pPr marL="1097280" indent="0">
              <a:buNone/>
              <a:defRPr sz="1920">
                <a:solidFill>
                  <a:schemeClr val="tx1">
                    <a:tint val="75000"/>
                  </a:schemeClr>
                </a:solidFill>
              </a:defRPr>
            </a:lvl3pPr>
            <a:lvl4pPr marL="164592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4pPr>
            <a:lvl5pPr marL="219456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5pPr>
            <a:lvl6pPr marL="274320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6pPr>
            <a:lvl7pPr marL="329184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7pPr>
            <a:lvl8pPr marL="384048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8pPr>
            <a:lvl9pPr marL="438912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8" name="Right Triangle 7">
            <a:extLst>
              <a:ext uri="{FF2B5EF4-FFF2-40B4-BE49-F238E27FC236}">
                <a16:creationId xmlns:a16="http://schemas.microsoft.com/office/drawing/2014/main" id="{13B042F3-4BA8-4591-8716-4904C671613B}"/>
              </a:ext>
            </a:extLst>
          </p:cNvPr>
          <p:cNvSpPr/>
          <p:nvPr userDrawn="1"/>
        </p:nvSpPr>
        <p:spPr>
          <a:xfrm flipH="1" flipV="1">
            <a:off x="2988367" y="0"/>
            <a:ext cx="9203633" cy="3022180"/>
          </a:xfrm>
          <a:prstGeom prst="rtTriangl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ight Triangle 8">
            <a:extLst>
              <a:ext uri="{FF2B5EF4-FFF2-40B4-BE49-F238E27FC236}">
                <a16:creationId xmlns:a16="http://schemas.microsoft.com/office/drawing/2014/main" id="{9BC75ACB-BDF1-41E6-83B3-F2C57ACD2FF5}"/>
              </a:ext>
            </a:extLst>
          </p:cNvPr>
          <p:cNvSpPr/>
          <p:nvPr userDrawn="1"/>
        </p:nvSpPr>
        <p:spPr>
          <a:xfrm flipV="1">
            <a:off x="-1" y="-1"/>
            <a:ext cx="14123505" cy="3627783"/>
          </a:xfrm>
          <a:prstGeom prst="rtTriangl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3997" y="383371"/>
            <a:ext cx="7405664" cy="1655997"/>
          </a:xfrm>
        </p:spPr>
        <p:txBody>
          <a:bodyPr anchor="t"/>
          <a:lstStyle>
            <a:lvl1pPr algn="l">
              <a:defRPr sz="4800" b="1" cap="all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11" name="Picture 10" descr="ppt1a-bkgd.jpg">
            <a:extLst>
              <a:ext uri="{FF2B5EF4-FFF2-40B4-BE49-F238E27FC236}">
                <a16:creationId xmlns:a16="http://schemas.microsoft.com/office/drawing/2014/main" id="{D38C7ADB-9C23-443E-9DD7-71B20C4609F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" y="6001686"/>
            <a:ext cx="2437265" cy="7185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28241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496023"/>
            <a:ext cx="10972800" cy="1039091"/>
          </a:xfrm>
        </p:spPr>
        <p:txBody>
          <a:bodyPr/>
          <a:lstStyle>
            <a:lvl1pPr>
              <a:defRPr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4"/>
            <a:ext cx="5386917" cy="639762"/>
          </a:xfrm>
        </p:spPr>
        <p:txBody>
          <a:bodyPr anchor="b"/>
          <a:lstStyle>
            <a:lvl1pPr marL="0" indent="0">
              <a:buNone/>
              <a:defRPr sz="2880" b="1"/>
            </a:lvl1pPr>
            <a:lvl2pPr marL="548640" indent="0">
              <a:buNone/>
              <a:defRPr sz="2400" b="1"/>
            </a:lvl2pPr>
            <a:lvl3pPr marL="1097280" indent="0">
              <a:buNone/>
              <a:defRPr sz="2160" b="1"/>
            </a:lvl3pPr>
            <a:lvl4pPr marL="1645920" indent="0">
              <a:buNone/>
              <a:defRPr sz="1920" b="1"/>
            </a:lvl4pPr>
            <a:lvl5pPr marL="2194560" indent="0">
              <a:buNone/>
              <a:defRPr sz="1920" b="1"/>
            </a:lvl5pPr>
            <a:lvl6pPr marL="2743200" indent="0">
              <a:buNone/>
              <a:defRPr sz="1920" b="1"/>
            </a:lvl6pPr>
            <a:lvl7pPr marL="3291840" indent="0">
              <a:buNone/>
              <a:defRPr sz="1920" b="1"/>
            </a:lvl7pPr>
            <a:lvl8pPr marL="3840480" indent="0">
              <a:buNone/>
              <a:defRPr sz="1920" b="1"/>
            </a:lvl8pPr>
            <a:lvl9pPr marL="4389120" indent="0">
              <a:buNone/>
              <a:defRPr sz="192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880"/>
            </a:lvl1pPr>
            <a:lvl2pPr>
              <a:defRPr sz="2400"/>
            </a:lvl2pPr>
            <a:lvl3pPr>
              <a:defRPr sz="2160"/>
            </a:lvl3pPr>
            <a:lvl4pPr>
              <a:defRPr sz="1920"/>
            </a:lvl4pPr>
            <a:lvl5pPr>
              <a:defRPr sz="1920"/>
            </a:lvl5pPr>
            <a:lvl6pPr>
              <a:defRPr sz="1920"/>
            </a:lvl6pPr>
            <a:lvl7pPr>
              <a:defRPr sz="1920"/>
            </a:lvl7pPr>
            <a:lvl8pPr>
              <a:defRPr sz="1920"/>
            </a:lvl8pPr>
            <a:lvl9pPr>
              <a:defRPr sz="192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9" y="1535114"/>
            <a:ext cx="5389033" cy="639762"/>
          </a:xfrm>
        </p:spPr>
        <p:txBody>
          <a:bodyPr anchor="b"/>
          <a:lstStyle>
            <a:lvl1pPr marL="0" indent="0">
              <a:buNone/>
              <a:defRPr sz="2880" b="1"/>
            </a:lvl1pPr>
            <a:lvl2pPr marL="548640" indent="0">
              <a:buNone/>
              <a:defRPr sz="2400" b="1"/>
            </a:lvl2pPr>
            <a:lvl3pPr marL="1097280" indent="0">
              <a:buNone/>
              <a:defRPr sz="2160" b="1"/>
            </a:lvl3pPr>
            <a:lvl4pPr marL="1645920" indent="0">
              <a:buNone/>
              <a:defRPr sz="1920" b="1"/>
            </a:lvl4pPr>
            <a:lvl5pPr marL="2194560" indent="0">
              <a:buNone/>
              <a:defRPr sz="1920" b="1"/>
            </a:lvl5pPr>
            <a:lvl6pPr marL="2743200" indent="0">
              <a:buNone/>
              <a:defRPr sz="1920" b="1"/>
            </a:lvl6pPr>
            <a:lvl7pPr marL="3291840" indent="0">
              <a:buNone/>
              <a:defRPr sz="1920" b="1"/>
            </a:lvl7pPr>
            <a:lvl8pPr marL="3840480" indent="0">
              <a:buNone/>
              <a:defRPr sz="1920" b="1"/>
            </a:lvl8pPr>
            <a:lvl9pPr marL="4389120" indent="0">
              <a:buNone/>
              <a:defRPr sz="192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2880"/>
            </a:lvl1pPr>
            <a:lvl2pPr>
              <a:defRPr sz="2400"/>
            </a:lvl2pPr>
            <a:lvl3pPr>
              <a:defRPr sz="2160"/>
            </a:lvl3pPr>
            <a:lvl4pPr>
              <a:defRPr sz="1920"/>
            </a:lvl4pPr>
            <a:lvl5pPr>
              <a:defRPr sz="1920"/>
            </a:lvl5pPr>
            <a:lvl6pPr>
              <a:defRPr sz="1920"/>
            </a:lvl6pPr>
            <a:lvl7pPr>
              <a:defRPr sz="1920"/>
            </a:lvl7pPr>
            <a:lvl8pPr>
              <a:defRPr sz="1920"/>
            </a:lvl8pPr>
            <a:lvl9pPr>
              <a:defRPr sz="192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2594192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1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465993"/>
            <a:ext cx="10972800" cy="1039091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4"/>
            <a:ext cx="5386917" cy="639762"/>
          </a:xfrm>
        </p:spPr>
        <p:txBody>
          <a:bodyPr anchor="b"/>
          <a:lstStyle>
            <a:lvl1pPr marL="0" indent="0">
              <a:buNone/>
              <a:defRPr sz="2880" b="1"/>
            </a:lvl1pPr>
            <a:lvl2pPr marL="548640" indent="0">
              <a:buNone/>
              <a:defRPr sz="2400" b="1"/>
            </a:lvl2pPr>
            <a:lvl3pPr marL="1097280" indent="0">
              <a:buNone/>
              <a:defRPr sz="2160" b="1"/>
            </a:lvl3pPr>
            <a:lvl4pPr marL="1645920" indent="0">
              <a:buNone/>
              <a:defRPr sz="1920" b="1"/>
            </a:lvl4pPr>
            <a:lvl5pPr marL="2194560" indent="0">
              <a:buNone/>
              <a:defRPr sz="1920" b="1"/>
            </a:lvl5pPr>
            <a:lvl6pPr marL="2743200" indent="0">
              <a:buNone/>
              <a:defRPr sz="1920" b="1"/>
            </a:lvl6pPr>
            <a:lvl7pPr marL="3291840" indent="0">
              <a:buNone/>
              <a:defRPr sz="1920" b="1"/>
            </a:lvl7pPr>
            <a:lvl8pPr marL="3840480" indent="0">
              <a:buNone/>
              <a:defRPr sz="1920" b="1"/>
            </a:lvl8pPr>
            <a:lvl9pPr marL="4389120" indent="0">
              <a:buNone/>
              <a:defRPr sz="192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880"/>
            </a:lvl1pPr>
            <a:lvl2pPr>
              <a:defRPr sz="2400"/>
            </a:lvl2pPr>
            <a:lvl3pPr>
              <a:defRPr sz="2160"/>
            </a:lvl3pPr>
            <a:lvl4pPr>
              <a:defRPr sz="1920"/>
            </a:lvl4pPr>
            <a:lvl5pPr>
              <a:defRPr sz="1920"/>
            </a:lvl5pPr>
            <a:lvl6pPr>
              <a:defRPr sz="1920"/>
            </a:lvl6pPr>
            <a:lvl7pPr>
              <a:defRPr sz="1920"/>
            </a:lvl7pPr>
            <a:lvl8pPr>
              <a:defRPr sz="1920"/>
            </a:lvl8pPr>
            <a:lvl9pPr>
              <a:defRPr sz="192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9" y="1535114"/>
            <a:ext cx="5389033" cy="639762"/>
          </a:xfrm>
        </p:spPr>
        <p:txBody>
          <a:bodyPr anchor="b"/>
          <a:lstStyle>
            <a:lvl1pPr marL="0" indent="0">
              <a:buNone/>
              <a:defRPr sz="2880" b="1"/>
            </a:lvl1pPr>
            <a:lvl2pPr marL="548640" indent="0">
              <a:buNone/>
              <a:defRPr sz="2400" b="1"/>
            </a:lvl2pPr>
            <a:lvl3pPr marL="1097280" indent="0">
              <a:buNone/>
              <a:defRPr sz="2160" b="1"/>
            </a:lvl3pPr>
            <a:lvl4pPr marL="1645920" indent="0">
              <a:buNone/>
              <a:defRPr sz="1920" b="1"/>
            </a:lvl4pPr>
            <a:lvl5pPr marL="2194560" indent="0">
              <a:buNone/>
              <a:defRPr sz="1920" b="1"/>
            </a:lvl5pPr>
            <a:lvl6pPr marL="2743200" indent="0">
              <a:buNone/>
              <a:defRPr sz="1920" b="1"/>
            </a:lvl6pPr>
            <a:lvl7pPr marL="3291840" indent="0">
              <a:buNone/>
              <a:defRPr sz="1920" b="1"/>
            </a:lvl7pPr>
            <a:lvl8pPr marL="3840480" indent="0">
              <a:buNone/>
              <a:defRPr sz="1920" b="1"/>
            </a:lvl8pPr>
            <a:lvl9pPr marL="4389120" indent="0">
              <a:buNone/>
              <a:defRPr sz="192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2880"/>
            </a:lvl1pPr>
            <a:lvl2pPr>
              <a:defRPr sz="2400"/>
            </a:lvl2pPr>
            <a:lvl3pPr>
              <a:defRPr sz="2160"/>
            </a:lvl3pPr>
            <a:lvl4pPr>
              <a:defRPr sz="1920"/>
            </a:lvl4pPr>
            <a:lvl5pPr>
              <a:defRPr sz="1920"/>
            </a:lvl5pPr>
            <a:lvl6pPr>
              <a:defRPr sz="1920"/>
            </a:lvl6pPr>
            <a:lvl7pPr>
              <a:defRPr sz="1920"/>
            </a:lvl7pPr>
            <a:lvl8pPr>
              <a:defRPr sz="1920"/>
            </a:lvl8pPr>
            <a:lvl9pPr>
              <a:defRPr sz="192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2" name="Right Triangle 11">
            <a:extLst>
              <a:ext uri="{FF2B5EF4-FFF2-40B4-BE49-F238E27FC236}">
                <a16:creationId xmlns:a16="http://schemas.microsoft.com/office/drawing/2014/main" id="{7AFE2573-FBCD-4CF7-B88A-2DE12EE02EBE}"/>
              </a:ext>
            </a:extLst>
          </p:cNvPr>
          <p:cNvSpPr/>
          <p:nvPr userDrawn="1"/>
        </p:nvSpPr>
        <p:spPr>
          <a:xfrm flipH="1">
            <a:off x="3071192" y="6203062"/>
            <a:ext cx="9120806" cy="654937"/>
          </a:xfrm>
          <a:prstGeom prst="rtTriangl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ight Triangle 12">
            <a:extLst>
              <a:ext uri="{FF2B5EF4-FFF2-40B4-BE49-F238E27FC236}">
                <a16:creationId xmlns:a16="http://schemas.microsoft.com/office/drawing/2014/main" id="{E23E226B-900C-42CD-8758-9309978D29F0}"/>
              </a:ext>
            </a:extLst>
          </p:cNvPr>
          <p:cNvSpPr/>
          <p:nvPr userDrawn="1"/>
        </p:nvSpPr>
        <p:spPr>
          <a:xfrm>
            <a:off x="2" y="6033052"/>
            <a:ext cx="11748050" cy="824948"/>
          </a:xfrm>
          <a:prstGeom prst="rtTriangl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321446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ent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4774C37E-9127-4F2B-828C-C741D8D87E7D}"/>
              </a:ext>
            </a:extLst>
          </p:cNvPr>
          <p:cNvSpPr/>
          <p:nvPr userDrawn="1"/>
        </p:nvSpPr>
        <p:spPr>
          <a:xfrm>
            <a:off x="-49696" y="0"/>
            <a:ext cx="1224169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ight Triangle 11">
            <a:extLst>
              <a:ext uri="{FF2B5EF4-FFF2-40B4-BE49-F238E27FC236}">
                <a16:creationId xmlns:a16="http://schemas.microsoft.com/office/drawing/2014/main" id="{1651B355-44E3-4F6D-9F05-25E74D6E15DF}"/>
              </a:ext>
            </a:extLst>
          </p:cNvPr>
          <p:cNvSpPr/>
          <p:nvPr userDrawn="1"/>
        </p:nvSpPr>
        <p:spPr>
          <a:xfrm>
            <a:off x="2" y="5818909"/>
            <a:ext cx="11748050" cy="1039091"/>
          </a:xfrm>
          <a:prstGeom prst="rtTriangl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ight Triangle 10">
            <a:extLst>
              <a:ext uri="{FF2B5EF4-FFF2-40B4-BE49-F238E27FC236}">
                <a16:creationId xmlns:a16="http://schemas.microsoft.com/office/drawing/2014/main" id="{83551846-B7EF-4F33-A945-749D40EDD463}"/>
              </a:ext>
            </a:extLst>
          </p:cNvPr>
          <p:cNvSpPr/>
          <p:nvPr userDrawn="1"/>
        </p:nvSpPr>
        <p:spPr>
          <a:xfrm flipH="1">
            <a:off x="3071191" y="6033052"/>
            <a:ext cx="9156307" cy="824948"/>
          </a:xfrm>
          <a:prstGeom prst="rtTriangl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 descr="A view of a city with a mountain in the background&#10;&#10;Description automatically generated">
            <a:extLst>
              <a:ext uri="{FF2B5EF4-FFF2-40B4-BE49-F238E27FC236}">
                <a16:creationId xmlns:a16="http://schemas.microsoft.com/office/drawing/2014/main" id="{B828E348-E0C4-4E61-B99A-72BC76594AC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alphaModFix amt="15000"/>
          </a:blip>
          <a:srcRect t="7965" b="7965"/>
          <a:stretch/>
        </p:blipFill>
        <p:spPr>
          <a:xfrm>
            <a:off x="-49695" y="-1"/>
            <a:ext cx="12277194" cy="6858001"/>
          </a:xfrm>
          <a:prstGeom prst="rect">
            <a:avLst/>
          </a:prstGeom>
        </p:spPr>
      </p:pic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906F2C16-CE07-404F-90DC-8643AFA2F82A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609600" y="576943"/>
            <a:ext cx="10972800" cy="5704114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76975358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2" y="273051"/>
            <a:ext cx="4011084" cy="1162050"/>
          </a:xfrm>
        </p:spPr>
        <p:txBody>
          <a:bodyPr anchor="b">
            <a:normAutofit/>
          </a:bodyPr>
          <a:lstStyle>
            <a:lvl1pPr algn="ctr">
              <a:defRPr sz="3000"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0"/>
            <a:ext cx="6815667" cy="5853113"/>
          </a:xfrm>
        </p:spPr>
        <p:txBody>
          <a:bodyPr/>
          <a:lstStyle>
            <a:lvl1pPr>
              <a:defRPr sz="3840"/>
            </a:lvl1pPr>
            <a:lvl2pPr>
              <a:defRPr sz="3360"/>
            </a:lvl2pPr>
            <a:lvl3pPr>
              <a:defRPr sz="288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98BBF992-DAB4-43B9-862F-38DCD15D208A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609602" y="1435101"/>
            <a:ext cx="4011613" cy="46910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79046796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4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840"/>
            </a:lvl1pPr>
            <a:lvl2pPr marL="548640" indent="0">
              <a:buNone/>
              <a:defRPr sz="3360"/>
            </a:lvl2pPr>
            <a:lvl3pPr marL="1097280" indent="0">
              <a:buNone/>
              <a:defRPr sz="2880"/>
            </a:lvl3pPr>
            <a:lvl4pPr marL="1645920" indent="0">
              <a:buNone/>
              <a:defRPr sz="2400"/>
            </a:lvl4pPr>
            <a:lvl5pPr marL="2194560" indent="0">
              <a:buNone/>
              <a:defRPr sz="2400"/>
            </a:lvl5pPr>
            <a:lvl6pPr marL="2743200" indent="0">
              <a:buNone/>
              <a:defRPr sz="2400"/>
            </a:lvl6pPr>
            <a:lvl7pPr marL="3291840" indent="0">
              <a:buNone/>
              <a:defRPr sz="2400"/>
            </a:lvl7pPr>
            <a:lvl8pPr marL="3840480" indent="0">
              <a:buNone/>
              <a:defRPr sz="2400"/>
            </a:lvl8pPr>
            <a:lvl9pPr marL="4389120" indent="0">
              <a:buNone/>
              <a:defRPr sz="24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680"/>
            </a:lvl1pPr>
            <a:lvl2pPr marL="548640" indent="0">
              <a:buNone/>
              <a:defRPr sz="1440"/>
            </a:lvl2pPr>
            <a:lvl3pPr marL="1097280" indent="0">
              <a:buNone/>
              <a:defRPr sz="1200"/>
            </a:lvl3pPr>
            <a:lvl4pPr marL="1645920" indent="0">
              <a:buNone/>
              <a:defRPr sz="1080"/>
            </a:lvl4pPr>
            <a:lvl5pPr marL="2194560" indent="0">
              <a:buNone/>
              <a:defRPr sz="1080"/>
            </a:lvl5pPr>
            <a:lvl6pPr marL="2743200" indent="0">
              <a:buNone/>
              <a:defRPr sz="1080"/>
            </a:lvl6pPr>
            <a:lvl7pPr marL="3291840" indent="0">
              <a:buNone/>
              <a:defRPr sz="1080"/>
            </a:lvl7pPr>
            <a:lvl8pPr marL="3840480" indent="0">
              <a:buNone/>
              <a:defRPr sz="1080"/>
            </a:lvl8pPr>
            <a:lvl9pPr marL="4389120" indent="0">
              <a:buNone/>
              <a:defRPr sz="108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43497091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aining Ro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0B7269FF-D712-41B5-8260-0916EC38AE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597857"/>
            <a:ext cx="6298097" cy="1039091"/>
          </a:xfrm>
        </p:spPr>
        <p:txBody>
          <a:bodyPr>
            <a:noAutofit/>
          </a:bodyPr>
          <a:lstStyle>
            <a:lvl1pPr>
              <a:defRPr sz="4500"/>
            </a:lvl1pPr>
          </a:lstStyle>
          <a:p>
            <a:r>
              <a:rPr lang="en-US" dirty="0"/>
              <a:t>Click to edit Master title</a:t>
            </a:r>
          </a:p>
        </p:txBody>
      </p:sp>
      <p:sp>
        <p:nvSpPr>
          <p:cNvPr id="6" name="Picture Placeholder 2">
            <a:extLst>
              <a:ext uri="{FF2B5EF4-FFF2-40B4-BE49-F238E27FC236}">
                <a16:creationId xmlns:a16="http://schemas.microsoft.com/office/drawing/2014/main" id="{0CBD3E46-579D-4511-8D26-558B18016AB5}"/>
              </a:ext>
            </a:extLst>
          </p:cNvPr>
          <p:cNvSpPr>
            <a:spLocks noGrp="1"/>
          </p:cNvSpPr>
          <p:nvPr>
            <p:ph type="pic" idx="10" hasCustomPrompt="1"/>
          </p:nvPr>
        </p:nvSpPr>
        <p:spPr>
          <a:xfrm>
            <a:off x="6907697" y="597857"/>
            <a:ext cx="3836503" cy="5872509"/>
          </a:xfrm>
        </p:spPr>
        <p:txBody>
          <a:bodyPr/>
          <a:lstStyle>
            <a:lvl1pPr marL="0" indent="0">
              <a:buNone/>
              <a:defRPr sz="3840"/>
            </a:lvl1pPr>
            <a:lvl2pPr marL="548640" indent="0">
              <a:buNone/>
              <a:defRPr sz="3360"/>
            </a:lvl2pPr>
            <a:lvl3pPr marL="1097280" indent="0">
              <a:buNone/>
              <a:defRPr sz="2880"/>
            </a:lvl3pPr>
            <a:lvl4pPr marL="1645920" indent="0">
              <a:buNone/>
              <a:defRPr sz="2400"/>
            </a:lvl4pPr>
            <a:lvl5pPr marL="2194560" indent="0">
              <a:buNone/>
              <a:defRPr sz="2400"/>
            </a:lvl5pPr>
            <a:lvl6pPr marL="2743200" indent="0">
              <a:buNone/>
              <a:defRPr sz="2400"/>
            </a:lvl6pPr>
            <a:lvl7pPr marL="3291840" indent="0">
              <a:buNone/>
              <a:defRPr sz="2400"/>
            </a:lvl7pPr>
            <a:lvl8pPr marL="3840480" indent="0">
              <a:buNone/>
              <a:defRPr sz="2400"/>
            </a:lvl8pPr>
            <a:lvl9pPr marL="4389120" indent="0">
              <a:buNone/>
              <a:defRPr sz="2400"/>
            </a:lvl9pPr>
          </a:lstStyle>
          <a:p>
            <a:r>
              <a:rPr lang="en-US" dirty="0"/>
              <a:t>WebEx Element 1</a:t>
            </a:r>
          </a:p>
        </p:txBody>
      </p:sp>
      <p:sp>
        <p:nvSpPr>
          <p:cNvPr id="7" name="Picture Placeholder 2">
            <a:extLst>
              <a:ext uri="{FF2B5EF4-FFF2-40B4-BE49-F238E27FC236}">
                <a16:creationId xmlns:a16="http://schemas.microsoft.com/office/drawing/2014/main" id="{7DC9BAAC-CDE6-4AC5-BB8F-7C1419135B37}"/>
              </a:ext>
            </a:extLst>
          </p:cNvPr>
          <p:cNvSpPr>
            <a:spLocks noGrp="1"/>
          </p:cNvSpPr>
          <p:nvPr>
            <p:ph type="pic" idx="11" hasCustomPrompt="1"/>
          </p:nvPr>
        </p:nvSpPr>
        <p:spPr>
          <a:xfrm>
            <a:off x="904600" y="5088831"/>
            <a:ext cx="4379704" cy="950705"/>
          </a:xfrm>
        </p:spPr>
        <p:txBody>
          <a:bodyPr/>
          <a:lstStyle>
            <a:lvl1pPr marL="0" indent="0">
              <a:buNone/>
              <a:defRPr sz="3840"/>
            </a:lvl1pPr>
            <a:lvl2pPr marL="548640" indent="0">
              <a:buNone/>
              <a:defRPr sz="3360"/>
            </a:lvl2pPr>
            <a:lvl3pPr marL="1097280" indent="0">
              <a:buNone/>
              <a:defRPr sz="2880"/>
            </a:lvl3pPr>
            <a:lvl4pPr marL="1645920" indent="0">
              <a:buNone/>
              <a:defRPr sz="2400"/>
            </a:lvl4pPr>
            <a:lvl5pPr marL="2194560" indent="0">
              <a:buNone/>
              <a:defRPr sz="2400"/>
            </a:lvl5pPr>
            <a:lvl6pPr marL="2743200" indent="0">
              <a:buNone/>
              <a:defRPr sz="2400"/>
            </a:lvl6pPr>
            <a:lvl7pPr marL="3291840" indent="0">
              <a:buNone/>
              <a:defRPr sz="2400"/>
            </a:lvl7pPr>
            <a:lvl8pPr marL="3840480" indent="0">
              <a:buNone/>
              <a:defRPr sz="2400"/>
            </a:lvl8pPr>
            <a:lvl9pPr marL="4389120" indent="0">
              <a:buNone/>
              <a:defRPr sz="2400"/>
            </a:lvl9pPr>
          </a:lstStyle>
          <a:p>
            <a:r>
              <a:rPr lang="en-US" dirty="0"/>
              <a:t>WebEx Element 1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6522FC02-5CB1-438D-92E5-8CE9165A8C1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904875" y="1973886"/>
            <a:ext cx="4379913" cy="600075"/>
          </a:xfrm>
        </p:spPr>
        <p:txBody>
          <a:bodyPr>
            <a:normAutofit/>
          </a:bodyPr>
          <a:lstStyle>
            <a:lvl1pPr marL="0" indent="0" algn="ctr">
              <a:buNone/>
              <a:defRPr sz="3000"/>
            </a:lvl1pPr>
          </a:lstStyle>
          <a:p>
            <a:pPr lvl="0"/>
            <a:r>
              <a:rPr lang="en-US" dirty="0"/>
              <a:t>Description</a:t>
            </a:r>
          </a:p>
        </p:txBody>
      </p:sp>
      <p:sp>
        <p:nvSpPr>
          <p:cNvPr id="12" name="Text Placeholder 9">
            <a:extLst>
              <a:ext uri="{FF2B5EF4-FFF2-40B4-BE49-F238E27FC236}">
                <a16:creationId xmlns:a16="http://schemas.microsoft.com/office/drawing/2014/main" id="{A97EE31F-CD19-4454-A1D4-669E84C54CB3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904875" y="4389503"/>
            <a:ext cx="4379913" cy="600075"/>
          </a:xfrm>
        </p:spPr>
        <p:txBody>
          <a:bodyPr>
            <a:normAutofit/>
          </a:bodyPr>
          <a:lstStyle>
            <a:lvl1pPr marL="0" indent="0" algn="ctr">
              <a:buNone/>
              <a:defRPr sz="3000"/>
            </a:lvl1pPr>
          </a:lstStyle>
          <a:p>
            <a:pPr lvl="0"/>
            <a:r>
              <a:rPr lang="en-US" dirty="0"/>
              <a:t>Description</a:t>
            </a:r>
          </a:p>
        </p:txBody>
      </p:sp>
      <p:sp>
        <p:nvSpPr>
          <p:cNvPr id="17" name="Text Placeholder 9">
            <a:extLst>
              <a:ext uri="{FF2B5EF4-FFF2-40B4-BE49-F238E27FC236}">
                <a16:creationId xmlns:a16="http://schemas.microsoft.com/office/drawing/2014/main" id="{BB723353-6D62-41A5-8811-E95582CA4412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904875" y="3231321"/>
            <a:ext cx="4379913" cy="600075"/>
          </a:xfrm>
        </p:spPr>
        <p:txBody>
          <a:bodyPr>
            <a:normAutofit/>
          </a:bodyPr>
          <a:lstStyle>
            <a:lvl1pPr marL="0" indent="0" algn="ctr">
              <a:buNone/>
              <a:defRPr sz="3000"/>
            </a:lvl1pPr>
          </a:lstStyle>
          <a:p>
            <a:pPr lvl="0"/>
            <a:r>
              <a:rPr lang="en-US" dirty="0"/>
              <a:t>Description</a:t>
            </a:r>
          </a:p>
        </p:txBody>
      </p:sp>
    </p:spTree>
    <p:extLst>
      <p:ext uri="{BB962C8B-B14F-4D97-AF65-F5344CB8AC3E}">
        <p14:creationId xmlns:p14="http://schemas.microsoft.com/office/powerpoint/2010/main" val="19895989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 rot="10800000">
            <a:off x="453821" y="565265"/>
            <a:ext cx="2743200" cy="5560899"/>
          </a:xfrm>
        </p:spPr>
        <p:txBody>
          <a:bodyPr vert="eaVert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 rot="16200000">
            <a:off x="4884190" y="-727827"/>
            <a:ext cx="5560897" cy="8147081"/>
          </a:xfrm>
        </p:spPr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83124239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3996" y="1314396"/>
            <a:ext cx="8485175" cy="2047026"/>
          </a:xfrm>
          <a:solidFill>
            <a:schemeClr val="tx2"/>
          </a:solidFill>
        </p:spPr>
        <p:txBody>
          <a:bodyPr anchor="ctr"/>
          <a:lstStyle>
            <a:lvl1pPr algn="ctr">
              <a:defRPr sz="4800" b="1" cap="all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91344" y="3132820"/>
            <a:ext cx="8259153" cy="1277080"/>
          </a:xfrm>
          <a:solidFill>
            <a:schemeClr val="accent6"/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4000" b="1">
                <a:solidFill>
                  <a:schemeClr val="bg1"/>
                </a:solidFill>
              </a:defRPr>
            </a:lvl1pPr>
            <a:lvl2pPr marL="548640" indent="0">
              <a:buNone/>
              <a:defRPr sz="2160">
                <a:solidFill>
                  <a:schemeClr val="tx1">
                    <a:tint val="75000"/>
                  </a:schemeClr>
                </a:solidFill>
              </a:defRPr>
            </a:lvl2pPr>
            <a:lvl3pPr marL="1097280" indent="0">
              <a:buNone/>
              <a:defRPr sz="1920">
                <a:solidFill>
                  <a:schemeClr val="tx1">
                    <a:tint val="75000"/>
                  </a:schemeClr>
                </a:solidFill>
              </a:defRPr>
            </a:lvl3pPr>
            <a:lvl4pPr marL="164592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4pPr>
            <a:lvl5pPr marL="219456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5pPr>
            <a:lvl6pPr marL="274320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6pPr>
            <a:lvl7pPr marL="329184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7pPr>
            <a:lvl8pPr marL="384048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8pPr>
            <a:lvl9pPr marL="438912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pic>
        <p:nvPicPr>
          <p:cNvPr id="5" name="Picture 4" descr="A picture containing object, clock&#10;&#10;Description automatically generated">
            <a:extLst>
              <a:ext uri="{FF2B5EF4-FFF2-40B4-BE49-F238E27FC236}">
                <a16:creationId xmlns:a16="http://schemas.microsoft.com/office/drawing/2014/main" id="{1974166F-7EE7-4FBA-8786-482DBD7B9F9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49381" y="6169054"/>
            <a:ext cx="2360815" cy="428095"/>
          </a:xfrm>
          <a:prstGeom prst="rect">
            <a:avLst/>
          </a:prstGeom>
        </p:spPr>
      </p:pic>
      <p:pic>
        <p:nvPicPr>
          <p:cNvPr id="7" name="Picture 6" descr="A picture containing object, clock&#10;&#10;Description automatically generated">
            <a:extLst>
              <a:ext uri="{FF2B5EF4-FFF2-40B4-BE49-F238E27FC236}">
                <a16:creationId xmlns:a16="http://schemas.microsoft.com/office/drawing/2014/main" id="{3B65E8AF-CBC1-4A62-817C-7DBFA8F2529E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641946" y="1314396"/>
            <a:ext cx="657225" cy="666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49188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7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5486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972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6459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1945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2918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8404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3891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4711BC66-A8EF-4AAC-8DC1-377A7A15105C}"/>
              </a:ext>
            </a:extLst>
          </p:cNvPr>
          <p:cNvSpPr/>
          <p:nvPr userDrawn="1"/>
        </p:nvSpPr>
        <p:spPr>
          <a:xfrm>
            <a:off x="2" y="0"/>
            <a:ext cx="12191998" cy="1039091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13" descr="A picture containing drawing&#10;&#10;Description automatically generated">
            <a:extLst>
              <a:ext uri="{FF2B5EF4-FFF2-40B4-BE49-F238E27FC236}">
                <a16:creationId xmlns:a16="http://schemas.microsoft.com/office/drawing/2014/main" id="{B421013E-22C9-443D-80F2-8D2721A3AB3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66687" y="6273499"/>
            <a:ext cx="2393633" cy="4556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071261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123603"/>
            <a:ext cx="10972800" cy="1039091"/>
          </a:xfrm>
        </p:spPr>
        <p:txBody>
          <a:bodyPr/>
          <a:lstStyle>
            <a:lvl1pPr>
              <a:defRPr b="1"/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402539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7"/>
            <a:ext cx="10363200" cy="1470025"/>
          </a:xfrm>
        </p:spPr>
        <p:txBody>
          <a:bodyPr/>
          <a:lstStyle>
            <a:lvl1pPr>
              <a:defRPr b="1">
                <a:solidFill>
                  <a:schemeClr val="accent6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5486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972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6459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1945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2918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8404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3891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54100927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55575327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 + Sub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312039"/>
            <a:ext cx="10972800" cy="103909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892526"/>
            <a:ext cx="10972800" cy="437277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E5FD354-0D5F-465B-9DFE-A1F212F5DC97}"/>
              </a:ext>
            </a:extLst>
          </p:cNvPr>
          <p:cNvSpPr/>
          <p:nvPr userDrawn="1"/>
        </p:nvSpPr>
        <p:spPr>
          <a:xfrm>
            <a:off x="2" y="6265297"/>
            <a:ext cx="12191998" cy="592703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 descr="A picture containing object, clock&#10;&#10;Description automatically generated">
            <a:extLst>
              <a:ext uri="{FF2B5EF4-FFF2-40B4-BE49-F238E27FC236}">
                <a16:creationId xmlns:a16="http://schemas.microsoft.com/office/drawing/2014/main" id="{D2189368-E97D-4ACE-B9F1-21A62519932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534775" y="-6778"/>
            <a:ext cx="657225" cy="666750"/>
          </a:xfrm>
          <a:prstGeom prst="rect">
            <a:avLst/>
          </a:prstGeom>
        </p:spPr>
      </p:pic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A95CF171-416E-4A7A-81F1-8F51DE2CE61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122738" y="1314107"/>
            <a:ext cx="7459662" cy="666750"/>
          </a:xfrm>
          <a:solidFill>
            <a:schemeClr val="accent6"/>
          </a:solidFill>
        </p:spPr>
        <p:txBody>
          <a:bodyPr anchor="ctr"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3242328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ity Title &amp; Conten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4774C37E-9127-4F2B-828C-C741D8D87E7D}"/>
              </a:ext>
            </a:extLst>
          </p:cNvPr>
          <p:cNvSpPr/>
          <p:nvPr userDrawn="1"/>
        </p:nvSpPr>
        <p:spPr>
          <a:xfrm>
            <a:off x="-49696" y="-6779"/>
            <a:ext cx="12241695" cy="627207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6" name="Picture 5" descr="A view of a city with a mountain in the background&#10;&#10;Description automatically generated">
            <a:extLst>
              <a:ext uri="{FF2B5EF4-FFF2-40B4-BE49-F238E27FC236}">
                <a16:creationId xmlns:a16="http://schemas.microsoft.com/office/drawing/2014/main" id="{B828E348-E0C4-4E61-B99A-72BC76594AC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alphaModFix amt="15000"/>
          </a:blip>
          <a:srcRect t="7882" b="15231"/>
          <a:stretch/>
        </p:blipFill>
        <p:spPr>
          <a:xfrm>
            <a:off x="-49695" y="-6778"/>
            <a:ext cx="12277194" cy="6272075"/>
          </a:xfrm>
          <a:prstGeom prst="rect">
            <a:avLst/>
          </a:prstGeom>
        </p:spPr>
      </p:pic>
      <p:sp>
        <p:nvSpPr>
          <p:cNvPr id="8" name="Title 7">
            <a:extLst>
              <a:ext uri="{FF2B5EF4-FFF2-40B4-BE49-F238E27FC236}">
                <a16:creationId xmlns:a16="http://schemas.microsoft.com/office/drawing/2014/main" id="{36CCFA22-A6ED-4E11-AC2B-8E207FDC0E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906F2C16-CE07-404F-90DC-8643AFA2F82A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609600" y="1537503"/>
            <a:ext cx="10972800" cy="4746625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BDD6D644-7FB8-44E7-9382-39D03AC3A954}"/>
              </a:ext>
            </a:extLst>
          </p:cNvPr>
          <p:cNvSpPr/>
          <p:nvPr userDrawn="1"/>
        </p:nvSpPr>
        <p:spPr>
          <a:xfrm>
            <a:off x="2" y="6265297"/>
            <a:ext cx="12191998" cy="592703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 descr="A picture containing object, clock&#10;&#10;Description automatically generated">
            <a:extLst>
              <a:ext uri="{FF2B5EF4-FFF2-40B4-BE49-F238E27FC236}">
                <a16:creationId xmlns:a16="http://schemas.microsoft.com/office/drawing/2014/main" id="{37BA90C9-B5FF-4616-805B-83CDB087438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1534775" y="-6778"/>
            <a:ext cx="657225" cy="666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982000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ity Title &amp; Conten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4774C37E-9127-4F2B-828C-C741D8D87E7D}"/>
              </a:ext>
            </a:extLst>
          </p:cNvPr>
          <p:cNvSpPr/>
          <p:nvPr userDrawn="1"/>
        </p:nvSpPr>
        <p:spPr>
          <a:xfrm>
            <a:off x="-49696" y="-6779"/>
            <a:ext cx="12241695" cy="627207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6" name="Picture 5" descr="A view of a city with a mountain in the background&#10;&#10;Description automatically generated">
            <a:extLst>
              <a:ext uri="{FF2B5EF4-FFF2-40B4-BE49-F238E27FC236}">
                <a16:creationId xmlns:a16="http://schemas.microsoft.com/office/drawing/2014/main" id="{B828E348-E0C4-4E61-B99A-72BC76594AC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alphaModFix amt="15000"/>
          </a:blip>
          <a:srcRect t="7882" b="15231"/>
          <a:stretch/>
        </p:blipFill>
        <p:spPr>
          <a:xfrm>
            <a:off x="-49695" y="-6778"/>
            <a:ext cx="12277194" cy="6272075"/>
          </a:xfrm>
          <a:prstGeom prst="rect">
            <a:avLst/>
          </a:prstGeom>
        </p:spPr>
      </p:pic>
      <p:sp>
        <p:nvSpPr>
          <p:cNvPr id="8" name="Title 7">
            <a:extLst>
              <a:ext uri="{FF2B5EF4-FFF2-40B4-BE49-F238E27FC236}">
                <a16:creationId xmlns:a16="http://schemas.microsoft.com/office/drawing/2014/main" id="{36CCFA22-A6ED-4E11-AC2B-8E207FDC0E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906F2C16-CE07-404F-90DC-8643AFA2F82A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609600" y="1537503"/>
            <a:ext cx="10972800" cy="4746625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lvl2pPr>
              <a:defRPr>
                <a:solidFill>
                  <a:srgbClr val="FFFFFF"/>
                </a:solidFill>
              </a:defRPr>
            </a:lvl2pPr>
            <a:lvl3pPr>
              <a:defRPr>
                <a:solidFill>
                  <a:srgbClr val="FFFFFF"/>
                </a:solidFill>
              </a:defRPr>
            </a:lvl3pPr>
            <a:lvl4pPr>
              <a:defRPr>
                <a:solidFill>
                  <a:srgbClr val="FFFFFF"/>
                </a:solidFill>
              </a:defRPr>
            </a:lvl4pPr>
            <a:lvl5pPr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BDD6D644-7FB8-44E7-9382-39D03AC3A954}"/>
              </a:ext>
            </a:extLst>
          </p:cNvPr>
          <p:cNvSpPr/>
          <p:nvPr userDrawn="1"/>
        </p:nvSpPr>
        <p:spPr>
          <a:xfrm>
            <a:off x="2" y="6265297"/>
            <a:ext cx="12191998" cy="592703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 descr="A picture containing object, clock&#10;&#10;Description automatically generated">
            <a:extLst>
              <a:ext uri="{FF2B5EF4-FFF2-40B4-BE49-F238E27FC236}">
                <a16:creationId xmlns:a16="http://schemas.microsoft.com/office/drawing/2014/main" id="{37BA90C9-B5FF-4616-805B-83CDB087438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1534775" y="-6778"/>
            <a:ext cx="657225" cy="666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696256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9560"/>
            <a:ext cx="10972800" cy="103909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318651"/>
            <a:ext cx="5384800" cy="4946646"/>
          </a:xfrm>
        </p:spPr>
        <p:txBody>
          <a:bodyPr/>
          <a:lstStyle>
            <a:lvl1pPr>
              <a:defRPr sz="3360"/>
            </a:lvl1pPr>
            <a:lvl2pPr>
              <a:defRPr sz="2880"/>
            </a:lvl2pPr>
            <a:lvl3pPr>
              <a:defRPr sz="2400"/>
            </a:lvl3pPr>
            <a:lvl4pPr>
              <a:defRPr sz="2160"/>
            </a:lvl4pPr>
            <a:lvl5pPr>
              <a:defRPr sz="2160"/>
            </a:lvl5pPr>
            <a:lvl6pPr>
              <a:defRPr sz="2160"/>
            </a:lvl6pPr>
            <a:lvl7pPr>
              <a:defRPr sz="2160"/>
            </a:lvl7pPr>
            <a:lvl8pPr>
              <a:defRPr sz="2160"/>
            </a:lvl8pPr>
            <a:lvl9pPr>
              <a:defRPr sz="216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318651"/>
            <a:ext cx="5384800" cy="4946646"/>
          </a:xfrm>
        </p:spPr>
        <p:txBody>
          <a:bodyPr/>
          <a:lstStyle>
            <a:lvl1pPr>
              <a:defRPr sz="3360"/>
            </a:lvl1pPr>
            <a:lvl2pPr>
              <a:defRPr sz="2880"/>
            </a:lvl2pPr>
            <a:lvl3pPr>
              <a:defRPr sz="2400"/>
            </a:lvl3pPr>
            <a:lvl4pPr>
              <a:defRPr sz="2160"/>
            </a:lvl4pPr>
            <a:lvl5pPr>
              <a:defRPr sz="2160"/>
            </a:lvl5pPr>
            <a:lvl6pPr>
              <a:defRPr sz="2160"/>
            </a:lvl6pPr>
            <a:lvl7pPr>
              <a:defRPr sz="2160"/>
            </a:lvl7pPr>
            <a:lvl8pPr>
              <a:defRPr sz="2160"/>
            </a:lvl8pPr>
            <a:lvl9pPr>
              <a:defRPr sz="216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22DF9A5-FB65-422E-8DAE-12530AB41897}"/>
              </a:ext>
            </a:extLst>
          </p:cNvPr>
          <p:cNvSpPr/>
          <p:nvPr userDrawn="1"/>
        </p:nvSpPr>
        <p:spPr>
          <a:xfrm>
            <a:off x="2" y="6265297"/>
            <a:ext cx="12191998" cy="592703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 descr="A picture containing object, clock&#10;&#10;Description automatically generated">
            <a:extLst>
              <a:ext uri="{FF2B5EF4-FFF2-40B4-BE49-F238E27FC236}">
                <a16:creationId xmlns:a16="http://schemas.microsoft.com/office/drawing/2014/main" id="{BDA165AE-FDFB-43FD-A92B-73D91348190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534775" y="-6778"/>
            <a:ext cx="657225" cy="666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770957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1_Two Content mo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1669AD17-5B1F-4742-A2EF-E964630AEF1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alphaModFix amt="1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285435" y="0"/>
            <a:ext cx="7906564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9560"/>
            <a:ext cx="10972800" cy="103909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318651"/>
            <a:ext cx="5384800" cy="1707182"/>
          </a:xfrm>
        </p:spPr>
        <p:txBody>
          <a:bodyPr/>
          <a:lstStyle>
            <a:lvl1pPr marL="0" indent="0">
              <a:buNone/>
              <a:defRPr sz="3360"/>
            </a:lvl1pPr>
            <a:lvl2pPr>
              <a:defRPr sz="2880"/>
            </a:lvl2pPr>
            <a:lvl3pPr>
              <a:defRPr sz="2400"/>
            </a:lvl3pPr>
            <a:lvl4pPr>
              <a:defRPr sz="2160"/>
            </a:lvl4pPr>
            <a:lvl5pPr>
              <a:defRPr sz="2160"/>
            </a:lvl5pPr>
            <a:lvl6pPr>
              <a:defRPr sz="2160"/>
            </a:lvl6pPr>
            <a:lvl7pPr>
              <a:defRPr sz="2160"/>
            </a:lvl7pPr>
            <a:lvl8pPr>
              <a:defRPr sz="2160"/>
            </a:lvl8pPr>
            <a:lvl9pPr>
              <a:defRPr sz="216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318651"/>
            <a:ext cx="5384800" cy="1707182"/>
          </a:xfrm>
        </p:spPr>
        <p:txBody>
          <a:bodyPr/>
          <a:lstStyle>
            <a:lvl1pPr marL="0" indent="0">
              <a:buNone/>
              <a:defRPr sz="3360"/>
            </a:lvl1pPr>
            <a:lvl2pPr>
              <a:defRPr sz="2880"/>
            </a:lvl2pPr>
            <a:lvl3pPr>
              <a:defRPr sz="2400"/>
            </a:lvl3pPr>
            <a:lvl4pPr>
              <a:defRPr sz="2160"/>
            </a:lvl4pPr>
            <a:lvl5pPr>
              <a:defRPr sz="2160"/>
            </a:lvl5pPr>
            <a:lvl6pPr>
              <a:defRPr sz="2160"/>
            </a:lvl6pPr>
            <a:lvl7pPr>
              <a:defRPr sz="2160"/>
            </a:lvl7pPr>
            <a:lvl8pPr>
              <a:defRPr sz="2160"/>
            </a:lvl8pPr>
            <a:lvl9pPr>
              <a:defRPr sz="216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22DF9A5-FB65-422E-8DAE-12530AB41897}"/>
              </a:ext>
            </a:extLst>
          </p:cNvPr>
          <p:cNvSpPr/>
          <p:nvPr userDrawn="1"/>
        </p:nvSpPr>
        <p:spPr>
          <a:xfrm>
            <a:off x="2" y="1"/>
            <a:ext cx="12191998" cy="25954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D63AECDE-7B30-4885-91A6-44D1E4DFB3E0}"/>
              </a:ext>
            </a:extLst>
          </p:cNvPr>
          <p:cNvSpPr>
            <a:spLocks noGrp="1"/>
          </p:cNvSpPr>
          <p:nvPr>
            <p:ph sz="half" idx="10"/>
          </p:nvPr>
        </p:nvSpPr>
        <p:spPr>
          <a:xfrm>
            <a:off x="609600" y="3045845"/>
            <a:ext cx="5384800" cy="1707182"/>
          </a:xfrm>
        </p:spPr>
        <p:txBody>
          <a:bodyPr/>
          <a:lstStyle>
            <a:lvl1pPr marL="0" indent="0">
              <a:buNone/>
              <a:defRPr sz="3360"/>
            </a:lvl1pPr>
            <a:lvl2pPr>
              <a:defRPr sz="2880"/>
            </a:lvl2pPr>
            <a:lvl3pPr>
              <a:defRPr sz="2400"/>
            </a:lvl3pPr>
            <a:lvl4pPr>
              <a:defRPr sz="2160"/>
            </a:lvl4pPr>
            <a:lvl5pPr>
              <a:defRPr sz="2160"/>
            </a:lvl5pPr>
            <a:lvl6pPr>
              <a:defRPr sz="2160"/>
            </a:lvl6pPr>
            <a:lvl7pPr>
              <a:defRPr sz="2160"/>
            </a:lvl7pPr>
            <a:lvl8pPr>
              <a:defRPr sz="2160"/>
            </a:lvl8pPr>
            <a:lvl9pPr>
              <a:defRPr sz="216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8" name="Content Placeholder 3">
            <a:extLst>
              <a:ext uri="{FF2B5EF4-FFF2-40B4-BE49-F238E27FC236}">
                <a16:creationId xmlns:a16="http://schemas.microsoft.com/office/drawing/2014/main" id="{A1A4D1FF-1E89-45CE-90CD-D452D5CDC44D}"/>
              </a:ext>
            </a:extLst>
          </p:cNvPr>
          <p:cNvSpPr>
            <a:spLocks noGrp="1"/>
          </p:cNvSpPr>
          <p:nvPr>
            <p:ph sz="half" idx="11"/>
          </p:nvPr>
        </p:nvSpPr>
        <p:spPr>
          <a:xfrm>
            <a:off x="6197600" y="3045845"/>
            <a:ext cx="5384800" cy="1707182"/>
          </a:xfrm>
        </p:spPr>
        <p:txBody>
          <a:bodyPr/>
          <a:lstStyle>
            <a:lvl1pPr marL="0" indent="0">
              <a:buNone/>
              <a:defRPr sz="3360"/>
            </a:lvl1pPr>
            <a:lvl2pPr>
              <a:defRPr sz="2880"/>
            </a:lvl2pPr>
            <a:lvl3pPr>
              <a:defRPr sz="2400"/>
            </a:lvl3pPr>
            <a:lvl4pPr>
              <a:defRPr sz="2160"/>
            </a:lvl4pPr>
            <a:lvl5pPr>
              <a:defRPr sz="2160"/>
            </a:lvl5pPr>
            <a:lvl6pPr>
              <a:defRPr sz="2160"/>
            </a:lvl6pPr>
            <a:lvl7pPr>
              <a:defRPr sz="2160"/>
            </a:lvl7pPr>
            <a:lvl8pPr>
              <a:defRPr sz="2160"/>
            </a:lvl8pPr>
            <a:lvl9pPr>
              <a:defRPr sz="216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1D1868A2-D335-4465-8F43-3D850F9397FB}"/>
              </a:ext>
            </a:extLst>
          </p:cNvPr>
          <p:cNvSpPr>
            <a:spLocks noGrp="1"/>
          </p:cNvSpPr>
          <p:nvPr>
            <p:ph sz="half" idx="12"/>
          </p:nvPr>
        </p:nvSpPr>
        <p:spPr>
          <a:xfrm>
            <a:off x="609600" y="4734549"/>
            <a:ext cx="5384800" cy="1707182"/>
          </a:xfrm>
        </p:spPr>
        <p:txBody>
          <a:bodyPr/>
          <a:lstStyle>
            <a:lvl1pPr marL="0" indent="0">
              <a:buNone/>
              <a:defRPr sz="3360"/>
            </a:lvl1pPr>
            <a:lvl2pPr>
              <a:defRPr sz="2880"/>
            </a:lvl2pPr>
            <a:lvl3pPr>
              <a:defRPr sz="2400"/>
            </a:lvl3pPr>
            <a:lvl4pPr>
              <a:defRPr sz="2160"/>
            </a:lvl4pPr>
            <a:lvl5pPr>
              <a:defRPr sz="2160"/>
            </a:lvl5pPr>
            <a:lvl6pPr>
              <a:defRPr sz="2160"/>
            </a:lvl6pPr>
            <a:lvl7pPr>
              <a:defRPr sz="2160"/>
            </a:lvl7pPr>
            <a:lvl8pPr>
              <a:defRPr sz="2160"/>
            </a:lvl8pPr>
            <a:lvl9pPr>
              <a:defRPr sz="216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0" name="Content Placeholder 3">
            <a:extLst>
              <a:ext uri="{FF2B5EF4-FFF2-40B4-BE49-F238E27FC236}">
                <a16:creationId xmlns:a16="http://schemas.microsoft.com/office/drawing/2014/main" id="{E52685DC-B2FE-4E8A-9346-5A9DA4FBF3D4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6197600" y="4734549"/>
            <a:ext cx="5384800" cy="1707182"/>
          </a:xfrm>
        </p:spPr>
        <p:txBody>
          <a:bodyPr/>
          <a:lstStyle>
            <a:lvl1pPr marL="0" indent="0">
              <a:buNone/>
              <a:defRPr sz="3360"/>
            </a:lvl1pPr>
            <a:lvl2pPr>
              <a:defRPr sz="2880"/>
            </a:lvl2pPr>
            <a:lvl3pPr>
              <a:defRPr sz="2400"/>
            </a:lvl3pPr>
            <a:lvl4pPr>
              <a:defRPr sz="2160"/>
            </a:lvl4pPr>
            <a:lvl5pPr>
              <a:defRPr sz="2160"/>
            </a:lvl5pPr>
            <a:lvl6pPr>
              <a:defRPr sz="2160"/>
            </a:lvl6pPr>
            <a:lvl7pPr>
              <a:defRPr sz="2160"/>
            </a:lvl7pPr>
            <a:lvl8pPr>
              <a:defRPr sz="2160"/>
            </a:lvl8pPr>
            <a:lvl9pPr>
              <a:defRPr sz="216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12053898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Two Content more+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1669AD17-5B1F-4742-A2EF-E964630AEF1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alphaModFix amt="1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285435" y="0"/>
            <a:ext cx="7906564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9560"/>
            <a:ext cx="10972800" cy="103909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318651"/>
            <a:ext cx="10972800" cy="1507676"/>
          </a:xfrm>
        </p:spPr>
        <p:txBody>
          <a:bodyPr/>
          <a:lstStyle>
            <a:lvl1pPr marL="0" indent="0">
              <a:buNone/>
              <a:defRPr sz="3360"/>
            </a:lvl1pPr>
            <a:lvl2pPr>
              <a:defRPr sz="2880"/>
            </a:lvl2pPr>
            <a:lvl3pPr>
              <a:defRPr sz="2400"/>
            </a:lvl3pPr>
            <a:lvl4pPr>
              <a:defRPr sz="2160"/>
            </a:lvl4pPr>
            <a:lvl5pPr>
              <a:defRPr sz="2160"/>
            </a:lvl5pPr>
            <a:lvl6pPr>
              <a:defRPr sz="2160"/>
            </a:lvl6pPr>
            <a:lvl7pPr>
              <a:defRPr sz="2160"/>
            </a:lvl7pPr>
            <a:lvl8pPr>
              <a:defRPr sz="2160"/>
            </a:lvl8pPr>
            <a:lvl9pPr>
              <a:defRPr sz="216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22DF9A5-FB65-422E-8DAE-12530AB41897}"/>
              </a:ext>
            </a:extLst>
          </p:cNvPr>
          <p:cNvSpPr/>
          <p:nvPr userDrawn="1"/>
        </p:nvSpPr>
        <p:spPr>
          <a:xfrm>
            <a:off x="2" y="1"/>
            <a:ext cx="12191998" cy="25954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1D1868A2-D335-4465-8F43-3D850F9397FB}"/>
              </a:ext>
            </a:extLst>
          </p:cNvPr>
          <p:cNvSpPr>
            <a:spLocks noGrp="1"/>
          </p:cNvSpPr>
          <p:nvPr>
            <p:ph sz="half" idx="12"/>
          </p:nvPr>
        </p:nvSpPr>
        <p:spPr>
          <a:xfrm>
            <a:off x="609600" y="3494664"/>
            <a:ext cx="5384800" cy="2947067"/>
          </a:xfrm>
        </p:spPr>
        <p:txBody>
          <a:bodyPr/>
          <a:lstStyle>
            <a:lvl1pPr marL="0" indent="0">
              <a:buNone/>
              <a:defRPr sz="3360"/>
            </a:lvl1pPr>
            <a:lvl2pPr>
              <a:defRPr sz="2880"/>
            </a:lvl2pPr>
            <a:lvl3pPr>
              <a:defRPr sz="2400"/>
            </a:lvl3pPr>
            <a:lvl4pPr>
              <a:defRPr sz="2160"/>
            </a:lvl4pPr>
            <a:lvl5pPr>
              <a:defRPr sz="2160"/>
            </a:lvl5pPr>
            <a:lvl6pPr>
              <a:defRPr sz="2160"/>
            </a:lvl6pPr>
            <a:lvl7pPr>
              <a:defRPr sz="2160"/>
            </a:lvl7pPr>
            <a:lvl8pPr>
              <a:defRPr sz="2160"/>
            </a:lvl8pPr>
            <a:lvl9pPr>
              <a:defRPr sz="216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0" name="Content Placeholder 3">
            <a:extLst>
              <a:ext uri="{FF2B5EF4-FFF2-40B4-BE49-F238E27FC236}">
                <a16:creationId xmlns:a16="http://schemas.microsoft.com/office/drawing/2014/main" id="{E52685DC-B2FE-4E8A-9346-5A9DA4FBF3D4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6197600" y="3494664"/>
            <a:ext cx="5384800" cy="2947067"/>
          </a:xfrm>
        </p:spPr>
        <p:txBody>
          <a:bodyPr/>
          <a:lstStyle>
            <a:lvl1pPr marL="0" indent="0">
              <a:buNone/>
              <a:defRPr sz="3360"/>
            </a:lvl1pPr>
            <a:lvl2pPr>
              <a:defRPr sz="2880"/>
            </a:lvl2pPr>
            <a:lvl3pPr>
              <a:defRPr sz="2400"/>
            </a:lvl3pPr>
            <a:lvl4pPr>
              <a:defRPr sz="2160"/>
            </a:lvl4pPr>
            <a:lvl5pPr>
              <a:defRPr sz="2160"/>
            </a:lvl5pPr>
            <a:lvl6pPr>
              <a:defRPr sz="2160"/>
            </a:lvl6pPr>
            <a:lvl7pPr>
              <a:defRPr sz="2160"/>
            </a:lvl7pPr>
            <a:lvl8pPr>
              <a:defRPr sz="2160"/>
            </a:lvl8pPr>
            <a:lvl9pPr>
              <a:defRPr sz="216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9A488E49-241A-4989-9B97-57387BE2162E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09600" y="2826327"/>
            <a:ext cx="5384800" cy="668337"/>
          </a:xfrm>
        </p:spPr>
        <p:txBody>
          <a:bodyPr>
            <a:normAutofit/>
          </a:bodyPr>
          <a:lstStyle>
            <a:lvl1pPr marL="0" indent="0" algn="ctr">
              <a:buNone/>
              <a:defRPr sz="3000" b="1"/>
            </a:lvl1pPr>
          </a:lstStyle>
          <a:p>
            <a:pPr lvl="0"/>
            <a:r>
              <a:rPr lang="en-US" dirty="0"/>
              <a:t>Click to edit Master text</a:t>
            </a:r>
          </a:p>
        </p:txBody>
      </p:sp>
      <p:sp>
        <p:nvSpPr>
          <p:cNvPr id="13" name="Text Placeholder 11">
            <a:extLst>
              <a:ext uri="{FF2B5EF4-FFF2-40B4-BE49-F238E27FC236}">
                <a16:creationId xmlns:a16="http://schemas.microsoft.com/office/drawing/2014/main" id="{A0D2AD8C-4431-450A-871D-6579622438FB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197600" y="2826327"/>
            <a:ext cx="5384800" cy="668337"/>
          </a:xfrm>
        </p:spPr>
        <p:txBody>
          <a:bodyPr>
            <a:normAutofit/>
          </a:bodyPr>
          <a:lstStyle>
            <a:lvl1pPr marL="0" indent="0" algn="ctr">
              <a:buNone/>
              <a:defRPr sz="3000" b="1"/>
            </a:lvl1pPr>
          </a:lstStyle>
          <a:p>
            <a:pPr lvl="0"/>
            <a:r>
              <a:rPr lang="en-US" dirty="0"/>
              <a:t>Click to edit Master text</a:t>
            </a:r>
          </a:p>
        </p:txBody>
      </p:sp>
    </p:spTree>
    <p:extLst>
      <p:ext uri="{BB962C8B-B14F-4D97-AF65-F5344CB8AC3E}">
        <p14:creationId xmlns:p14="http://schemas.microsoft.com/office/powerpoint/2010/main" val="32939333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Two Content more+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1669AD17-5B1F-4742-A2EF-E964630AEF1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alphaModFix amt="1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285435" y="0"/>
            <a:ext cx="7906564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9560"/>
            <a:ext cx="10972800" cy="103909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22DF9A5-FB65-422E-8DAE-12530AB41897}"/>
              </a:ext>
            </a:extLst>
          </p:cNvPr>
          <p:cNvSpPr/>
          <p:nvPr userDrawn="1"/>
        </p:nvSpPr>
        <p:spPr>
          <a:xfrm>
            <a:off x="2" y="1"/>
            <a:ext cx="12191998" cy="25954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1D1868A2-D335-4465-8F43-3D850F9397FB}"/>
              </a:ext>
            </a:extLst>
          </p:cNvPr>
          <p:cNvSpPr>
            <a:spLocks noGrp="1"/>
          </p:cNvSpPr>
          <p:nvPr>
            <p:ph sz="half" idx="12"/>
          </p:nvPr>
        </p:nvSpPr>
        <p:spPr>
          <a:xfrm>
            <a:off x="609600" y="1341981"/>
            <a:ext cx="5384800" cy="2947067"/>
          </a:xfrm>
        </p:spPr>
        <p:txBody>
          <a:bodyPr/>
          <a:lstStyle>
            <a:lvl1pPr marL="0" indent="0">
              <a:buNone/>
              <a:defRPr sz="3360"/>
            </a:lvl1pPr>
            <a:lvl2pPr>
              <a:defRPr sz="2880"/>
            </a:lvl2pPr>
            <a:lvl3pPr>
              <a:defRPr sz="2400"/>
            </a:lvl3pPr>
            <a:lvl4pPr>
              <a:defRPr sz="2160"/>
            </a:lvl4pPr>
            <a:lvl5pPr>
              <a:defRPr sz="2160"/>
            </a:lvl5pPr>
            <a:lvl6pPr>
              <a:defRPr sz="2160"/>
            </a:lvl6pPr>
            <a:lvl7pPr>
              <a:defRPr sz="2160"/>
            </a:lvl7pPr>
            <a:lvl8pPr>
              <a:defRPr sz="2160"/>
            </a:lvl8pPr>
            <a:lvl9pPr>
              <a:defRPr sz="216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0" name="Content Placeholder 3">
            <a:extLst>
              <a:ext uri="{FF2B5EF4-FFF2-40B4-BE49-F238E27FC236}">
                <a16:creationId xmlns:a16="http://schemas.microsoft.com/office/drawing/2014/main" id="{E52685DC-B2FE-4E8A-9346-5A9DA4FBF3D4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6197600" y="1341981"/>
            <a:ext cx="5384800" cy="2947067"/>
          </a:xfrm>
        </p:spPr>
        <p:txBody>
          <a:bodyPr/>
          <a:lstStyle>
            <a:lvl1pPr marL="0" indent="0">
              <a:buNone/>
              <a:defRPr sz="3360"/>
            </a:lvl1pPr>
            <a:lvl2pPr>
              <a:defRPr sz="2880"/>
            </a:lvl2pPr>
            <a:lvl3pPr>
              <a:defRPr sz="2400"/>
            </a:lvl3pPr>
            <a:lvl4pPr>
              <a:defRPr sz="2160"/>
            </a:lvl4pPr>
            <a:lvl5pPr>
              <a:defRPr sz="2160"/>
            </a:lvl5pPr>
            <a:lvl6pPr>
              <a:defRPr sz="2160"/>
            </a:lvl6pPr>
            <a:lvl7pPr>
              <a:defRPr sz="2160"/>
            </a:lvl7pPr>
            <a:lvl8pPr>
              <a:defRPr sz="2160"/>
            </a:lvl8pPr>
            <a:lvl9pPr>
              <a:defRPr sz="216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7DCCCE02-509C-4F32-978C-5F613C623589}"/>
              </a:ext>
            </a:extLst>
          </p:cNvPr>
          <p:cNvSpPr>
            <a:spLocks noGrp="1"/>
          </p:cNvSpPr>
          <p:nvPr>
            <p:ph sz="half" idx="14"/>
          </p:nvPr>
        </p:nvSpPr>
        <p:spPr>
          <a:xfrm>
            <a:off x="609600" y="4289048"/>
            <a:ext cx="5384800" cy="2379895"/>
          </a:xfrm>
        </p:spPr>
        <p:txBody>
          <a:bodyPr>
            <a:normAutofit/>
          </a:bodyPr>
          <a:lstStyle>
            <a:lvl1pPr marL="0" indent="0">
              <a:buNone/>
              <a:defRPr sz="2500"/>
            </a:lvl1pPr>
            <a:lvl2pPr>
              <a:defRPr sz="2880"/>
            </a:lvl2pPr>
            <a:lvl3pPr>
              <a:defRPr sz="2400"/>
            </a:lvl3pPr>
            <a:lvl4pPr>
              <a:defRPr sz="2160"/>
            </a:lvl4pPr>
            <a:lvl5pPr>
              <a:defRPr sz="2160"/>
            </a:lvl5pPr>
            <a:lvl6pPr>
              <a:defRPr sz="2160"/>
            </a:lvl6pPr>
            <a:lvl7pPr>
              <a:defRPr sz="2160"/>
            </a:lvl7pPr>
            <a:lvl8pPr>
              <a:defRPr sz="2160"/>
            </a:lvl8pPr>
            <a:lvl9pPr>
              <a:defRPr sz="216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5" name="Content Placeholder 3">
            <a:extLst>
              <a:ext uri="{FF2B5EF4-FFF2-40B4-BE49-F238E27FC236}">
                <a16:creationId xmlns:a16="http://schemas.microsoft.com/office/drawing/2014/main" id="{63B64D1D-EC5A-42A5-8949-9F6CA708E15F}"/>
              </a:ext>
            </a:extLst>
          </p:cNvPr>
          <p:cNvSpPr>
            <a:spLocks noGrp="1"/>
          </p:cNvSpPr>
          <p:nvPr>
            <p:ph sz="half" idx="15"/>
          </p:nvPr>
        </p:nvSpPr>
        <p:spPr>
          <a:xfrm>
            <a:off x="6197600" y="4289048"/>
            <a:ext cx="5384800" cy="2379895"/>
          </a:xfrm>
        </p:spPr>
        <p:txBody>
          <a:bodyPr>
            <a:normAutofit/>
          </a:bodyPr>
          <a:lstStyle>
            <a:lvl1pPr marL="0" indent="0">
              <a:buNone/>
              <a:defRPr sz="2500"/>
            </a:lvl1pPr>
            <a:lvl2pPr>
              <a:defRPr sz="2880"/>
            </a:lvl2pPr>
            <a:lvl3pPr>
              <a:defRPr sz="2400"/>
            </a:lvl3pPr>
            <a:lvl4pPr>
              <a:defRPr sz="2160"/>
            </a:lvl4pPr>
            <a:lvl5pPr>
              <a:defRPr sz="2160"/>
            </a:lvl5pPr>
            <a:lvl6pPr>
              <a:defRPr sz="2160"/>
            </a:lvl6pPr>
            <a:lvl7pPr>
              <a:defRPr sz="2160"/>
            </a:lvl7pPr>
            <a:lvl8pPr>
              <a:defRPr sz="2160"/>
            </a:lvl8pPr>
            <a:lvl9pPr>
              <a:defRPr sz="216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16080834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496023"/>
            <a:ext cx="10972800" cy="1039091"/>
          </a:xfrm>
        </p:spPr>
        <p:txBody>
          <a:bodyPr/>
          <a:lstStyle>
            <a:lvl1pPr>
              <a:defRPr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4"/>
            <a:ext cx="5386917" cy="639762"/>
          </a:xfrm>
        </p:spPr>
        <p:txBody>
          <a:bodyPr anchor="b"/>
          <a:lstStyle>
            <a:lvl1pPr marL="0" indent="0">
              <a:buNone/>
              <a:defRPr sz="2880" b="1"/>
            </a:lvl1pPr>
            <a:lvl2pPr marL="548640" indent="0">
              <a:buNone/>
              <a:defRPr sz="2400" b="1"/>
            </a:lvl2pPr>
            <a:lvl3pPr marL="1097280" indent="0">
              <a:buNone/>
              <a:defRPr sz="2160" b="1"/>
            </a:lvl3pPr>
            <a:lvl4pPr marL="1645920" indent="0">
              <a:buNone/>
              <a:defRPr sz="1920" b="1"/>
            </a:lvl4pPr>
            <a:lvl5pPr marL="2194560" indent="0">
              <a:buNone/>
              <a:defRPr sz="1920" b="1"/>
            </a:lvl5pPr>
            <a:lvl6pPr marL="2743200" indent="0">
              <a:buNone/>
              <a:defRPr sz="1920" b="1"/>
            </a:lvl6pPr>
            <a:lvl7pPr marL="3291840" indent="0">
              <a:buNone/>
              <a:defRPr sz="1920" b="1"/>
            </a:lvl7pPr>
            <a:lvl8pPr marL="3840480" indent="0">
              <a:buNone/>
              <a:defRPr sz="1920" b="1"/>
            </a:lvl8pPr>
            <a:lvl9pPr marL="4389120" indent="0">
              <a:buNone/>
              <a:defRPr sz="192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880"/>
            </a:lvl1pPr>
            <a:lvl2pPr>
              <a:defRPr sz="2400"/>
            </a:lvl2pPr>
            <a:lvl3pPr>
              <a:defRPr sz="2160"/>
            </a:lvl3pPr>
            <a:lvl4pPr>
              <a:defRPr sz="1920"/>
            </a:lvl4pPr>
            <a:lvl5pPr>
              <a:defRPr sz="1920"/>
            </a:lvl5pPr>
            <a:lvl6pPr>
              <a:defRPr sz="1920"/>
            </a:lvl6pPr>
            <a:lvl7pPr>
              <a:defRPr sz="1920"/>
            </a:lvl7pPr>
            <a:lvl8pPr>
              <a:defRPr sz="1920"/>
            </a:lvl8pPr>
            <a:lvl9pPr>
              <a:defRPr sz="192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9" y="1535114"/>
            <a:ext cx="5389033" cy="639762"/>
          </a:xfrm>
        </p:spPr>
        <p:txBody>
          <a:bodyPr anchor="b"/>
          <a:lstStyle>
            <a:lvl1pPr marL="0" indent="0">
              <a:buNone/>
              <a:defRPr sz="2880" b="1"/>
            </a:lvl1pPr>
            <a:lvl2pPr marL="548640" indent="0">
              <a:buNone/>
              <a:defRPr sz="2400" b="1"/>
            </a:lvl2pPr>
            <a:lvl3pPr marL="1097280" indent="0">
              <a:buNone/>
              <a:defRPr sz="2160" b="1"/>
            </a:lvl3pPr>
            <a:lvl4pPr marL="1645920" indent="0">
              <a:buNone/>
              <a:defRPr sz="1920" b="1"/>
            </a:lvl4pPr>
            <a:lvl5pPr marL="2194560" indent="0">
              <a:buNone/>
              <a:defRPr sz="1920" b="1"/>
            </a:lvl5pPr>
            <a:lvl6pPr marL="2743200" indent="0">
              <a:buNone/>
              <a:defRPr sz="1920" b="1"/>
            </a:lvl6pPr>
            <a:lvl7pPr marL="3291840" indent="0">
              <a:buNone/>
              <a:defRPr sz="1920" b="1"/>
            </a:lvl7pPr>
            <a:lvl8pPr marL="3840480" indent="0">
              <a:buNone/>
              <a:defRPr sz="1920" b="1"/>
            </a:lvl8pPr>
            <a:lvl9pPr marL="4389120" indent="0">
              <a:buNone/>
              <a:defRPr sz="192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2880"/>
            </a:lvl1pPr>
            <a:lvl2pPr>
              <a:defRPr sz="2400"/>
            </a:lvl2pPr>
            <a:lvl3pPr>
              <a:defRPr sz="2160"/>
            </a:lvl3pPr>
            <a:lvl4pPr>
              <a:defRPr sz="1920"/>
            </a:lvl4pPr>
            <a:lvl5pPr>
              <a:defRPr sz="1920"/>
            </a:lvl5pPr>
            <a:lvl6pPr>
              <a:defRPr sz="1920"/>
            </a:lvl6pPr>
            <a:lvl7pPr>
              <a:defRPr sz="1920"/>
            </a:lvl7pPr>
            <a:lvl8pPr>
              <a:defRPr sz="1920"/>
            </a:lvl8pPr>
            <a:lvl9pPr>
              <a:defRPr sz="192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8640107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1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465993"/>
            <a:ext cx="10972800" cy="1039091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4"/>
            <a:ext cx="5386917" cy="639762"/>
          </a:xfrm>
        </p:spPr>
        <p:txBody>
          <a:bodyPr anchor="b"/>
          <a:lstStyle>
            <a:lvl1pPr marL="0" indent="0">
              <a:buNone/>
              <a:defRPr sz="2880" b="1"/>
            </a:lvl1pPr>
            <a:lvl2pPr marL="548640" indent="0">
              <a:buNone/>
              <a:defRPr sz="2400" b="1"/>
            </a:lvl2pPr>
            <a:lvl3pPr marL="1097280" indent="0">
              <a:buNone/>
              <a:defRPr sz="2160" b="1"/>
            </a:lvl3pPr>
            <a:lvl4pPr marL="1645920" indent="0">
              <a:buNone/>
              <a:defRPr sz="1920" b="1"/>
            </a:lvl4pPr>
            <a:lvl5pPr marL="2194560" indent="0">
              <a:buNone/>
              <a:defRPr sz="1920" b="1"/>
            </a:lvl5pPr>
            <a:lvl6pPr marL="2743200" indent="0">
              <a:buNone/>
              <a:defRPr sz="1920" b="1"/>
            </a:lvl6pPr>
            <a:lvl7pPr marL="3291840" indent="0">
              <a:buNone/>
              <a:defRPr sz="1920" b="1"/>
            </a:lvl7pPr>
            <a:lvl8pPr marL="3840480" indent="0">
              <a:buNone/>
              <a:defRPr sz="1920" b="1"/>
            </a:lvl8pPr>
            <a:lvl9pPr marL="4389120" indent="0">
              <a:buNone/>
              <a:defRPr sz="192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880"/>
            </a:lvl1pPr>
            <a:lvl2pPr>
              <a:defRPr sz="2400"/>
            </a:lvl2pPr>
            <a:lvl3pPr>
              <a:defRPr sz="2160"/>
            </a:lvl3pPr>
            <a:lvl4pPr>
              <a:defRPr sz="1920"/>
            </a:lvl4pPr>
            <a:lvl5pPr>
              <a:defRPr sz="1920"/>
            </a:lvl5pPr>
            <a:lvl6pPr>
              <a:defRPr sz="1920"/>
            </a:lvl6pPr>
            <a:lvl7pPr>
              <a:defRPr sz="1920"/>
            </a:lvl7pPr>
            <a:lvl8pPr>
              <a:defRPr sz="1920"/>
            </a:lvl8pPr>
            <a:lvl9pPr>
              <a:defRPr sz="192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9" y="1535114"/>
            <a:ext cx="5389033" cy="639762"/>
          </a:xfrm>
        </p:spPr>
        <p:txBody>
          <a:bodyPr anchor="b"/>
          <a:lstStyle>
            <a:lvl1pPr marL="0" indent="0">
              <a:buNone/>
              <a:defRPr sz="2880" b="1"/>
            </a:lvl1pPr>
            <a:lvl2pPr marL="548640" indent="0">
              <a:buNone/>
              <a:defRPr sz="2400" b="1"/>
            </a:lvl2pPr>
            <a:lvl3pPr marL="1097280" indent="0">
              <a:buNone/>
              <a:defRPr sz="2160" b="1"/>
            </a:lvl3pPr>
            <a:lvl4pPr marL="1645920" indent="0">
              <a:buNone/>
              <a:defRPr sz="1920" b="1"/>
            </a:lvl4pPr>
            <a:lvl5pPr marL="2194560" indent="0">
              <a:buNone/>
              <a:defRPr sz="1920" b="1"/>
            </a:lvl5pPr>
            <a:lvl6pPr marL="2743200" indent="0">
              <a:buNone/>
              <a:defRPr sz="1920" b="1"/>
            </a:lvl6pPr>
            <a:lvl7pPr marL="3291840" indent="0">
              <a:buNone/>
              <a:defRPr sz="1920" b="1"/>
            </a:lvl7pPr>
            <a:lvl8pPr marL="3840480" indent="0">
              <a:buNone/>
              <a:defRPr sz="1920" b="1"/>
            </a:lvl8pPr>
            <a:lvl9pPr marL="4389120" indent="0">
              <a:buNone/>
              <a:defRPr sz="192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2880"/>
            </a:lvl1pPr>
            <a:lvl2pPr>
              <a:defRPr sz="2400"/>
            </a:lvl2pPr>
            <a:lvl3pPr>
              <a:defRPr sz="2160"/>
            </a:lvl3pPr>
            <a:lvl4pPr>
              <a:defRPr sz="1920"/>
            </a:lvl4pPr>
            <a:lvl5pPr>
              <a:defRPr sz="1920"/>
            </a:lvl5pPr>
            <a:lvl6pPr>
              <a:defRPr sz="1920"/>
            </a:lvl6pPr>
            <a:lvl7pPr>
              <a:defRPr sz="1920"/>
            </a:lvl7pPr>
            <a:lvl8pPr>
              <a:defRPr sz="1920"/>
            </a:lvl8pPr>
            <a:lvl9pPr>
              <a:defRPr sz="192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9448948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7F31EEB5-AD83-4B35-8EAE-E6943EFD40A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alphaModFix amt="2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285435" y="0"/>
            <a:ext cx="7906564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123603"/>
            <a:ext cx="10972800" cy="1039091"/>
          </a:xfrm>
        </p:spPr>
        <p:txBody>
          <a:bodyPr/>
          <a:lstStyle>
            <a:lvl1pPr>
              <a:defRPr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" name="Right Triangle 8">
            <a:extLst>
              <a:ext uri="{FF2B5EF4-FFF2-40B4-BE49-F238E27FC236}">
                <a16:creationId xmlns:a16="http://schemas.microsoft.com/office/drawing/2014/main" id="{2C6F9AE5-A51F-4D86-873C-5406D5DAFA29}"/>
              </a:ext>
            </a:extLst>
          </p:cNvPr>
          <p:cNvSpPr/>
          <p:nvPr userDrawn="1"/>
        </p:nvSpPr>
        <p:spPr>
          <a:xfrm flipH="1">
            <a:off x="3071192" y="6203062"/>
            <a:ext cx="9120806" cy="654937"/>
          </a:xfrm>
          <a:prstGeom prst="rtTriangl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ight Triangle 9">
            <a:extLst>
              <a:ext uri="{FF2B5EF4-FFF2-40B4-BE49-F238E27FC236}">
                <a16:creationId xmlns:a16="http://schemas.microsoft.com/office/drawing/2014/main" id="{E2FDF385-EE00-488E-88B3-3054263CEC0C}"/>
              </a:ext>
            </a:extLst>
          </p:cNvPr>
          <p:cNvSpPr/>
          <p:nvPr userDrawn="1"/>
        </p:nvSpPr>
        <p:spPr>
          <a:xfrm>
            <a:off x="2" y="6033052"/>
            <a:ext cx="11748050" cy="824948"/>
          </a:xfrm>
          <a:prstGeom prst="rtTriangl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4545257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-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18452" y="458496"/>
            <a:ext cx="8063948" cy="1039091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18452" y="1570383"/>
            <a:ext cx="8063948" cy="4248526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71DBFB66-4009-4980-A80E-24CBF0DF124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3517900" cy="5818909"/>
          </a:xfrm>
        </p:spPr>
        <p:txBody>
          <a:bodyPr/>
          <a:lstStyle/>
          <a:p>
            <a:endParaRPr lang="en-US"/>
          </a:p>
        </p:txBody>
      </p:sp>
      <p:pic>
        <p:nvPicPr>
          <p:cNvPr id="6" name="Picture 5" descr="A picture containing object, clock&#10;&#10;Description automatically generated">
            <a:extLst>
              <a:ext uri="{FF2B5EF4-FFF2-40B4-BE49-F238E27FC236}">
                <a16:creationId xmlns:a16="http://schemas.microsoft.com/office/drawing/2014/main" id="{21E0ACE5-29FA-4B75-88F9-414B376E60A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534775" y="0"/>
            <a:ext cx="657225" cy="666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372710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2" y="273051"/>
            <a:ext cx="4011084" cy="1162050"/>
          </a:xfrm>
        </p:spPr>
        <p:txBody>
          <a:bodyPr anchor="b">
            <a:normAutofit/>
          </a:bodyPr>
          <a:lstStyle>
            <a:lvl1pPr algn="ctr">
              <a:defRPr sz="3000"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0"/>
            <a:ext cx="6815667" cy="5853113"/>
          </a:xfrm>
        </p:spPr>
        <p:txBody>
          <a:bodyPr/>
          <a:lstStyle>
            <a:lvl1pPr>
              <a:defRPr sz="3840"/>
            </a:lvl1pPr>
            <a:lvl2pPr>
              <a:defRPr sz="3360"/>
            </a:lvl2pPr>
            <a:lvl3pPr>
              <a:defRPr sz="288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98BBF992-DAB4-43B9-862F-38DCD15D208A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609602" y="1435101"/>
            <a:ext cx="4011613" cy="46910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91261009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Bur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13997" y="556591"/>
            <a:ext cx="2863482" cy="2804830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txBody>
          <a:bodyPr anchor="ctr">
            <a:normAutofit/>
          </a:bodyPr>
          <a:lstStyle>
            <a:lvl1pPr algn="ctr">
              <a:defRPr sz="2000" b="1" cap="none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233452" y="3132820"/>
            <a:ext cx="2517045" cy="2423154"/>
          </a:xfrm>
          <a:prstGeom prst="ellipse">
            <a:avLst/>
          </a:prstGeom>
          <a:solidFill>
            <a:schemeClr val="accent6"/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2000" b="1">
                <a:solidFill>
                  <a:schemeClr val="bg1"/>
                </a:solidFill>
              </a:defRPr>
            </a:lvl1pPr>
            <a:lvl2pPr marL="548640" indent="0">
              <a:buNone/>
              <a:defRPr sz="2160">
                <a:solidFill>
                  <a:schemeClr val="tx1">
                    <a:tint val="75000"/>
                  </a:schemeClr>
                </a:solidFill>
              </a:defRPr>
            </a:lvl2pPr>
            <a:lvl3pPr marL="1097280" indent="0">
              <a:buNone/>
              <a:defRPr sz="1920">
                <a:solidFill>
                  <a:schemeClr val="tx1">
                    <a:tint val="75000"/>
                  </a:schemeClr>
                </a:solidFill>
              </a:defRPr>
            </a:lvl3pPr>
            <a:lvl4pPr marL="164592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4pPr>
            <a:lvl5pPr marL="219456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5pPr>
            <a:lvl6pPr marL="274320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6pPr>
            <a:lvl7pPr marL="329184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7pPr>
            <a:lvl8pPr marL="384048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8pPr>
            <a:lvl9pPr marL="438912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pic>
        <p:nvPicPr>
          <p:cNvPr id="5" name="Picture 4" descr="A picture containing object, clock&#10;&#10;Description automatically generated">
            <a:extLst>
              <a:ext uri="{FF2B5EF4-FFF2-40B4-BE49-F238E27FC236}">
                <a16:creationId xmlns:a16="http://schemas.microsoft.com/office/drawing/2014/main" id="{1974166F-7EE7-4FBA-8786-482DBD7B9F9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49381" y="6169054"/>
            <a:ext cx="2360815" cy="428095"/>
          </a:xfrm>
          <a:prstGeom prst="rect">
            <a:avLst/>
          </a:prstGeom>
        </p:spPr>
      </p:pic>
      <p:pic>
        <p:nvPicPr>
          <p:cNvPr id="7" name="Picture 6" descr="A picture containing object, clock&#10;&#10;Description automatically generated">
            <a:extLst>
              <a:ext uri="{FF2B5EF4-FFF2-40B4-BE49-F238E27FC236}">
                <a16:creationId xmlns:a16="http://schemas.microsoft.com/office/drawing/2014/main" id="{3B65E8AF-CBC1-4A62-817C-7DBFA8F2529E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1534775" y="0"/>
            <a:ext cx="657225" cy="666750"/>
          </a:xfrm>
          <a:prstGeom prst="rect">
            <a:avLst/>
          </a:prstGeom>
        </p:spPr>
      </p:pic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58554803-46FD-459B-9A2A-E3E0065B379E}"/>
              </a:ext>
            </a:extLst>
          </p:cNvPr>
          <p:cNvSpPr>
            <a:spLocks noGrp="1"/>
          </p:cNvSpPr>
          <p:nvPr>
            <p:ph type="body" idx="10"/>
          </p:nvPr>
        </p:nvSpPr>
        <p:spPr>
          <a:xfrm>
            <a:off x="2802835" y="4434846"/>
            <a:ext cx="2517045" cy="2423154"/>
          </a:xfrm>
          <a:prstGeom prst="ellipse">
            <a:avLst/>
          </a:prstGeom>
          <a:solidFill>
            <a:schemeClr val="accent6"/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2000" b="1">
                <a:solidFill>
                  <a:schemeClr val="bg1"/>
                </a:solidFill>
              </a:defRPr>
            </a:lvl1pPr>
            <a:lvl2pPr marL="548640" indent="0">
              <a:buNone/>
              <a:defRPr sz="2160">
                <a:solidFill>
                  <a:schemeClr val="tx1">
                    <a:tint val="75000"/>
                  </a:schemeClr>
                </a:solidFill>
              </a:defRPr>
            </a:lvl2pPr>
            <a:lvl3pPr marL="1097280" indent="0">
              <a:buNone/>
              <a:defRPr sz="1920">
                <a:solidFill>
                  <a:schemeClr val="tx1">
                    <a:tint val="75000"/>
                  </a:schemeClr>
                </a:solidFill>
              </a:defRPr>
            </a:lvl3pPr>
            <a:lvl4pPr marL="164592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4pPr>
            <a:lvl5pPr marL="219456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5pPr>
            <a:lvl6pPr marL="274320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6pPr>
            <a:lvl7pPr marL="329184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7pPr>
            <a:lvl8pPr marL="384048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8pPr>
            <a:lvl9pPr marL="438912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8AD7D951-7250-4224-8DA6-B017B0C1152A}"/>
              </a:ext>
            </a:extLst>
          </p:cNvPr>
          <p:cNvSpPr>
            <a:spLocks noGrp="1"/>
          </p:cNvSpPr>
          <p:nvPr>
            <p:ph type="body" idx="11"/>
          </p:nvPr>
        </p:nvSpPr>
        <p:spPr>
          <a:xfrm>
            <a:off x="6386855" y="0"/>
            <a:ext cx="2517045" cy="2423154"/>
          </a:xfrm>
          <a:prstGeom prst="ellipse">
            <a:avLst/>
          </a:prstGeom>
          <a:solidFill>
            <a:schemeClr val="accent2"/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2000" b="1">
                <a:solidFill>
                  <a:schemeClr val="bg1"/>
                </a:solidFill>
              </a:defRPr>
            </a:lvl1pPr>
            <a:lvl2pPr marL="548640" indent="0">
              <a:buNone/>
              <a:defRPr sz="2160">
                <a:solidFill>
                  <a:schemeClr val="tx1">
                    <a:tint val="75000"/>
                  </a:schemeClr>
                </a:solidFill>
              </a:defRPr>
            </a:lvl2pPr>
            <a:lvl3pPr marL="1097280" indent="0">
              <a:buNone/>
              <a:defRPr sz="1920">
                <a:solidFill>
                  <a:schemeClr val="tx1">
                    <a:tint val="75000"/>
                  </a:schemeClr>
                </a:solidFill>
              </a:defRPr>
            </a:lvl3pPr>
            <a:lvl4pPr marL="164592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4pPr>
            <a:lvl5pPr marL="219456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5pPr>
            <a:lvl6pPr marL="274320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6pPr>
            <a:lvl7pPr marL="329184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7pPr>
            <a:lvl8pPr marL="384048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8pPr>
            <a:lvl9pPr marL="438912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3A9D51C9-0FAB-46BA-ACF7-DAF3AE3A3577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253948" y="2832100"/>
            <a:ext cx="4259815" cy="1342335"/>
          </a:xfrm>
        </p:spPr>
        <p:txBody>
          <a:bodyPr/>
          <a:lstStyle>
            <a:lvl1pPr marL="0" indent="0" algn="ctr">
              <a:buNone/>
              <a:defRPr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D67EE01A-D6E7-4530-90DA-D9E0E7059B00}"/>
              </a:ext>
            </a:extLst>
          </p:cNvPr>
          <p:cNvSpPr>
            <a:spLocks noGrp="1"/>
          </p:cNvSpPr>
          <p:nvPr>
            <p:ph type="body" idx="13"/>
          </p:nvPr>
        </p:nvSpPr>
        <p:spPr>
          <a:xfrm>
            <a:off x="6625804" y="4559590"/>
            <a:ext cx="2278095" cy="2193117"/>
          </a:xfrm>
          <a:prstGeom prst="ellipse">
            <a:avLst/>
          </a:prstGeom>
          <a:solidFill>
            <a:schemeClr val="tx2"/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2000" b="1">
                <a:solidFill>
                  <a:schemeClr val="bg1"/>
                </a:solidFill>
              </a:defRPr>
            </a:lvl1pPr>
            <a:lvl2pPr marL="548640" indent="0">
              <a:buNone/>
              <a:defRPr sz="2160">
                <a:solidFill>
                  <a:schemeClr val="tx1">
                    <a:tint val="75000"/>
                  </a:schemeClr>
                </a:solidFill>
              </a:defRPr>
            </a:lvl2pPr>
            <a:lvl3pPr marL="1097280" indent="0">
              <a:buNone/>
              <a:defRPr sz="1920">
                <a:solidFill>
                  <a:schemeClr val="tx1">
                    <a:tint val="75000"/>
                  </a:schemeClr>
                </a:solidFill>
              </a:defRPr>
            </a:lvl3pPr>
            <a:lvl4pPr marL="164592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4pPr>
            <a:lvl5pPr marL="219456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5pPr>
            <a:lvl6pPr marL="274320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6pPr>
            <a:lvl7pPr marL="329184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7pPr>
            <a:lvl8pPr marL="384048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8pPr>
            <a:lvl9pPr marL="438912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80812825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ctr">
              <a:defRPr sz="2400"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840"/>
            </a:lvl1pPr>
            <a:lvl2pPr marL="548640" indent="0">
              <a:buNone/>
              <a:defRPr sz="3360"/>
            </a:lvl2pPr>
            <a:lvl3pPr marL="1097280" indent="0">
              <a:buNone/>
              <a:defRPr sz="2880"/>
            </a:lvl3pPr>
            <a:lvl4pPr marL="1645920" indent="0">
              <a:buNone/>
              <a:defRPr sz="2400"/>
            </a:lvl4pPr>
            <a:lvl5pPr marL="2194560" indent="0">
              <a:buNone/>
              <a:defRPr sz="2400"/>
            </a:lvl5pPr>
            <a:lvl6pPr marL="2743200" indent="0">
              <a:buNone/>
              <a:defRPr sz="2400"/>
            </a:lvl6pPr>
            <a:lvl7pPr marL="3291840" indent="0">
              <a:buNone/>
              <a:defRPr sz="2400"/>
            </a:lvl7pPr>
            <a:lvl8pPr marL="3840480" indent="0">
              <a:buNone/>
              <a:defRPr sz="2400"/>
            </a:lvl8pPr>
            <a:lvl9pPr marL="4389120" indent="0">
              <a:buNone/>
              <a:defRPr sz="24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 algn="ctr">
              <a:buNone/>
              <a:defRPr sz="1680"/>
            </a:lvl1pPr>
            <a:lvl2pPr marL="548640" indent="0">
              <a:buNone/>
              <a:defRPr sz="1440"/>
            </a:lvl2pPr>
            <a:lvl3pPr marL="1097280" indent="0">
              <a:buNone/>
              <a:defRPr sz="1200"/>
            </a:lvl3pPr>
            <a:lvl4pPr marL="1645920" indent="0">
              <a:buNone/>
              <a:defRPr sz="1080"/>
            </a:lvl4pPr>
            <a:lvl5pPr marL="2194560" indent="0">
              <a:buNone/>
              <a:defRPr sz="1080"/>
            </a:lvl5pPr>
            <a:lvl6pPr marL="2743200" indent="0">
              <a:buNone/>
              <a:defRPr sz="1080"/>
            </a:lvl6pPr>
            <a:lvl7pPr marL="3291840" indent="0">
              <a:buNone/>
              <a:defRPr sz="1080"/>
            </a:lvl7pPr>
            <a:lvl8pPr marL="3840480" indent="0">
              <a:buNone/>
              <a:defRPr sz="1080"/>
            </a:lvl8pPr>
            <a:lvl9pPr marL="4389120" indent="0">
              <a:buNone/>
              <a:defRPr sz="108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016101178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 rot="10800000">
            <a:off x="453821" y="565265"/>
            <a:ext cx="2743200" cy="5560899"/>
          </a:xfrm>
        </p:spPr>
        <p:txBody>
          <a:bodyPr vert="eaVert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 rot="16200000">
            <a:off x="4884190" y="-727827"/>
            <a:ext cx="5560897" cy="8147081"/>
          </a:xfrm>
        </p:spPr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794019481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lowchart: Document 3">
            <a:extLst>
              <a:ext uri="{FF2B5EF4-FFF2-40B4-BE49-F238E27FC236}">
                <a16:creationId xmlns:a16="http://schemas.microsoft.com/office/drawing/2014/main" id="{FCB51300-636F-44F8-A87A-B397DA99B974}"/>
              </a:ext>
            </a:extLst>
          </p:cNvPr>
          <p:cNvSpPr/>
          <p:nvPr userDrawn="1"/>
        </p:nvSpPr>
        <p:spPr>
          <a:xfrm rot="5400000">
            <a:off x="6095998" y="5028392"/>
            <a:ext cx="12191997" cy="2135212"/>
          </a:xfrm>
          <a:prstGeom prst="flowChartDocumen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7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5486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972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6459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1945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2918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8404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3891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5" name="Graphic 4" descr="Cheers">
            <a:extLst>
              <a:ext uri="{FF2B5EF4-FFF2-40B4-BE49-F238E27FC236}">
                <a16:creationId xmlns:a16="http://schemas.microsoft.com/office/drawing/2014/main" id="{875CFC3C-B369-4749-9EAC-AA7A0DB1C27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277597" y="50801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9438730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lowchart: Document 9">
            <a:extLst>
              <a:ext uri="{FF2B5EF4-FFF2-40B4-BE49-F238E27FC236}">
                <a16:creationId xmlns:a16="http://schemas.microsoft.com/office/drawing/2014/main" id="{84457DED-133C-4564-8A24-5018D7F2AD26}"/>
              </a:ext>
            </a:extLst>
          </p:cNvPr>
          <p:cNvSpPr/>
          <p:nvPr userDrawn="1"/>
        </p:nvSpPr>
        <p:spPr>
          <a:xfrm rot="10800000">
            <a:off x="0" y="6120593"/>
            <a:ext cx="12191997" cy="2135212"/>
          </a:xfrm>
          <a:prstGeom prst="flowChartDocumen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123603"/>
            <a:ext cx="10972800" cy="1039091"/>
          </a:xfrm>
        </p:spPr>
        <p:txBody>
          <a:bodyPr/>
          <a:lstStyle>
            <a:lvl1pPr>
              <a:defRPr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" name="Flowchart: Document 8">
            <a:extLst>
              <a:ext uri="{FF2B5EF4-FFF2-40B4-BE49-F238E27FC236}">
                <a16:creationId xmlns:a16="http://schemas.microsoft.com/office/drawing/2014/main" id="{6B3210C4-CCEC-4C5B-ADC8-D95BA46412CF}"/>
              </a:ext>
            </a:extLst>
          </p:cNvPr>
          <p:cNvSpPr/>
          <p:nvPr userDrawn="1"/>
        </p:nvSpPr>
        <p:spPr>
          <a:xfrm rot="10800000" flipH="1">
            <a:off x="-1930402" y="6160052"/>
            <a:ext cx="14122402" cy="2095754"/>
          </a:xfrm>
          <a:prstGeom prst="flowChartDocumen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5970896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530467852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and Content-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4774C37E-9127-4F2B-828C-C741D8D87E7D}"/>
              </a:ext>
            </a:extLst>
          </p:cNvPr>
          <p:cNvSpPr/>
          <p:nvPr userDrawn="1"/>
        </p:nvSpPr>
        <p:spPr>
          <a:xfrm>
            <a:off x="-49696" y="-99391"/>
            <a:ext cx="12241695" cy="743446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Flowchart: Document 13">
            <a:extLst>
              <a:ext uri="{FF2B5EF4-FFF2-40B4-BE49-F238E27FC236}">
                <a16:creationId xmlns:a16="http://schemas.microsoft.com/office/drawing/2014/main" id="{2A7CFBB1-C451-4C09-A9F1-F69F3F10A6E4}"/>
              </a:ext>
            </a:extLst>
          </p:cNvPr>
          <p:cNvSpPr/>
          <p:nvPr userDrawn="1"/>
        </p:nvSpPr>
        <p:spPr>
          <a:xfrm rot="10800000" flipH="1">
            <a:off x="-1930402" y="6160052"/>
            <a:ext cx="12191999" cy="2095754"/>
          </a:xfrm>
          <a:prstGeom prst="flowChartDocumen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Flowchart: Document 14">
            <a:extLst>
              <a:ext uri="{FF2B5EF4-FFF2-40B4-BE49-F238E27FC236}">
                <a16:creationId xmlns:a16="http://schemas.microsoft.com/office/drawing/2014/main" id="{5F8BCD1B-9EF6-403B-869D-BDD3075AD3C7}"/>
              </a:ext>
            </a:extLst>
          </p:cNvPr>
          <p:cNvSpPr/>
          <p:nvPr userDrawn="1"/>
        </p:nvSpPr>
        <p:spPr>
          <a:xfrm rot="10800000">
            <a:off x="0" y="6120593"/>
            <a:ext cx="12191997" cy="2135212"/>
          </a:xfrm>
          <a:prstGeom prst="flowChartDocumen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 descr="A view of a city with a mountain in the background&#10;&#10;Description automatically generated">
            <a:extLst>
              <a:ext uri="{FF2B5EF4-FFF2-40B4-BE49-F238E27FC236}">
                <a16:creationId xmlns:a16="http://schemas.microsoft.com/office/drawing/2014/main" id="{B828E348-E0C4-4E61-B99A-72BC76594AC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15000"/>
          </a:blip>
          <a:stretch>
            <a:fillRect/>
          </a:stretch>
        </p:blipFill>
        <p:spPr>
          <a:xfrm>
            <a:off x="-49695" y="-649757"/>
            <a:ext cx="12277194" cy="8157514"/>
          </a:xfrm>
          <a:prstGeom prst="rect">
            <a:avLst/>
          </a:prstGeom>
        </p:spPr>
      </p:pic>
      <p:sp>
        <p:nvSpPr>
          <p:cNvPr id="8" name="Title 7">
            <a:extLst>
              <a:ext uri="{FF2B5EF4-FFF2-40B4-BE49-F238E27FC236}">
                <a16:creationId xmlns:a16="http://schemas.microsoft.com/office/drawing/2014/main" id="{36CCFA22-A6ED-4E11-AC2B-8E207FDC0E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906F2C16-CE07-404F-90DC-8643AFA2F82A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609600" y="2035175"/>
            <a:ext cx="10972800" cy="47466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78211611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4774C37E-9127-4F2B-828C-C741D8D87E7D}"/>
              </a:ext>
            </a:extLst>
          </p:cNvPr>
          <p:cNvSpPr/>
          <p:nvPr userDrawn="1"/>
        </p:nvSpPr>
        <p:spPr>
          <a:xfrm>
            <a:off x="-49695" y="-99391"/>
            <a:ext cx="12324520" cy="7434469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lowchart: Document 8">
            <a:extLst>
              <a:ext uri="{FF2B5EF4-FFF2-40B4-BE49-F238E27FC236}">
                <a16:creationId xmlns:a16="http://schemas.microsoft.com/office/drawing/2014/main" id="{5682AA8A-7D73-4F54-B64E-92D110AD9438}"/>
              </a:ext>
            </a:extLst>
          </p:cNvPr>
          <p:cNvSpPr/>
          <p:nvPr userDrawn="1"/>
        </p:nvSpPr>
        <p:spPr>
          <a:xfrm rot="10800000" flipH="1">
            <a:off x="-1930402" y="6160052"/>
            <a:ext cx="12191999" cy="2095754"/>
          </a:xfrm>
          <a:prstGeom prst="flowChartDocumen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Flowchart: Document 12">
            <a:extLst>
              <a:ext uri="{FF2B5EF4-FFF2-40B4-BE49-F238E27FC236}">
                <a16:creationId xmlns:a16="http://schemas.microsoft.com/office/drawing/2014/main" id="{0A177DB9-679D-4D78-BD82-055A5FEB984E}"/>
              </a:ext>
            </a:extLst>
          </p:cNvPr>
          <p:cNvSpPr/>
          <p:nvPr userDrawn="1"/>
        </p:nvSpPr>
        <p:spPr>
          <a:xfrm rot="10800000">
            <a:off x="0" y="6120593"/>
            <a:ext cx="12191997" cy="2135212"/>
          </a:xfrm>
          <a:prstGeom prst="flowChartDocumen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 descr="A view of a city with a mountain in the background&#10;&#10;Description automatically generated">
            <a:extLst>
              <a:ext uri="{FF2B5EF4-FFF2-40B4-BE49-F238E27FC236}">
                <a16:creationId xmlns:a16="http://schemas.microsoft.com/office/drawing/2014/main" id="{B828E348-E0C4-4E61-B99A-72BC76594AC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15000"/>
          </a:blip>
          <a:stretch>
            <a:fillRect/>
          </a:stretch>
        </p:blipFill>
        <p:spPr>
          <a:xfrm>
            <a:off x="-49695" y="-649757"/>
            <a:ext cx="12277194" cy="8157514"/>
          </a:xfrm>
          <a:prstGeom prst="rect">
            <a:avLst/>
          </a:prstGeom>
        </p:spPr>
      </p:pic>
      <p:sp>
        <p:nvSpPr>
          <p:cNvPr id="8" name="Title 7">
            <a:extLst>
              <a:ext uri="{FF2B5EF4-FFF2-40B4-BE49-F238E27FC236}">
                <a16:creationId xmlns:a16="http://schemas.microsoft.com/office/drawing/2014/main" id="{36CCFA22-A6ED-4E11-AC2B-8E207FDC0E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906F2C16-CE07-404F-90DC-8643AFA2F82A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609600" y="2035175"/>
            <a:ext cx="10972800" cy="47466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3414876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396327718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561109"/>
            <a:ext cx="10972800" cy="103909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5384800" cy="4525963"/>
          </a:xfrm>
        </p:spPr>
        <p:txBody>
          <a:bodyPr/>
          <a:lstStyle>
            <a:lvl1pPr>
              <a:defRPr sz="3360"/>
            </a:lvl1pPr>
            <a:lvl2pPr>
              <a:defRPr sz="2880"/>
            </a:lvl2pPr>
            <a:lvl3pPr>
              <a:defRPr sz="2400"/>
            </a:lvl3pPr>
            <a:lvl4pPr>
              <a:defRPr sz="2160"/>
            </a:lvl4pPr>
            <a:lvl5pPr>
              <a:defRPr sz="2160"/>
            </a:lvl5pPr>
            <a:lvl6pPr>
              <a:defRPr sz="2160"/>
            </a:lvl6pPr>
            <a:lvl7pPr>
              <a:defRPr sz="2160"/>
            </a:lvl7pPr>
            <a:lvl8pPr>
              <a:defRPr sz="2160"/>
            </a:lvl8pPr>
            <a:lvl9pPr>
              <a:defRPr sz="216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0"/>
            <a:ext cx="5384800" cy="4525963"/>
          </a:xfrm>
        </p:spPr>
        <p:txBody>
          <a:bodyPr/>
          <a:lstStyle>
            <a:lvl1pPr>
              <a:defRPr sz="3360"/>
            </a:lvl1pPr>
            <a:lvl2pPr>
              <a:defRPr sz="2880"/>
            </a:lvl2pPr>
            <a:lvl3pPr>
              <a:defRPr sz="2400"/>
            </a:lvl3pPr>
            <a:lvl4pPr>
              <a:defRPr sz="2160"/>
            </a:lvl4pPr>
            <a:lvl5pPr>
              <a:defRPr sz="2160"/>
            </a:lvl5pPr>
            <a:lvl6pPr>
              <a:defRPr sz="2160"/>
            </a:lvl6pPr>
            <a:lvl7pPr>
              <a:defRPr sz="2160"/>
            </a:lvl7pPr>
            <a:lvl8pPr>
              <a:defRPr sz="2160"/>
            </a:lvl8pPr>
            <a:lvl9pPr>
              <a:defRPr sz="216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920667862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496023"/>
            <a:ext cx="10972800" cy="1039091"/>
          </a:xfrm>
        </p:spPr>
        <p:txBody>
          <a:bodyPr/>
          <a:lstStyle>
            <a:lvl1pPr>
              <a:defRPr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4"/>
            <a:ext cx="5386917" cy="639762"/>
          </a:xfrm>
        </p:spPr>
        <p:txBody>
          <a:bodyPr anchor="b"/>
          <a:lstStyle>
            <a:lvl1pPr marL="0" indent="0">
              <a:buNone/>
              <a:defRPr sz="2880" b="1"/>
            </a:lvl1pPr>
            <a:lvl2pPr marL="548640" indent="0">
              <a:buNone/>
              <a:defRPr sz="2400" b="1"/>
            </a:lvl2pPr>
            <a:lvl3pPr marL="1097280" indent="0">
              <a:buNone/>
              <a:defRPr sz="2160" b="1"/>
            </a:lvl3pPr>
            <a:lvl4pPr marL="1645920" indent="0">
              <a:buNone/>
              <a:defRPr sz="1920" b="1"/>
            </a:lvl4pPr>
            <a:lvl5pPr marL="2194560" indent="0">
              <a:buNone/>
              <a:defRPr sz="1920" b="1"/>
            </a:lvl5pPr>
            <a:lvl6pPr marL="2743200" indent="0">
              <a:buNone/>
              <a:defRPr sz="1920" b="1"/>
            </a:lvl6pPr>
            <a:lvl7pPr marL="3291840" indent="0">
              <a:buNone/>
              <a:defRPr sz="1920" b="1"/>
            </a:lvl7pPr>
            <a:lvl8pPr marL="3840480" indent="0">
              <a:buNone/>
              <a:defRPr sz="1920" b="1"/>
            </a:lvl8pPr>
            <a:lvl9pPr marL="4389120" indent="0">
              <a:buNone/>
              <a:defRPr sz="192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880"/>
            </a:lvl1pPr>
            <a:lvl2pPr>
              <a:defRPr sz="2400"/>
            </a:lvl2pPr>
            <a:lvl3pPr>
              <a:defRPr sz="2160"/>
            </a:lvl3pPr>
            <a:lvl4pPr>
              <a:defRPr sz="1920"/>
            </a:lvl4pPr>
            <a:lvl5pPr>
              <a:defRPr sz="1920"/>
            </a:lvl5pPr>
            <a:lvl6pPr>
              <a:defRPr sz="1920"/>
            </a:lvl6pPr>
            <a:lvl7pPr>
              <a:defRPr sz="1920"/>
            </a:lvl7pPr>
            <a:lvl8pPr>
              <a:defRPr sz="1920"/>
            </a:lvl8pPr>
            <a:lvl9pPr>
              <a:defRPr sz="192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9" y="1535114"/>
            <a:ext cx="5389033" cy="639762"/>
          </a:xfrm>
        </p:spPr>
        <p:txBody>
          <a:bodyPr anchor="b"/>
          <a:lstStyle>
            <a:lvl1pPr marL="0" indent="0">
              <a:buNone/>
              <a:defRPr sz="2880" b="1"/>
            </a:lvl1pPr>
            <a:lvl2pPr marL="548640" indent="0">
              <a:buNone/>
              <a:defRPr sz="2400" b="1"/>
            </a:lvl2pPr>
            <a:lvl3pPr marL="1097280" indent="0">
              <a:buNone/>
              <a:defRPr sz="2160" b="1"/>
            </a:lvl3pPr>
            <a:lvl4pPr marL="1645920" indent="0">
              <a:buNone/>
              <a:defRPr sz="1920" b="1"/>
            </a:lvl4pPr>
            <a:lvl5pPr marL="2194560" indent="0">
              <a:buNone/>
              <a:defRPr sz="1920" b="1"/>
            </a:lvl5pPr>
            <a:lvl6pPr marL="2743200" indent="0">
              <a:buNone/>
              <a:defRPr sz="1920" b="1"/>
            </a:lvl6pPr>
            <a:lvl7pPr marL="3291840" indent="0">
              <a:buNone/>
              <a:defRPr sz="1920" b="1"/>
            </a:lvl7pPr>
            <a:lvl8pPr marL="3840480" indent="0">
              <a:buNone/>
              <a:defRPr sz="1920" b="1"/>
            </a:lvl8pPr>
            <a:lvl9pPr marL="4389120" indent="0">
              <a:buNone/>
              <a:defRPr sz="192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2880"/>
            </a:lvl1pPr>
            <a:lvl2pPr>
              <a:defRPr sz="2400"/>
            </a:lvl2pPr>
            <a:lvl3pPr>
              <a:defRPr sz="2160"/>
            </a:lvl3pPr>
            <a:lvl4pPr>
              <a:defRPr sz="1920"/>
            </a:lvl4pPr>
            <a:lvl5pPr>
              <a:defRPr sz="1920"/>
            </a:lvl5pPr>
            <a:lvl6pPr>
              <a:defRPr sz="1920"/>
            </a:lvl6pPr>
            <a:lvl7pPr>
              <a:defRPr sz="1920"/>
            </a:lvl7pPr>
            <a:lvl8pPr>
              <a:defRPr sz="1920"/>
            </a:lvl8pPr>
            <a:lvl9pPr>
              <a:defRPr sz="192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103273821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ent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4774C37E-9127-4F2B-828C-C741D8D87E7D}"/>
              </a:ext>
            </a:extLst>
          </p:cNvPr>
          <p:cNvSpPr/>
          <p:nvPr userDrawn="1"/>
        </p:nvSpPr>
        <p:spPr>
          <a:xfrm>
            <a:off x="-49696" y="-99391"/>
            <a:ext cx="12241695" cy="743446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lowchart: Document 7">
            <a:extLst>
              <a:ext uri="{FF2B5EF4-FFF2-40B4-BE49-F238E27FC236}">
                <a16:creationId xmlns:a16="http://schemas.microsoft.com/office/drawing/2014/main" id="{B9BD87BB-A55D-4903-8608-3B5C027F1AA2}"/>
              </a:ext>
            </a:extLst>
          </p:cNvPr>
          <p:cNvSpPr/>
          <p:nvPr userDrawn="1"/>
        </p:nvSpPr>
        <p:spPr>
          <a:xfrm rot="10800000" flipH="1">
            <a:off x="-1930402" y="6160052"/>
            <a:ext cx="12191999" cy="2095754"/>
          </a:xfrm>
          <a:prstGeom prst="flowChartDocumen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lowchart: Document 8">
            <a:extLst>
              <a:ext uri="{FF2B5EF4-FFF2-40B4-BE49-F238E27FC236}">
                <a16:creationId xmlns:a16="http://schemas.microsoft.com/office/drawing/2014/main" id="{40D58D82-D15B-4F85-9365-D33737EF45A0}"/>
              </a:ext>
            </a:extLst>
          </p:cNvPr>
          <p:cNvSpPr/>
          <p:nvPr userDrawn="1"/>
        </p:nvSpPr>
        <p:spPr>
          <a:xfrm rot="10800000">
            <a:off x="0" y="6120593"/>
            <a:ext cx="12191997" cy="2135212"/>
          </a:xfrm>
          <a:prstGeom prst="flowChartDocumen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 descr="A view of a city with a mountain in the background&#10;&#10;Description automatically generated">
            <a:extLst>
              <a:ext uri="{FF2B5EF4-FFF2-40B4-BE49-F238E27FC236}">
                <a16:creationId xmlns:a16="http://schemas.microsoft.com/office/drawing/2014/main" id="{B828E348-E0C4-4E61-B99A-72BC76594AC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15000"/>
          </a:blip>
          <a:stretch>
            <a:fillRect/>
          </a:stretch>
        </p:blipFill>
        <p:spPr>
          <a:xfrm>
            <a:off x="-49695" y="-649757"/>
            <a:ext cx="12277194" cy="8157514"/>
          </a:xfrm>
          <a:prstGeom prst="rect">
            <a:avLst/>
          </a:prstGeom>
        </p:spPr>
      </p:pic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906F2C16-CE07-404F-90DC-8643AFA2F82A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609600" y="576943"/>
            <a:ext cx="10972800" cy="5704114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001341593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2" y="273051"/>
            <a:ext cx="4011084" cy="1162050"/>
          </a:xfrm>
        </p:spPr>
        <p:txBody>
          <a:bodyPr anchor="b">
            <a:normAutofit/>
          </a:bodyPr>
          <a:lstStyle>
            <a:lvl1pPr algn="ctr">
              <a:defRPr sz="3000"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0"/>
            <a:ext cx="6815667" cy="5853113"/>
          </a:xfrm>
        </p:spPr>
        <p:txBody>
          <a:bodyPr/>
          <a:lstStyle>
            <a:lvl1pPr>
              <a:defRPr sz="3840"/>
            </a:lvl1pPr>
            <a:lvl2pPr>
              <a:defRPr sz="3360"/>
            </a:lvl2pPr>
            <a:lvl3pPr>
              <a:defRPr sz="288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98BBF992-DAB4-43B9-862F-38DCD15D208A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609602" y="1435101"/>
            <a:ext cx="4011613" cy="46910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025333653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4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840"/>
            </a:lvl1pPr>
            <a:lvl2pPr marL="548640" indent="0">
              <a:buNone/>
              <a:defRPr sz="3360"/>
            </a:lvl2pPr>
            <a:lvl3pPr marL="1097280" indent="0">
              <a:buNone/>
              <a:defRPr sz="2880"/>
            </a:lvl3pPr>
            <a:lvl4pPr marL="1645920" indent="0">
              <a:buNone/>
              <a:defRPr sz="2400"/>
            </a:lvl4pPr>
            <a:lvl5pPr marL="2194560" indent="0">
              <a:buNone/>
              <a:defRPr sz="2400"/>
            </a:lvl5pPr>
            <a:lvl6pPr marL="2743200" indent="0">
              <a:buNone/>
              <a:defRPr sz="2400"/>
            </a:lvl6pPr>
            <a:lvl7pPr marL="3291840" indent="0">
              <a:buNone/>
              <a:defRPr sz="2400"/>
            </a:lvl7pPr>
            <a:lvl8pPr marL="3840480" indent="0">
              <a:buNone/>
              <a:defRPr sz="2400"/>
            </a:lvl8pPr>
            <a:lvl9pPr marL="4389120" indent="0">
              <a:buNone/>
              <a:defRPr sz="24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680"/>
            </a:lvl1pPr>
            <a:lvl2pPr marL="548640" indent="0">
              <a:buNone/>
              <a:defRPr sz="1440"/>
            </a:lvl2pPr>
            <a:lvl3pPr marL="1097280" indent="0">
              <a:buNone/>
              <a:defRPr sz="1200"/>
            </a:lvl3pPr>
            <a:lvl4pPr marL="1645920" indent="0">
              <a:buNone/>
              <a:defRPr sz="1080"/>
            </a:lvl4pPr>
            <a:lvl5pPr marL="2194560" indent="0">
              <a:buNone/>
              <a:defRPr sz="1080"/>
            </a:lvl5pPr>
            <a:lvl6pPr marL="2743200" indent="0">
              <a:buNone/>
              <a:defRPr sz="1080"/>
            </a:lvl6pPr>
            <a:lvl7pPr marL="3291840" indent="0">
              <a:buNone/>
              <a:defRPr sz="1080"/>
            </a:lvl7pPr>
            <a:lvl8pPr marL="3840480" indent="0">
              <a:buNone/>
              <a:defRPr sz="1080"/>
            </a:lvl8pPr>
            <a:lvl9pPr marL="4389120" indent="0">
              <a:buNone/>
              <a:defRPr sz="108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435829962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aining Ro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0B7269FF-D712-41B5-8260-0916EC38AE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597857"/>
            <a:ext cx="6298097" cy="1039091"/>
          </a:xfrm>
        </p:spPr>
        <p:txBody>
          <a:bodyPr>
            <a:noAutofit/>
          </a:bodyPr>
          <a:lstStyle>
            <a:lvl1pPr>
              <a:defRPr sz="4500"/>
            </a:lvl1pPr>
          </a:lstStyle>
          <a:p>
            <a:r>
              <a:rPr lang="en-US" dirty="0"/>
              <a:t>Click to edit Master title</a:t>
            </a:r>
          </a:p>
        </p:txBody>
      </p:sp>
      <p:sp>
        <p:nvSpPr>
          <p:cNvPr id="6" name="Picture Placeholder 2">
            <a:extLst>
              <a:ext uri="{FF2B5EF4-FFF2-40B4-BE49-F238E27FC236}">
                <a16:creationId xmlns:a16="http://schemas.microsoft.com/office/drawing/2014/main" id="{0CBD3E46-579D-4511-8D26-558B18016AB5}"/>
              </a:ext>
            </a:extLst>
          </p:cNvPr>
          <p:cNvSpPr>
            <a:spLocks noGrp="1"/>
          </p:cNvSpPr>
          <p:nvPr>
            <p:ph type="pic" idx="10" hasCustomPrompt="1"/>
          </p:nvPr>
        </p:nvSpPr>
        <p:spPr>
          <a:xfrm>
            <a:off x="6907697" y="597857"/>
            <a:ext cx="3836503" cy="5872509"/>
          </a:xfrm>
        </p:spPr>
        <p:txBody>
          <a:bodyPr/>
          <a:lstStyle>
            <a:lvl1pPr marL="0" indent="0">
              <a:buNone/>
              <a:defRPr sz="3840"/>
            </a:lvl1pPr>
            <a:lvl2pPr marL="548640" indent="0">
              <a:buNone/>
              <a:defRPr sz="3360"/>
            </a:lvl2pPr>
            <a:lvl3pPr marL="1097280" indent="0">
              <a:buNone/>
              <a:defRPr sz="2880"/>
            </a:lvl3pPr>
            <a:lvl4pPr marL="1645920" indent="0">
              <a:buNone/>
              <a:defRPr sz="2400"/>
            </a:lvl4pPr>
            <a:lvl5pPr marL="2194560" indent="0">
              <a:buNone/>
              <a:defRPr sz="2400"/>
            </a:lvl5pPr>
            <a:lvl6pPr marL="2743200" indent="0">
              <a:buNone/>
              <a:defRPr sz="2400"/>
            </a:lvl6pPr>
            <a:lvl7pPr marL="3291840" indent="0">
              <a:buNone/>
              <a:defRPr sz="2400"/>
            </a:lvl7pPr>
            <a:lvl8pPr marL="3840480" indent="0">
              <a:buNone/>
              <a:defRPr sz="2400"/>
            </a:lvl8pPr>
            <a:lvl9pPr marL="4389120" indent="0">
              <a:buNone/>
              <a:defRPr sz="2400"/>
            </a:lvl9pPr>
          </a:lstStyle>
          <a:p>
            <a:r>
              <a:rPr lang="en-US" dirty="0"/>
              <a:t>WebEx Element 1</a:t>
            </a:r>
          </a:p>
        </p:txBody>
      </p:sp>
      <p:sp>
        <p:nvSpPr>
          <p:cNvPr id="7" name="Picture Placeholder 2">
            <a:extLst>
              <a:ext uri="{FF2B5EF4-FFF2-40B4-BE49-F238E27FC236}">
                <a16:creationId xmlns:a16="http://schemas.microsoft.com/office/drawing/2014/main" id="{7DC9BAAC-CDE6-4AC5-BB8F-7C1419135B37}"/>
              </a:ext>
            </a:extLst>
          </p:cNvPr>
          <p:cNvSpPr>
            <a:spLocks noGrp="1"/>
          </p:cNvSpPr>
          <p:nvPr>
            <p:ph type="pic" idx="11" hasCustomPrompt="1"/>
          </p:nvPr>
        </p:nvSpPr>
        <p:spPr>
          <a:xfrm>
            <a:off x="904600" y="5088831"/>
            <a:ext cx="4379704" cy="950705"/>
          </a:xfrm>
        </p:spPr>
        <p:txBody>
          <a:bodyPr/>
          <a:lstStyle>
            <a:lvl1pPr marL="0" indent="0">
              <a:buNone/>
              <a:defRPr sz="3840"/>
            </a:lvl1pPr>
            <a:lvl2pPr marL="548640" indent="0">
              <a:buNone/>
              <a:defRPr sz="3360"/>
            </a:lvl2pPr>
            <a:lvl3pPr marL="1097280" indent="0">
              <a:buNone/>
              <a:defRPr sz="2880"/>
            </a:lvl3pPr>
            <a:lvl4pPr marL="1645920" indent="0">
              <a:buNone/>
              <a:defRPr sz="2400"/>
            </a:lvl4pPr>
            <a:lvl5pPr marL="2194560" indent="0">
              <a:buNone/>
              <a:defRPr sz="2400"/>
            </a:lvl5pPr>
            <a:lvl6pPr marL="2743200" indent="0">
              <a:buNone/>
              <a:defRPr sz="2400"/>
            </a:lvl6pPr>
            <a:lvl7pPr marL="3291840" indent="0">
              <a:buNone/>
              <a:defRPr sz="2400"/>
            </a:lvl7pPr>
            <a:lvl8pPr marL="3840480" indent="0">
              <a:buNone/>
              <a:defRPr sz="2400"/>
            </a:lvl8pPr>
            <a:lvl9pPr marL="4389120" indent="0">
              <a:buNone/>
              <a:defRPr sz="2400"/>
            </a:lvl9pPr>
          </a:lstStyle>
          <a:p>
            <a:r>
              <a:rPr lang="en-US" dirty="0"/>
              <a:t>WebEx Element 1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6522FC02-5CB1-438D-92E5-8CE9165A8C1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904875" y="1973886"/>
            <a:ext cx="4379913" cy="600075"/>
          </a:xfrm>
        </p:spPr>
        <p:txBody>
          <a:bodyPr>
            <a:normAutofit/>
          </a:bodyPr>
          <a:lstStyle>
            <a:lvl1pPr marL="0" indent="0" algn="ctr">
              <a:buNone/>
              <a:defRPr sz="3000"/>
            </a:lvl1pPr>
          </a:lstStyle>
          <a:p>
            <a:pPr lvl="0"/>
            <a:r>
              <a:rPr lang="en-US" dirty="0"/>
              <a:t>Description</a:t>
            </a:r>
          </a:p>
        </p:txBody>
      </p:sp>
      <p:sp>
        <p:nvSpPr>
          <p:cNvPr id="12" name="Text Placeholder 9">
            <a:extLst>
              <a:ext uri="{FF2B5EF4-FFF2-40B4-BE49-F238E27FC236}">
                <a16:creationId xmlns:a16="http://schemas.microsoft.com/office/drawing/2014/main" id="{A97EE31F-CD19-4454-A1D4-669E84C54CB3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904875" y="4389503"/>
            <a:ext cx="4379913" cy="600075"/>
          </a:xfrm>
        </p:spPr>
        <p:txBody>
          <a:bodyPr>
            <a:normAutofit/>
          </a:bodyPr>
          <a:lstStyle>
            <a:lvl1pPr marL="0" indent="0" algn="ctr">
              <a:buNone/>
              <a:defRPr sz="3000"/>
            </a:lvl1pPr>
          </a:lstStyle>
          <a:p>
            <a:pPr lvl="0"/>
            <a:r>
              <a:rPr lang="en-US" dirty="0"/>
              <a:t>Description</a:t>
            </a:r>
          </a:p>
        </p:txBody>
      </p:sp>
      <p:sp>
        <p:nvSpPr>
          <p:cNvPr id="17" name="Text Placeholder 9">
            <a:extLst>
              <a:ext uri="{FF2B5EF4-FFF2-40B4-BE49-F238E27FC236}">
                <a16:creationId xmlns:a16="http://schemas.microsoft.com/office/drawing/2014/main" id="{BB723353-6D62-41A5-8811-E95582CA4412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904875" y="3231321"/>
            <a:ext cx="4379913" cy="600075"/>
          </a:xfrm>
        </p:spPr>
        <p:txBody>
          <a:bodyPr>
            <a:normAutofit/>
          </a:bodyPr>
          <a:lstStyle>
            <a:lvl1pPr marL="0" indent="0" algn="ctr">
              <a:buNone/>
              <a:defRPr sz="3000"/>
            </a:lvl1pPr>
          </a:lstStyle>
          <a:p>
            <a:pPr lvl="0"/>
            <a:r>
              <a:rPr lang="en-US" dirty="0"/>
              <a:t>Description</a:t>
            </a:r>
          </a:p>
        </p:txBody>
      </p:sp>
    </p:spTree>
    <p:extLst>
      <p:ext uri="{BB962C8B-B14F-4D97-AF65-F5344CB8AC3E}">
        <p14:creationId xmlns:p14="http://schemas.microsoft.com/office/powerpoint/2010/main" val="3355617763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 rot="10800000">
            <a:off x="453821" y="565265"/>
            <a:ext cx="2743200" cy="5560899"/>
          </a:xfrm>
        </p:spPr>
        <p:txBody>
          <a:bodyPr vert="eaVert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 rot="16200000">
            <a:off x="4884190" y="-727827"/>
            <a:ext cx="5560897" cy="8147081"/>
          </a:xfrm>
        </p:spPr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537950116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B1AEDA-4FA7-A548-AA8D-CF8E038585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67DEEC8-7A19-614B-B7F4-018BD22BB61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EB843926-1221-7549-B027-CFE20A8E622C}" type="datetimeFigureOut">
              <a:rPr lang="en-US" smtClean="0"/>
              <a:t>11/18/2024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880D95E-7091-814D-BAA7-638550FD94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© 2018 Leadership Integration Simplified LLC. All rights reserved.  </a:t>
            </a:r>
            <a:br>
              <a:rPr lang="en-US"/>
            </a:br>
            <a:r>
              <a:rPr lang="en-US"/>
              <a:t>May not be reproduced or distributed in any other form. For internal use only.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D9850EC-7EB8-1D47-91E5-18DE8415C7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681F6190-39D4-3D4B-A0B0-86D2B73E9073}" type="slidenum">
              <a:rPr lang="en-US" smtClean="0"/>
              <a:t>‹#›</a:t>
            </a:fld>
            <a:endParaRPr lang="en-US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F0B8946A-6279-0649-A4DD-8BBBCBA4F082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838200" y="1973264"/>
            <a:ext cx="10515600" cy="368141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1071740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and Content-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4774C37E-9127-4F2B-828C-C741D8D87E7D}"/>
              </a:ext>
            </a:extLst>
          </p:cNvPr>
          <p:cNvSpPr/>
          <p:nvPr userDrawn="1"/>
        </p:nvSpPr>
        <p:spPr>
          <a:xfrm>
            <a:off x="-49696" y="-99391"/>
            <a:ext cx="12241695" cy="695739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ight Triangle 11">
            <a:extLst>
              <a:ext uri="{FF2B5EF4-FFF2-40B4-BE49-F238E27FC236}">
                <a16:creationId xmlns:a16="http://schemas.microsoft.com/office/drawing/2014/main" id="{1651B355-44E3-4F6D-9F05-25E74D6E15DF}"/>
              </a:ext>
            </a:extLst>
          </p:cNvPr>
          <p:cNvSpPr/>
          <p:nvPr userDrawn="1"/>
        </p:nvSpPr>
        <p:spPr>
          <a:xfrm>
            <a:off x="2" y="5818909"/>
            <a:ext cx="11748050" cy="1039091"/>
          </a:xfrm>
          <a:prstGeom prst="rtTriangl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ight Triangle 10">
            <a:extLst>
              <a:ext uri="{FF2B5EF4-FFF2-40B4-BE49-F238E27FC236}">
                <a16:creationId xmlns:a16="http://schemas.microsoft.com/office/drawing/2014/main" id="{83551846-B7EF-4F33-A945-749D40EDD463}"/>
              </a:ext>
            </a:extLst>
          </p:cNvPr>
          <p:cNvSpPr/>
          <p:nvPr userDrawn="1"/>
        </p:nvSpPr>
        <p:spPr>
          <a:xfrm flipH="1">
            <a:off x="3071192" y="6033052"/>
            <a:ext cx="9120808" cy="824948"/>
          </a:xfrm>
          <a:prstGeom prst="rtTriangl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 descr="A view of a city with a mountain in the background&#10;&#10;Description automatically generated">
            <a:extLst>
              <a:ext uri="{FF2B5EF4-FFF2-40B4-BE49-F238E27FC236}">
                <a16:creationId xmlns:a16="http://schemas.microsoft.com/office/drawing/2014/main" id="{B828E348-E0C4-4E61-B99A-72BC76594AC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alphaModFix amt="30000"/>
          </a:blip>
          <a:srcRect t="6747" b="7965"/>
          <a:stretch/>
        </p:blipFill>
        <p:spPr>
          <a:xfrm>
            <a:off x="-49695" y="-99391"/>
            <a:ext cx="12277194" cy="6957391"/>
          </a:xfrm>
          <a:prstGeom prst="rect">
            <a:avLst/>
          </a:prstGeom>
        </p:spPr>
      </p:pic>
      <p:sp>
        <p:nvSpPr>
          <p:cNvPr id="8" name="Title 7">
            <a:extLst>
              <a:ext uri="{FF2B5EF4-FFF2-40B4-BE49-F238E27FC236}">
                <a16:creationId xmlns:a16="http://schemas.microsoft.com/office/drawing/2014/main" id="{36CCFA22-A6ED-4E11-AC2B-8E207FDC0E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906F2C16-CE07-404F-90DC-8643AFA2F82A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609600" y="2035175"/>
            <a:ext cx="10972800" cy="43275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190002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4774C37E-9127-4F2B-828C-C741D8D87E7D}"/>
              </a:ext>
            </a:extLst>
          </p:cNvPr>
          <p:cNvSpPr/>
          <p:nvPr userDrawn="1"/>
        </p:nvSpPr>
        <p:spPr>
          <a:xfrm>
            <a:off x="3" y="0"/>
            <a:ext cx="12274822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 descr="A view of a city with a mountain in the background&#10;&#10;Description automatically generated">
            <a:extLst>
              <a:ext uri="{FF2B5EF4-FFF2-40B4-BE49-F238E27FC236}">
                <a16:creationId xmlns:a16="http://schemas.microsoft.com/office/drawing/2014/main" id="{B828E348-E0C4-4E61-B99A-72BC76594AC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alphaModFix amt="30000"/>
          </a:blip>
          <a:srcRect t="6747" b="7965"/>
          <a:stretch/>
        </p:blipFill>
        <p:spPr>
          <a:xfrm>
            <a:off x="2" y="-99391"/>
            <a:ext cx="12274824" cy="6957391"/>
          </a:xfrm>
          <a:prstGeom prst="rect">
            <a:avLst/>
          </a:prstGeom>
        </p:spPr>
      </p:pic>
      <p:sp>
        <p:nvSpPr>
          <p:cNvPr id="11" name="Right Triangle 10">
            <a:extLst>
              <a:ext uri="{FF2B5EF4-FFF2-40B4-BE49-F238E27FC236}">
                <a16:creationId xmlns:a16="http://schemas.microsoft.com/office/drawing/2014/main" id="{83551846-B7EF-4F33-A945-749D40EDD463}"/>
              </a:ext>
            </a:extLst>
          </p:cNvPr>
          <p:cNvSpPr/>
          <p:nvPr userDrawn="1"/>
        </p:nvSpPr>
        <p:spPr>
          <a:xfrm flipH="1">
            <a:off x="3071191" y="6033052"/>
            <a:ext cx="9203633" cy="824948"/>
          </a:xfrm>
          <a:prstGeom prst="rtTriangl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ight Triangle 11">
            <a:extLst>
              <a:ext uri="{FF2B5EF4-FFF2-40B4-BE49-F238E27FC236}">
                <a16:creationId xmlns:a16="http://schemas.microsoft.com/office/drawing/2014/main" id="{1651B355-44E3-4F6D-9F05-25E74D6E15DF}"/>
              </a:ext>
            </a:extLst>
          </p:cNvPr>
          <p:cNvSpPr/>
          <p:nvPr userDrawn="1"/>
        </p:nvSpPr>
        <p:spPr>
          <a:xfrm>
            <a:off x="2" y="5818909"/>
            <a:ext cx="11748050" cy="1039091"/>
          </a:xfrm>
          <a:prstGeom prst="rt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36CCFA22-A6ED-4E11-AC2B-8E207FDC0E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9" name="Picture 8" descr="ppt1a-bkgd.jpg">
            <a:extLst>
              <a:ext uri="{FF2B5EF4-FFF2-40B4-BE49-F238E27FC236}">
                <a16:creationId xmlns:a16="http://schemas.microsoft.com/office/drawing/2014/main" id="{91A128F4-46F5-4DA2-805F-BFFB9858466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" y="6139414"/>
            <a:ext cx="2437265" cy="718586"/>
          </a:xfrm>
          <a:prstGeom prst="rect">
            <a:avLst/>
          </a:prstGeom>
        </p:spPr>
      </p:pic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906F2C16-CE07-404F-90DC-8643AFA2F82A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609600" y="2035175"/>
            <a:ext cx="10972800" cy="47466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7581889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and Content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58496"/>
            <a:ext cx="10896600" cy="1039091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570383"/>
            <a:ext cx="10896600" cy="479066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6" name="Picture 5" descr="A picture containing object, clock&#10;&#10;Description automatically generated">
            <a:extLst>
              <a:ext uri="{FF2B5EF4-FFF2-40B4-BE49-F238E27FC236}">
                <a16:creationId xmlns:a16="http://schemas.microsoft.com/office/drawing/2014/main" id="{21E0ACE5-29FA-4B75-88F9-414B376E60A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534775" y="0"/>
            <a:ext cx="657225" cy="666750"/>
          </a:xfrm>
          <a:prstGeom prst="rect">
            <a:avLst/>
          </a:prstGeom>
        </p:spPr>
      </p:pic>
      <p:sp>
        <p:nvSpPr>
          <p:cNvPr id="9" name="Right Triangle 8">
            <a:extLst>
              <a:ext uri="{FF2B5EF4-FFF2-40B4-BE49-F238E27FC236}">
                <a16:creationId xmlns:a16="http://schemas.microsoft.com/office/drawing/2014/main" id="{49587759-BFD5-49F9-841D-05A5AC88BC26}"/>
              </a:ext>
            </a:extLst>
          </p:cNvPr>
          <p:cNvSpPr/>
          <p:nvPr userDrawn="1"/>
        </p:nvSpPr>
        <p:spPr>
          <a:xfrm flipH="1">
            <a:off x="3071192" y="6203062"/>
            <a:ext cx="9120806" cy="654937"/>
          </a:xfrm>
          <a:prstGeom prst="rtTriangl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ight Triangle 9">
            <a:extLst>
              <a:ext uri="{FF2B5EF4-FFF2-40B4-BE49-F238E27FC236}">
                <a16:creationId xmlns:a16="http://schemas.microsoft.com/office/drawing/2014/main" id="{1A8FA3BC-613D-4C88-B424-70665FDB1A32}"/>
              </a:ext>
            </a:extLst>
          </p:cNvPr>
          <p:cNvSpPr/>
          <p:nvPr userDrawn="1"/>
        </p:nvSpPr>
        <p:spPr>
          <a:xfrm>
            <a:off x="2" y="6033052"/>
            <a:ext cx="11748050" cy="824948"/>
          </a:xfrm>
          <a:prstGeom prst="rtTriangl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19109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and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47205"/>
            <a:ext cx="10896600" cy="1039091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pic>
        <p:nvPicPr>
          <p:cNvPr id="6" name="Picture 5" descr="A picture containing object, clock&#10;&#10;Description automatically generated">
            <a:extLst>
              <a:ext uri="{FF2B5EF4-FFF2-40B4-BE49-F238E27FC236}">
                <a16:creationId xmlns:a16="http://schemas.microsoft.com/office/drawing/2014/main" id="{21E0ACE5-29FA-4B75-88F9-414B376E60A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534775" y="0"/>
            <a:ext cx="657225" cy="666750"/>
          </a:xfrm>
          <a:prstGeom prst="rect">
            <a:avLst/>
          </a:prstGeom>
        </p:spPr>
      </p:pic>
      <p:sp>
        <p:nvSpPr>
          <p:cNvPr id="9" name="Right Triangle 8">
            <a:extLst>
              <a:ext uri="{FF2B5EF4-FFF2-40B4-BE49-F238E27FC236}">
                <a16:creationId xmlns:a16="http://schemas.microsoft.com/office/drawing/2014/main" id="{49587759-BFD5-49F9-841D-05A5AC88BC26}"/>
              </a:ext>
            </a:extLst>
          </p:cNvPr>
          <p:cNvSpPr/>
          <p:nvPr userDrawn="1"/>
        </p:nvSpPr>
        <p:spPr>
          <a:xfrm flipH="1">
            <a:off x="3071192" y="6597110"/>
            <a:ext cx="9120806" cy="260889"/>
          </a:xfrm>
          <a:prstGeom prst="rtTriangl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ight Triangle 9">
            <a:extLst>
              <a:ext uri="{FF2B5EF4-FFF2-40B4-BE49-F238E27FC236}">
                <a16:creationId xmlns:a16="http://schemas.microsoft.com/office/drawing/2014/main" id="{1A8FA3BC-613D-4C88-B424-70665FDB1A32}"/>
              </a:ext>
            </a:extLst>
          </p:cNvPr>
          <p:cNvSpPr/>
          <p:nvPr userDrawn="1"/>
        </p:nvSpPr>
        <p:spPr>
          <a:xfrm>
            <a:off x="2" y="6529388"/>
            <a:ext cx="11748050" cy="328612"/>
          </a:xfrm>
          <a:prstGeom prst="rtTriangl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63072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561109"/>
            <a:ext cx="10972800" cy="103909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5384800" cy="4525963"/>
          </a:xfrm>
        </p:spPr>
        <p:txBody>
          <a:bodyPr/>
          <a:lstStyle>
            <a:lvl1pPr>
              <a:defRPr sz="3360"/>
            </a:lvl1pPr>
            <a:lvl2pPr>
              <a:defRPr sz="2880"/>
            </a:lvl2pPr>
            <a:lvl3pPr>
              <a:defRPr sz="2400"/>
            </a:lvl3pPr>
            <a:lvl4pPr>
              <a:defRPr sz="2160"/>
            </a:lvl4pPr>
            <a:lvl5pPr>
              <a:defRPr sz="2160"/>
            </a:lvl5pPr>
            <a:lvl6pPr>
              <a:defRPr sz="2160"/>
            </a:lvl6pPr>
            <a:lvl7pPr>
              <a:defRPr sz="2160"/>
            </a:lvl7pPr>
            <a:lvl8pPr>
              <a:defRPr sz="2160"/>
            </a:lvl8pPr>
            <a:lvl9pPr>
              <a:defRPr sz="216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0"/>
            <a:ext cx="5384800" cy="4525963"/>
          </a:xfrm>
        </p:spPr>
        <p:txBody>
          <a:bodyPr/>
          <a:lstStyle>
            <a:lvl1pPr>
              <a:defRPr sz="3360"/>
            </a:lvl1pPr>
            <a:lvl2pPr>
              <a:defRPr sz="2880"/>
            </a:lvl2pPr>
            <a:lvl3pPr>
              <a:defRPr sz="2400"/>
            </a:lvl3pPr>
            <a:lvl4pPr>
              <a:defRPr sz="2160"/>
            </a:lvl4pPr>
            <a:lvl5pPr>
              <a:defRPr sz="2160"/>
            </a:lvl5pPr>
            <a:lvl6pPr>
              <a:defRPr sz="2160"/>
            </a:lvl6pPr>
            <a:lvl7pPr>
              <a:defRPr sz="2160"/>
            </a:lvl7pPr>
            <a:lvl8pPr>
              <a:defRPr sz="2160"/>
            </a:lvl8pPr>
            <a:lvl9pPr>
              <a:defRPr sz="216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4384382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.xml"/><Relationship Id="rId13" Type="http://schemas.openxmlformats.org/officeDocument/2006/relationships/slideLayout" Target="../slideLayouts/slideLayout29.xml"/><Relationship Id="rId18" Type="http://schemas.openxmlformats.org/officeDocument/2006/relationships/slideLayout" Target="../slideLayouts/slideLayout34.xml"/><Relationship Id="rId3" Type="http://schemas.openxmlformats.org/officeDocument/2006/relationships/slideLayout" Target="../slideLayouts/slideLayout19.xml"/><Relationship Id="rId7" Type="http://schemas.openxmlformats.org/officeDocument/2006/relationships/slideLayout" Target="../slideLayouts/slideLayout23.xml"/><Relationship Id="rId12" Type="http://schemas.openxmlformats.org/officeDocument/2006/relationships/slideLayout" Target="../slideLayouts/slideLayout28.xml"/><Relationship Id="rId17" Type="http://schemas.openxmlformats.org/officeDocument/2006/relationships/slideLayout" Target="../slideLayouts/slideLayout33.xml"/><Relationship Id="rId2" Type="http://schemas.openxmlformats.org/officeDocument/2006/relationships/slideLayout" Target="../slideLayouts/slideLayout18.xml"/><Relationship Id="rId16" Type="http://schemas.openxmlformats.org/officeDocument/2006/relationships/slideLayout" Target="../slideLayouts/slideLayout32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7.xml"/><Relationship Id="rId6" Type="http://schemas.openxmlformats.org/officeDocument/2006/relationships/slideLayout" Target="../slideLayouts/slideLayout22.xml"/><Relationship Id="rId11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1.xml"/><Relationship Id="rId15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26.xml"/><Relationship Id="rId19" Type="http://schemas.openxmlformats.org/officeDocument/2006/relationships/theme" Target="../theme/theme2.xml"/><Relationship Id="rId4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5.xml"/><Relationship Id="rId14" Type="http://schemas.openxmlformats.org/officeDocument/2006/relationships/slideLayout" Target="../slideLayouts/slideLayout3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2.xml"/><Relationship Id="rId13" Type="http://schemas.openxmlformats.org/officeDocument/2006/relationships/slideLayout" Target="../slideLayouts/slideLayout47.xml"/><Relationship Id="rId3" Type="http://schemas.openxmlformats.org/officeDocument/2006/relationships/slideLayout" Target="../slideLayouts/slideLayout37.xml"/><Relationship Id="rId7" Type="http://schemas.openxmlformats.org/officeDocument/2006/relationships/slideLayout" Target="../slideLayouts/slideLayout41.xml"/><Relationship Id="rId12" Type="http://schemas.openxmlformats.org/officeDocument/2006/relationships/slideLayout" Target="../slideLayouts/slideLayout46.xml"/><Relationship Id="rId17" Type="http://schemas.openxmlformats.org/officeDocument/2006/relationships/image" Target="../media/image8.svg"/><Relationship Id="rId2" Type="http://schemas.openxmlformats.org/officeDocument/2006/relationships/slideLayout" Target="../slideLayouts/slideLayout36.xml"/><Relationship Id="rId16" Type="http://schemas.openxmlformats.org/officeDocument/2006/relationships/image" Target="../media/image7.png"/><Relationship Id="rId1" Type="http://schemas.openxmlformats.org/officeDocument/2006/relationships/slideLayout" Target="../slideLayouts/slideLayout35.xml"/><Relationship Id="rId6" Type="http://schemas.openxmlformats.org/officeDocument/2006/relationships/slideLayout" Target="../slideLayouts/slideLayout40.xml"/><Relationship Id="rId11" Type="http://schemas.openxmlformats.org/officeDocument/2006/relationships/slideLayout" Target="../slideLayouts/slideLayout45.xml"/><Relationship Id="rId5" Type="http://schemas.openxmlformats.org/officeDocument/2006/relationships/slideLayout" Target="../slideLayouts/slideLayout39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44.xml"/><Relationship Id="rId4" Type="http://schemas.openxmlformats.org/officeDocument/2006/relationships/slideLayout" Target="../slideLayouts/slideLayout38.xml"/><Relationship Id="rId9" Type="http://schemas.openxmlformats.org/officeDocument/2006/relationships/slideLayout" Target="../slideLayouts/slideLayout43.xml"/><Relationship Id="rId14" Type="http://schemas.openxmlformats.org/officeDocument/2006/relationships/theme" Target="../theme/theme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ppt1a-bkgd.jpg"/>
          <p:cNvPicPr>
            <a:picLocks noChangeAspect="1"/>
          </p:cNvPicPr>
          <p:nvPr userDrawn="1"/>
        </p:nvPicPr>
        <p:blipFill rotWithShape="1">
          <a:blip r:embed="rId1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" y="1"/>
            <a:ext cx="2437265" cy="71858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19" cstate="print">
            <a:alphaModFix amt="2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285434" y="-53180"/>
            <a:ext cx="7906564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727064"/>
            <a:ext cx="10972800" cy="103909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2013779"/>
            <a:ext cx="10972800" cy="411238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Right Triangle 9">
            <a:extLst>
              <a:ext uri="{FF2B5EF4-FFF2-40B4-BE49-F238E27FC236}">
                <a16:creationId xmlns:a16="http://schemas.microsoft.com/office/drawing/2014/main" id="{CB7A00BF-D8F5-44F8-BBE7-135866C4A437}"/>
              </a:ext>
            </a:extLst>
          </p:cNvPr>
          <p:cNvSpPr/>
          <p:nvPr userDrawn="1"/>
        </p:nvSpPr>
        <p:spPr>
          <a:xfrm flipH="1">
            <a:off x="3071192" y="6203062"/>
            <a:ext cx="9120806" cy="654937"/>
          </a:xfrm>
          <a:prstGeom prst="rtTriangl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ight Triangle 8">
            <a:extLst>
              <a:ext uri="{FF2B5EF4-FFF2-40B4-BE49-F238E27FC236}">
                <a16:creationId xmlns:a16="http://schemas.microsoft.com/office/drawing/2014/main" id="{B3CFA752-D97C-4BB0-8DBE-CCD9E610D9E4}"/>
              </a:ext>
            </a:extLst>
          </p:cNvPr>
          <p:cNvSpPr/>
          <p:nvPr userDrawn="1"/>
        </p:nvSpPr>
        <p:spPr>
          <a:xfrm>
            <a:off x="2" y="6033052"/>
            <a:ext cx="11748050" cy="824948"/>
          </a:xfrm>
          <a:prstGeom prst="rtTriangl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60771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  <p:sldLayoutId id="2147483663" r:id="rId2"/>
    <p:sldLayoutId id="2147483668" r:id="rId3"/>
    <p:sldLayoutId id="2147483664" r:id="rId4"/>
    <p:sldLayoutId id="2147483669" r:id="rId5"/>
    <p:sldLayoutId id="2147483674" r:id="rId6"/>
    <p:sldLayoutId id="2147483695" r:id="rId7"/>
    <p:sldLayoutId id="2147483708" r:id="rId8"/>
    <p:sldLayoutId id="2147483666" r:id="rId9"/>
    <p:sldLayoutId id="2147483667" r:id="rId10"/>
    <p:sldLayoutId id="2147483675" r:id="rId11"/>
    <p:sldLayoutId id="2147483691" r:id="rId12"/>
    <p:sldLayoutId id="2147483670" r:id="rId13"/>
    <p:sldLayoutId id="2147483671" r:id="rId14"/>
    <p:sldLayoutId id="2147483692" r:id="rId15"/>
    <p:sldLayoutId id="2147483673" r:id="rId16"/>
  </p:sldLayoutIdLst>
  <p:txStyles>
    <p:titleStyle>
      <a:lvl1pPr algn="ctr" defTabSz="548640" rtl="0" eaLnBrk="1" latinLnBrk="0" hangingPunct="1">
        <a:spcBef>
          <a:spcPct val="0"/>
        </a:spcBef>
        <a:buNone/>
        <a:defRPr sz="5280" b="1" kern="1200">
          <a:solidFill>
            <a:schemeClr val="accent6"/>
          </a:solidFill>
          <a:latin typeface="Tw Cen MT" panose="020B0602020104020603" pitchFamily="34" charset="0"/>
          <a:ea typeface="+mj-ea"/>
          <a:cs typeface="+mj-cs"/>
        </a:defRPr>
      </a:lvl1pPr>
    </p:titleStyle>
    <p:bodyStyle>
      <a:lvl1pPr marL="411480" indent="-411480" algn="l" defTabSz="548640" rtl="0" eaLnBrk="1" latinLnBrk="0" hangingPunct="1">
        <a:spcBef>
          <a:spcPct val="20000"/>
        </a:spcBef>
        <a:buFont typeface="Arial"/>
        <a:buChar char="•"/>
        <a:defRPr sz="3840" kern="1200">
          <a:solidFill>
            <a:schemeClr val="tx1"/>
          </a:solidFill>
          <a:latin typeface="Tw Cen MT" panose="020B0602020104020603" pitchFamily="34" charset="0"/>
          <a:ea typeface="+mn-ea"/>
          <a:cs typeface="+mn-cs"/>
        </a:defRPr>
      </a:lvl1pPr>
      <a:lvl2pPr marL="891540" indent="-342900" algn="l" defTabSz="548640" rtl="0" eaLnBrk="1" latinLnBrk="0" hangingPunct="1">
        <a:spcBef>
          <a:spcPct val="20000"/>
        </a:spcBef>
        <a:buFont typeface="Arial"/>
        <a:buChar char="–"/>
        <a:defRPr sz="3360" kern="1200">
          <a:solidFill>
            <a:schemeClr val="tx1"/>
          </a:solidFill>
          <a:latin typeface="Tw Cen MT" panose="020B0602020104020603" pitchFamily="34" charset="0"/>
          <a:ea typeface="+mn-ea"/>
          <a:cs typeface="+mn-cs"/>
        </a:defRPr>
      </a:lvl2pPr>
      <a:lvl3pPr marL="1371600" indent="-274320" algn="l" defTabSz="548640" rtl="0" eaLnBrk="1" latinLnBrk="0" hangingPunct="1">
        <a:spcBef>
          <a:spcPct val="20000"/>
        </a:spcBef>
        <a:buFont typeface="Arial"/>
        <a:buChar char="•"/>
        <a:defRPr sz="2880" kern="1200">
          <a:solidFill>
            <a:schemeClr val="tx1"/>
          </a:solidFill>
          <a:latin typeface="Tw Cen MT" panose="020B0602020104020603" pitchFamily="34" charset="0"/>
          <a:ea typeface="+mn-ea"/>
          <a:cs typeface="+mn-cs"/>
        </a:defRPr>
      </a:lvl3pPr>
      <a:lvl4pPr marL="1920240" indent="-274320" algn="l" defTabSz="548640" rtl="0" eaLnBrk="1" latinLnBrk="0" hangingPunct="1">
        <a:spcBef>
          <a:spcPct val="20000"/>
        </a:spcBef>
        <a:buFont typeface="Arial"/>
        <a:buChar char="–"/>
        <a:defRPr sz="2400" kern="1200">
          <a:solidFill>
            <a:schemeClr val="tx1"/>
          </a:solidFill>
          <a:latin typeface="Tw Cen MT" panose="020B0602020104020603" pitchFamily="34" charset="0"/>
          <a:ea typeface="+mn-ea"/>
          <a:cs typeface="+mn-cs"/>
        </a:defRPr>
      </a:lvl4pPr>
      <a:lvl5pPr marL="2468880" indent="-274320" algn="l" defTabSz="548640" rtl="0" eaLnBrk="1" latinLnBrk="0" hangingPunct="1">
        <a:spcBef>
          <a:spcPct val="20000"/>
        </a:spcBef>
        <a:buFont typeface="Arial"/>
        <a:buChar char="»"/>
        <a:defRPr sz="2400" kern="1200">
          <a:solidFill>
            <a:schemeClr val="tx1"/>
          </a:solidFill>
          <a:latin typeface="Tw Cen MT" panose="020B0602020104020603" pitchFamily="34" charset="0"/>
          <a:ea typeface="+mn-ea"/>
          <a:cs typeface="+mn-cs"/>
        </a:defRPr>
      </a:lvl5pPr>
      <a:lvl6pPr marL="3017520" indent="-274320" algn="l" defTabSz="54864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566160" indent="-274320" algn="l" defTabSz="54864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114800" indent="-274320" algn="l" defTabSz="54864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663440" indent="-274320" algn="l" defTabSz="54864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4864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algn="l" defTabSz="54864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2pPr>
      <a:lvl3pPr marL="1097280" algn="l" defTabSz="54864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3pPr>
      <a:lvl4pPr marL="1645920" algn="l" defTabSz="54864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4pPr>
      <a:lvl5pPr marL="2194560" algn="l" defTabSz="54864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5pPr>
      <a:lvl6pPr marL="2743200" algn="l" defTabSz="54864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6pPr>
      <a:lvl7pPr marL="3291840" algn="l" defTabSz="54864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7pPr>
      <a:lvl8pPr marL="3840480" algn="l" defTabSz="54864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8pPr>
      <a:lvl9pPr marL="4389120" algn="l" defTabSz="54864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B3CFA752-D97C-4BB0-8DBE-CCD9E610D9E4}"/>
              </a:ext>
            </a:extLst>
          </p:cNvPr>
          <p:cNvSpPr/>
          <p:nvPr userDrawn="1"/>
        </p:nvSpPr>
        <p:spPr>
          <a:xfrm>
            <a:off x="2" y="5818909"/>
            <a:ext cx="12191998" cy="1039091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441919"/>
            <a:ext cx="10972800" cy="103909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76400"/>
            <a:ext cx="10972800" cy="43500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5" name="Picture 4" descr="A picture containing object, clock&#10;&#10;Description automatically generated">
            <a:extLst>
              <a:ext uri="{FF2B5EF4-FFF2-40B4-BE49-F238E27FC236}">
                <a16:creationId xmlns:a16="http://schemas.microsoft.com/office/drawing/2014/main" id="{0C011C09-A02F-4898-B7FD-E973ED1B946F}"/>
              </a:ext>
            </a:extLst>
          </p:cNvPr>
          <p:cNvPicPr>
            <a:picLocks noChangeAspect="1"/>
          </p:cNvPicPr>
          <p:nvPr userDrawn="1"/>
        </p:nvPicPr>
        <p:blipFill>
          <a:blip r:embed="rId20"/>
          <a:stretch>
            <a:fillRect/>
          </a:stretch>
        </p:blipFill>
        <p:spPr>
          <a:xfrm>
            <a:off x="11534775" y="-6778"/>
            <a:ext cx="657225" cy="666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35811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2" r:id="rId1"/>
    <p:sldLayoutId id="2147483723" r:id="rId2"/>
    <p:sldLayoutId id="2147483724" r:id="rId3"/>
    <p:sldLayoutId id="2147483725" r:id="rId4"/>
    <p:sldLayoutId id="2147483726" r:id="rId5"/>
    <p:sldLayoutId id="2147483727" r:id="rId6"/>
    <p:sldLayoutId id="2147483728" r:id="rId7"/>
    <p:sldLayoutId id="2147483729" r:id="rId8"/>
    <p:sldLayoutId id="2147483730" r:id="rId9"/>
    <p:sldLayoutId id="2147483731" r:id="rId10"/>
    <p:sldLayoutId id="2147483732" r:id="rId11"/>
    <p:sldLayoutId id="2147483733" r:id="rId12"/>
    <p:sldLayoutId id="2147483734" r:id="rId13"/>
    <p:sldLayoutId id="2147483735" r:id="rId14"/>
    <p:sldLayoutId id="2147483736" r:id="rId15"/>
    <p:sldLayoutId id="2147483737" r:id="rId16"/>
    <p:sldLayoutId id="2147483738" r:id="rId17"/>
    <p:sldLayoutId id="2147483739" r:id="rId18"/>
  </p:sldLayoutIdLst>
  <p:txStyles>
    <p:titleStyle>
      <a:lvl1pPr algn="ctr" defTabSz="548640" rtl="0" eaLnBrk="1" latinLnBrk="0" hangingPunct="1">
        <a:spcBef>
          <a:spcPct val="0"/>
        </a:spcBef>
        <a:buNone/>
        <a:defRPr sz="5280" b="1" kern="1200">
          <a:solidFill>
            <a:schemeClr val="accent6"/>
          </a:solidFill>
          <a:latin typeface="Tw Cen MT" panose="020B0602020104020603" pitchFamily="34" charset="0"/>
          <a:ea typeface="+mj-ea"/>
          <a:cs typeface="+mj-cs"/>
        </a:defRPr>
      </a:lvl1pPr>
    </p:titleStyle>
    <p:bodyStyle>
      <a:lvl1pPr marL="411480" indent="-411480" algn="l" defTabSz="548640" rtl="0" eaLnBrk="1" latinLnBrk="0" hangingPunct="1">
        <a:spcBef>
          <a:spcPct val="20000"/>
        </a:spcBef>
        <a:buFont typeface="Arial"/>
        <a:buChar char="•"/>
        <a:defRPr sz="3840" kern="1200">
          <a:solidFill>
            <a:schemeClr val="tx1"/>
          </a:solidFill>
          <a:latin typeface="Tw Cen MT" panose="020B0602020104020603" pitchFamily="34" charset="0"/>
          <a:ea typeface="+mn-ea"/>
          <a:cs typeface="+mn-cs"/>
        </a:defRPr>
      </a:lvl1pPr>
      <a:lvl2pPr marL="891540" indent="-342900" algn="l" defTabSz="548640" rtl="0" eaLnBrk="1" latinLnBrk="0" hangingPunct="1">
        <a:spcBef>
          <a:spcPct val="20000"/>
        </a:spcBef>
        <a:buFont typeface="Arial"/>
        <a:buChar char="–"/>
        <a:defRPr sz="3360" kern="1200">
          <a:solidFill>
            <a:schemeClr val="tx1"/>
          </a:solidFill>
          <a:latin typeface="Tw Cen MT" panose="020B0602020104020603" pitchFamily="34" charset="0"/>
          <a:ea typeface="+mn-ea"/>
          <a:cs typeface="+mn-cs"/>
        </a:defRPr>
      </a:lvl2pPr>
      <a:lvl3pPr marL="1371600" indent="-274320" algn="l" defTabSz="548640" rtl="0" eaLnBrk="1" latinLnBrk="0" hangingPunct="1">
        <a:spcBef>
          <a:spcPct val="20000"/>
        </a:spcBef>
        <a:buFont typeface="Arial"/>
        <a:buChar char="•"/>
        <a:defRPr sz="2880" kern="1200">
          <a:solidFill>
            <a:schemeClr val="tx1"/>
          </a:solidFill>
          <a:latin typeface="Tw Cen MT" panose="020B0602020104020603" pitchFamily="34" charset="0"/>
          <a:ea typeface="+mn-ea"/>
          <a:cs typeface="+mn-cs"/>
        </a:defRPr>
      </a:lvl3pPr>
      <a:lvl4pPr marL="1920240" indent="-274320" algn="l" defTabSz="548640" rtl="0" eaLnBrk="1" latinLnBrk="0" hangingPunct="1">
        <a:spcBef>
          <a:spcPct val="20000"/>
        </a:spcBef>
        <a:buFont typeface="Arial"/>
        <a:buChar char="–"/>
        <a:defRPr sz="2400" kern="1200">
          <a:solidFill>
            <a:schemeClr val="tx1"/>
          </a:solidFill>
          <a:latin typeface="Tw Cen MT" panose="020B0602020104020603" pitchFamily="34" charset="0"/>
          <a:ea typeface="+mn-ea"/>
          <a:cs typeface="+mn-cs"/>
        </a:defRPr>
      </a:lvl4pPr>
      <a:lvl5pPr marL="2468880" indent="-274320" algn="l" defTabSz="548640" rtl="0" eaLnBrk="1" latinLnBrk="0" hangingPunct="1">
        <a:spcBef>
          <a:spcPct val="20000"/>
        </a:spcBef>
        <a:buFont typeface="Arial"/>
        <a:buChar char="»"/>
        <a:defRPr sz="2400" kern="1200">
          <a:solidFill>
            <a:schemeClr val="tx1"/>
          </a:solidFill>
          <a:latin typeface="Tw Cen MT" panose="020B0602020104020603" pitchFamily="34" charset="0"/>
          <a:ea typeface="+mn-ea"/>
          <a:cs typeface="+mn-cs"/>
        </a:defRPr>
      </a:lvl5pPr>
      <a:lvl6pPr marL="3017520" indent="-274320" algn="l" defTabSz="54864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566160" indent="-274320" algn="l" defTabSz="54864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114800" indent="-274320" algn="l" defTabSz="54864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663440" indent="-274320" algn="l" defTabSz="54864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4864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algn="l" defTabSz="54864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2pPr>
      <a:lvl3pPr marL="1097280" algn="l" defTabSz="54864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3pPr>
      <a:lvl4pPr marL="1645920" algn="l" defTabSz="54864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4pPr>
      <a:lvl5pPr marL="2194560" algn="l" defTabSz="54864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5pPr>
      <a:lvl6pPr marL="2743200" algn="l" defTabSz="54864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6pPr>
      <a:lvl7pPr marL="3291840" algn="l" defTabSz="54864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7pPr>
      <a:lvl8pPr marL="3840480" algn="l" defTabSz="54864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8pPr>
      <a:lvl9pPr marL="4389120" algn="l" defTabSz="54864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ppt1a-bkgd.jpg"/>
          <p:cNvPicPr>
            <a:picLocks noChangeAspect="1"/>
          </p:cNvPicPr>
          <p:nvPr userDrawn="1"/>
        </p:nvPicPr>
        <p:blipFill rotWithShape="1">
          <a:blip r:embed="rId1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" y="1"/>
            <a:ext cx="2437265" cy="718586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727064"/>
            <a:ext cx="10972800" cy="103909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2013778"/>
            <a:ext cx="10972800" cy="433622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Flowchart: Document 9">
            <a:extLst>
              <a:ext uri="{FF2B5EF4-FFF2-40B4-BE49-F238E27FC236}">
                <a16:creationId xmlns:a16="http://schemas.microsoft.com/office/drawing/2014/main" id="{CB7A00BF-D8F5-44F8-BBE7-135866C4A437}"/>
              </a:ext>
            </a:extLst>
          </p:cNvPr>
          <p:cNvSpPr/>
          <p:nvPr userDrawn="1"/>
        </p:nvSpPr>
        <p:spPr>
          <a:xfrm rot="10800000" flipH="1">
            <a:off x="-1930402" y="6160052"/>
            <a:ext cx="12191999" cy="2095754"/>
          </a:xfrm>
          <a:prstGeom prst="flowChartDocumen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lowchart: Document 8">
            <a:extLst>
              <a:ext uri="{FF2B5EF4-FFF2-40B4-BE49-F238E27FC236}">
                <a16:creationId xmlns:a16="http://schemas.microsoft.com/office/drawing/2014/main" id="{B3CFA752-D97C-4BB0-8DBE-CCD9E610D9E4}"/>
              </a:ext>
            </a:extLst>
          </p:cNvPr>
          <p:cNvSpPr/>
          <p:nvPr userDrawn="1"/>
        </p:nvSpPr>
        <p:spPr>
          <a:xfrm rot="10800000">
            <a:off x="0" y="6120593"/>
            <a:ext cx="12191997" cy="2135212"/>
          </a:xfrm>
          <a:prstGeom prst="flowChartDocumen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Graphic 4" descr="Cheers">
            <a:extLst>
              <a:ext uri="{FF2B5EF4-FFF2-40B4-BE49-F238E27FC236}">
                <a16:creationId xmlns:a16="http://schemas.microsoft.com/office/drawing/2014/main" id="{9B4D9FBC-3276-4CF0-A374-C1111EEFCA09}"/>
              </a:ext>
            </a:extLst>
          </p:cNvPr>
          <p:cNvPicPr>
            <a:picLocks noChangeAspect="1"/>
          </p:cNvPicPr>
          <p:nvPr userDrawn="1"/>
        </p:nvPicPr>
        <p:blipFill>
          <a:blip r:embed="rId16">
            <a:extLs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11277597" y="50801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81535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1" r:id="rId1"/>
    <p:sldLayoutId id="2147483742" r:id="rId2"/>
    <p:sldLayoutId id="2147483743" r:id="rId3"/>
    <p:sldLayoutId id="2147483744" r:id="rId4"/>
    <p:sldLayoutId id="2147483745" r:id="rId5"/>
    <p:sldLayoutId id="2147483746" r:id="rId6"/>
    <p:sldLayoutId id="2147483747" r:id="rId7"/>
    <p:sldLayoutId id="2147483748" r:id="rId8"/>
    <p:sldLayoutId id="2147483749" r:id="rId9"/>
    <p:sldLayoutId id="2147483750" r:id="rId10"/>
    <p:sldLayoutId id="2147483751" r:id="rId11"/>
    <p:sldLayoutId id="2147483752" r:id="rId12"/>
    <p:sldLayoutId id="2147483755" r:id="rId13"/>
  </p:sldLayoutIdLst>
  <p:txStyles>
    <p:titleStyle>
      <a:lvl1pPr algn="ctr" defTabSz="548640" rtl="0" eaLnBrk="1" latinLnBrk="0" hangingPunct="1">
        <a:spcBef>
          <a:spcPct val="0"/>
        </a:spcBef>
        <a:buNone/>
        <a:defRPr sz="5280" kern="1200">
          <a:solidFill>
            <a:srgbClr val="8B1E41"/>
          </a:solidFill>
          <a:latin typeface="Tw Cen MT" panose="020B0602020104020603" pitchFamily="34" charset="0"/>
          <a:ea typeface="+mj-ea"/>
          <a:cs typeface="+mj-cs"/>
        </a:defRPr>
      </a:lvl1pPr>
    </p:titleStyle>
    <p:bodyStyle>
      <a:lvl1pPr marL="411480" indent="-411480" algn="l" defTabSz="548640" rtl="0" eaLnBrk="1" latinLnBrk="0" hangingPunct="1">
        <a:spcBef>
          <a:spcPct val="20000"/>
        </a:spcBef>
        <a:buFont typeface="Arial"/>
        <a:buChar char="•"/>
        <a:defRPr sz="3840" kern="1200">
          <a:solidFill>
            <a:schemeClr val="tx1"/>
          </a:solidFill>
          <a:latin typeface="Tw Cen MT" panose="020B0602020104020603" pitchFamily="34" charset="0"/>
          <a:ea typeface="+mn-ea"/>
          <a:cs typeface="+mn-cs"/>
        </a:defRPr>
      </a:lvl1pPr>
      <a:lvl2pPr marL="891540" indent="-342900" algn="l" defTabSz="548640" rtl="0" eaLnBrk="1" latinLnBrk="0" hangingPunct="1">
        <a:spcBef>
          <a:spcPct val="20000"/>
        </a:spcBef>
        <a:buFont typeface="Arial"/>
        <a:buChar char="–"/>
        <a:defRPr sz="3360" kern="1200">
          <a:solidFill>
            <a:schemeClr val="tx1"/>
          </a:solidFill>
          <a:latin typeface="Tw Cen MT" panose="020B0602020104020603" pitchFamily="34" charset="0"/>
          <a:ea typeface="+mn-ea"/>
          <a:cs typeface="+mn-cs"/>
        </a:defRPr>
      </a:lvl2pPr>
      <a:lvl3pPr marL="1371600" indent="-274320" algn="l" defTabSz="548640" rtl="0" eaLnBrk="1" latinLnBrk="0" hangingPunct="1">
        <a:spcBef>
          <a:spcPct val="20000"/>
        </a:spcBef>
        <a:buFont typeface="Arial"/>
        <a:buChar char="•"/>
        <a:defRPr sz="2880" kern="1200">
          <a:solidFill>
            <a:schemeClr val="tx1"/>
          </a:solidFill>
          <a:latin typeface="Tw Cen MT" panose="020B0602020104020603" pitchFamily="34" charset="0"/>
          <a:ea typeface="+mn-ea"/>
          <a:cs typeface="+mn-cs"/>
        </a:defRPr>
      </a:lvl3pPr>
      <a:lvl4pPr marL="1920240" indent="-274320" algn="l" defTabSz="548640" rtl="0" eaLnBrk="1" latinLnBrk="0" hangingPunct="1">
        <a:spcBef>
          <a:spcPct val="20000"/>
        </a:spcBef>
        <a:buFont typeface="Arial"/>
        <a:buChar char="–"/>
        <a:defRPr sz="2400" kern="1200">
          <a:solidFill>
            <a:schemeClr val="tx1"/>
          </a:solidFill>
          <a:latin typeface="Tw Cen MT" panose="020B0602020104020603" pitchFamily="34" charset="0"/>
          <a:ea typeface="+mn-ea"/>
          <a:cs typeface="+mn-cs"/>
        </a:defRPr>
      </a:lvl4pPr>
      <a:lvl5pPr marL="2468880" indent="-274320" algn="l" defTabSz="548640" rtl="0" eaLnBrk="1" latinLnBrk="0" hangingPunct="1">
        <a:spcBef>
          <a:spcPct val="20000"/>
        </a:spcBef>
        <a:buFont typeface="Arial"/>
        <a:buChar char="»"/>
        <a:defRPr sz="2400" kern="1200">
          <a:solidFill>
            <a:schemeClr val="tx1"/>
          </a:solidFill>
          <a:latin typeface="Tw Cen MT" panose="020B0602020104020603" pitchFamily="34" charset="0"/>
          <a:ea typeface="+mn-ea"/>
          <a:cs typeface="+mn-cs"/>
        </a:defRPr>
      </a:lvl5pPr>
      <a:lvl6pPr marL="3017520" indent="-274320" algn="l" defTabSz="54864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566160" indent="-274320" algn="l" defTabSz="54864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114800" indent="-274320" algn="l" defTabSz="54864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663440" indent="-274320" algn="l" defTabSz="54864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4864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algn="l" defTabSz="54864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2pPr>
      <a:lvl3pPr marL="1097280" algn="l" defTabSz="54864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3pPr>
      <a:lvl4pPr marL="1645920" algn="l" defTabSz="54864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4pPr>
      <a:lvl5pPr marL="2194560" algn="l" defTabSz="54864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5pPr>
      <a:lvl6pPr marL="2743200" algn="l" defTabSz="54864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6pPr>
      <a:lvl7pPr marL="3291840" algn="l" defTabSz="54864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7pPr>
      <a:lvl8pPr marL="3840480" algn="l" defTabSz="54864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8pPr>
      <a:lvl9pPr marL="4389120" algn="l" defTabSz="54864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netbenefits.com/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7.xml"/><Relationship Id="rId5" Type="http://schemas.openxmlformats.org/officeDocument/2006/relationships/image" Target="../media/image36.png"/><Relationship Id="rId4" Type="http://schemas.openxmlformats.org/officeDocument/2006/relationships/hyperlink" Target="https://www.youtube.com/watch?v=fq0VWgeTXL0" TargetMode="Externa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webdocs.asiflex.com/videos/what_is_an_fsa.html" TargetMode="Externa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9.xml"/><Relationship Id="rId6" Type="http://schemas.openxmlformats.org/officeDocument/2006/relationships/hyperlink" Target="http://www.asiflex.com/" TargetMode="External"/><Relationship Id="rId5" Type="http://schemas.openxmlformats.org/officeDocument/2006/relationships/hyperlink" Target="https://pixabay.com/en/piggy-bank-money-savings-financial-970340/" TargetMode="External"/><Relationship Id="rId4" Type="http://schemas.openxmlformats.org/officeDocument/2006/relationships/image" Target="../media/image37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emf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0.xml"/><Relationship Id="rId4" Type="http://schemas.openxmlformats.org/officeDocument/2006/relationships/image" Target="../media/image39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emf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0.xml"/><Relationship Id="rId5" Type="http://schemas.openxmlformats.org/officeDocument/2006/relationships/image" Target="../media/image41.png"/><Relationship Id="rId4" Type="http://schemas.openxmlformats.org/officeDocument/2006/relationships/image" Target="../media/image40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0.xml"/><Relationship Id="rId5" Type="http://schemas.openxmlformats.org/officeDocument/2006/relationships/image" Target="../media/image44.png"/><Relationship Id="rId4" Type="http://schemas.openxmlformats.org/officeDocument/2006/relationships/image" Target="../media/image4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9.xml"/><Relationship Id="rId4" Type="http://schemas.openxmlformats.org/officeDocument/2006/relationships/hyperlink" Target="https://www.standard.com/" TargetMode="Externa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9.xml"/><Relationship Id="rId4" Type="http://schemas.openxmlformats.org/officeDocument/2006/relationships/hyperlink" Target="https://www.standard.com/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9.xml"/><Relationship Id="rId4" Type="http://schemas.openxmlformats.org/officeDocument/2006/relationships/hyperlink" Target="https://www.standard.com/" TargetMode="Externa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9.xml"/><Relationship Id="rId5" Type="http://schemas.openxmlformats.org/officeDocument/2006/relationships/hyperlink" Target="https://www.standard.com/" TargetMode="External"/><Relationship Id="rId4" Type="http://schemas.openxmlformats.org/officeDocument/2006/relationships/image" Target="../media/image46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9.xml"/><Relationship Id="rId5" Type="http://schemas.openxmlformats.org/officeDocument/2006/relationships/hyperlink" Target="https://www.standard.com/" TargetMode="External"/><Relationship Id="rId4" Type="http://schemas.openxmlformats.org/officeDocument/2006/relationships/image" Target="../media/image47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7.xml"/><Relationship Id="rId6" Type="http://schemas.openxmlformats.org/officeDocument/2006/relationships/image" Target="../media/image51.png"/><Relationship Id="rId5" Type="http://schemas.openxmlformats.org/officeDocument/2006/relationships/image" Target="../media/image50.png"/><Relationship Id="rId4" Type="http://schemas.openxmlformats.org/officeDocument/2006/relationships/image" Target="../media/image49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3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1.xml"/><Relationship Id="rId4" Type="http://schemas.openxmlformats.org/officeDocument/2006/relationships/image" Target="../media/image53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RUbcs1TtmWA" TargetMode="External"/><Relationship Id="rId7" Type="http://schemas.openxmlformats.org/officeDocument/2006/relationships/hyperlink" Target="mailto:myhealthylifestyles@slco.org" TargetMode="External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0.xml"/><Relationship Id="rId6" Type="http://schemas.openxmlformats.org/officeDocument/2006/relationships/hyperlink" Target="https://slco.org/healthy-lifestyles/" TargetMode="External"/><Relationship Id="rId5" Type="http://schemas.openxmlformats.org/officeDocument/2006/relationships/image" Target="../media/image55.png"/><Relationship Id="rId4" Type="http://schemas.openxmlformats.org/officeDocument/2006/relationships/image" Target="../media/image54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0.xml"/><Relationship Id="rId5" Type="http://schemas.openxmlformats.org/officeDocument/2006/relationships/image" Target="../media/image58.png"/><Relationship Id="rId4" Type="http://schemas.openxmlformats.org/officeDocument/2006/relationships/image" Target="../media/image57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0.xml"/><Relationship Id="rId5" Type="http://schemas.openxmlformats.org/officeDocument/2006/relationships/image" Target="../media/image58.png"/><Relationship Id="rId4" Type="http://schemas.openxmlformats.org/officeDocument/2006/relationships/image" Target="../media/image57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hyperlink" Target="http://slcountyvoluntarybenefits.com/" TargetMode="External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1.xml"/><Relationship Id="rId6" Type="http://schemas.openxmlformats.org/officeDocument/2006/relationships/image" Target="../media/image61.png"/><Relationship Id="rId5" Type="http://schemas.openxmlformats.org/officeDocument/2006/relationships/image" Target="../media/image60.png"/><Relationship Id="rId4" Type="http://schemas.openxmlformats.org/officeDocument/2006/relationships/image" Target="../media/image5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mailto:benefits@saltlakecounty.gov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8.xml"/><Relationship Id="rId4" Type="http://schemas.openxmlformats.org/officeDocument/2006/relationships/hyperlink" Target="https://slco.org/human-resources/benefits/" TargetMode="Externa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30.xml"/><Relationship Id="rId6" Type="http://schemas.openxmlformats.org/officeDocument/2006/relationships/image" Target="../media/image64.jpeg"/><Relationship Id="rId5" Type="http://schemas.openxmlformats.org/officeDocument/2006/relationships/image" Target="../media/image63.jpeg"/><Relationship Id="rId4" Type="http://schemas.openxmlformats.org/officeDocument/2006/relationships/hyperlink" Target="http://slcountyvoluntarybenefits.com/" TargetMode="Externa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hyperlink" Target="http://slcountyvoluntarybenefits.com/" TargetMode="External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1.xml"/><Relationship Id="rId5" Type="http://schemas.openxmlformats.org/officeDocument/2006/relationships/image" Target="../media/image66.png"/><Relationship Id="rId4" Type="http://schemas.openxmlformats.org/officeDocument/2006/relationships/image" Target="../media/image65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hyperlink" Target="http://slcountyvoluntarybenefits.com/" TargetMode="External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1.xml"/><Relationship Id="rId6" Type="http://schemas.openxmlformats.org/officeDocument/2006/relationships/image" Target="../media/image68.png"/><Relationship Id="rId5" Type="http://schemas.openxmlformats.org/officeDocument/2006/relationships/image" Target="../media/image56.png"/><Relationship Id="rId4" Type="http://schemas.openxmlformats.org/officeDocument/2006/relationships/image" Target="../media/image67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1.xml"/><Relationship Id="rId6" Type="http://schemas.openxmlformats.org/officeDocument/2006/relationships/hyperlink" Target="http://slcountyvoluntarybenefits.com/" TargetMode="External"/><Relationship Id="rId5" Type="http://schemas.openxmlformats.org/officeDocument/2006/relationships/image" Target="../media/image71.png"/><Relationship Id="rId4" Type="http://schemas.openxmlformats.org/officeDocument/2006/relationships/image" Target="../media/image70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1.xml"/><Relationship Id="rId6" Type="http://schemas.openxmlformats.org/officeDocument/2006/relationships/image" Target="../media/image74.png"/><Relationship Id="rId5" Type="http://schemas.openxmlformats.org/officeDocument/2006/relationships/image" Target="../media/image73.png"/><Relationship Id="rId4" Type="http://schemas.openxmlformats.org/officeDocument/2006/relationships/hyperlink" Target="http://slcountyvoluntarybenefits.com/" TargetMode="Externa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jpe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1.xml"/><Relationship Id="rId5" Type="http://schemas.openxmlformats.org/officeDocument/2006/relationships/hyperlink" Target="https://slco.org/human-resources/learning--development/tuition-reimbursement/" TargetMode="External"/><Relationship Id="rId4" Type="http://schemas.openxmlformats.org/officeDocument/2006/relationships/hyperlink" Target="mailto:CCarrington@saltlakecounty.gov" TargetMode="Externa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hyperlink" Target="https://slco.org/human-resources/policies/human-resources-policies/" TargetMode="External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2.xml"/><Relationship Id="rId4" Type="http://schemas.openxmlformats.org/officeDocument/2006/relationships/image" Target="../media/image76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hyperlink" Target="https://pshcm.slcounty.org/" TargetMode="External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4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7.png"/><Relationship Id="rId1" Type="http://schemas.openxmlformats.org/officeDocument/2006/relationships/slideLayout" Target="../slideLayouts/slideLayout19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urs.org/" TargetMode="External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0.xml"/><Relationship Id="rId4" Type="http://schemas.openxmlformats.org/officeDocument/2006/relationships/image" Target="../media/image78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13" Type="http://schemas.openxmlformats.org/officeDocument/2006/relationships/image" Target="../media/image21.svg"/><Relationship Id="rId18" Type="http://schemas.openxmlformats.org/officeDocument/2006/relationships/image" Target="../media/image26.png"/><Relationship Id="rId3" Type="http://schemas.openxmlformats.org/officeDocument/2006/relationships/image" Target="../media/image11.png"/><Relationship Id="rId7" Type="http://schemas.openxmlformats.org/officeDocument/2006/relationships/image" Target="../media/image15.svg"/><Relationship Id="rId12" Type="http://schemas.openxmlformats.org/officeDocument/2006/relationships/image" Target="../media/image20.png"/><Relationship Id="rId17" Type="http://schemas.openxmlformats.org/officeDocument/2006/relationships/image" Target="../media/image25.svg"/><Relationship Id="rId2" Type="http://schemas.openxmlformats.org/officeDocument/2006/relationships/notesSlide" Target="../notesSlides/notesSlide4.xml"/><Relationship Id="rId16" Type="http://schemas.openxmlformats.org/officeDocument/2006/relationships/image" Target="../media/image24.png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32.xml"/><Relationship Id="rId6" Type="http://schemas.openxmlformats.org/officeDocument/2006/relationships/image" Target="../media/image14.png"/><Relationship Id="rId11" Type="http://schemas.openxmlformats.org/officeDocument/2006/relationships/image" Target="../media/image19.svg"/><Relationship Id="rId5" Type="http://schemas.openxmlformats.org/officeDocument/2006/relationships/image" Target="../media/image13.svg"/><Relationship Id="rId15" Type="http://schemas.openxmlformats.org/officeDocument/2006/relationships/image" Target="../media/image23.svg"/><Relationship Id="rId10" Type="http://schemas.openxmlformats.org/officeDocument/2006/relationships/image" Target="../media/image18.png"/><Relationship Id="rId19" Type="http://schemas.openxmlformats.org/officeDocument/2006/relationships/image" Target="../media/image27.svg"/><Relationship Id="rId4" Type="http://schemas.openxmlformats.org/officeDocument/2006/relationships/image" Target="../media/image12.png"/><Relationship Id="rId9" Type="http://schemas.openxmlformats.org/officeDocument/2006/relationships/image" Target="../media/image17.svg"/><Relationship Id="rId14" Type="http://schemas.openxmlformats.org/officeDocument/2006/relationships/image" Target="../media/image22.png"/></Relationships>
</file>

<file path=ppt/slides/_rels/slide4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13" Type="http://schemas.openxmlformats.org/officeDocument/2006/relationships/image" Target="../media/image21.svg"/><Relationship Id="rId18" Type="http://schemas.openxmlformats.org/officeDocument/2006/relationships/image" Target="../media/image26.png"/><Relationship Id="rId3" Type="http://schemas.openxmlformats.org/officeDocument/2006/relationships/image" Target="../media/image11.png"/><Relationship Id="rId7" Type="http://schemas.openxmlformats.org/officeDocument/2006/relationships/image" Target="../media/image15.svg"/><Relationship Id="rId12" Type="http://schemas.openxmlformats.org/officeDocument/2006/relationships/image" Target="../media/image20.png"/><Relationship Id="rId17" Type="http://schemas.openxmlformats.org/officeDocument/2006/relationships/image" Target="../media/image25.svg"/><Relationship Id="rId2" Type="http://schemas.openxmlformats.org/officeDocument/2006/relationships/notesSlide" Target="../notesSlides/notesSlide39.xml"/><Relationship Id="rId16" Type="http://schemas.openxmlformats.org/officeDocument/2006/relationships/image" Target="../media/image24.png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32.xml"/><Relationship Id="rId6" Type="http://schemas.openxmlformats.org/officeDocument/2006/relationships/image" Target="../media/image14.png"/><Relationship Id="rId11" Type="http://schemas.openxmlformats.org/officeDocument/2006/relationships/image" Target="../media/image19.svg"/><Relationship Id="rId5" Type="http://schemas.openxmlformats.org/officeDocument/2006/relationships/image" Target="../media/image13.svg"/><Relationship Id="rId15" Type="http://schemas.openxmlformats.org/officeDocument/2006/relationships/image" Target="../media/image23.svg"/><Relationship Id="rId10" Type="http://schemas.openxmlformats.org/officeDocument/2006/relationships/image" Target="../media/image18.png"/><Relationship Id="rId19" Type="http://schemas.openxmlformats.org/officeDocument/2006/relationships/image" Target="../media/image27.svg"/><Relationship Id="rId4" Type="http://schemas.openxmlformats.org/officeDocument/2006/relationships/image" Target="../media/image12.png"/><Relationship Id="rId9" Type="http://schemas.openxmlformats.org/officeDocument/2006/relationships/image" Target="../media/image17.svg"/><Relationship Id="rId14" Type="http://schemas.openxmlformats.org/officeDocument/2006/relationships/image" Target="../media/image22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hyperlink" Target="mailto:benefits@saltlakecounty.gov" TargetMode="External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2.xml"/><Relationship Id="rId4" Type="http://schemas.openxmlformats.org/officeDocument/2006/relationships/hyperlink" Target="https://slco.org/human-resources/benefits/" TargetMode="Externa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1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jpeg"/><Relationship Id="rId3" Type="http://schemas.openxmlformats.org/officeDocument/2006/relationships/image" Target="../media/image28.png"/><Relationship Id="rId7" Type="http://schemas.openxmlformats.org/officeDocument/2006/relationships/image" Target="../media/image3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5.xml"/><Relationship Id="rId6" Type="http://schemas.openxmlformats.org/officeDocument/2006/relationships/image" Target="../media/image31.jpeg"/><Relationship Id="rId5" Type="http://schemas.openxmlformats.org/officeDocument/2006/relationships/image" Target="../media/image30.jpeg"/><Relationship Id="rId10" Type="http://schemas.openxmlformats.org/officeDocument/2006/relationships/image" Target="../media/image35.png"/><Relationship Id="rId4" Type="http://schemas.openxmlformats.org/officeDocument/2006/relationships/image" Target="../media/image29.jpeg"/><Relationship Id="rId9" Type="http://schemas.openxmlformats.org/officeDocument/2006/relationships/image" Target="../media/image3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electhealth.org/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6.xml"/><Relationship Id="rId4" Type="http://schemas.openxmlformats.org/officeDocument/2006/relationships/hyperlink" Target="http://www.pehp.org/" TargetMode="Externa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F82E52-3241-433B-AB9E-12D2AFFCC4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1987383"/>
            <a:ext cx="10972800" cy="1039091"/>
          </a:xfrm>
        </p:spPr>
        <p:txBody>
          <a:bodyPr/>
          <a:lstStyle/>
          <a:p>
            <a:r>
              <a:rPr lang="en-US" dirty="0"/>
              <a:t>- BREAK -</a:t>
            </a:r>
          </a:p>
        </p:txBody>
      </p:sp>
    </p:spTree>
    <p:extLst>
      <p:ext uri="{BB962C8B-B14F-4D97-AF65-F5344CB8AC3E}">
        <p14:creationId xmlns:p14="http://schemas.microsoft.com/office/powerpoint/2010/main" val="17084791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3CA02D3-0BB1-7CF5-5F13-B1C2E53FFFA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CEFACB-89FE-408C-26FA-681B09681A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599" y="1"/>
            <a:ext cx="10972800" cy="1447918"/>
          </a:xfrm>
        </p:spPr>
        <p:txBody>
          <a:bodyPr>
            <a:noAutofit/>
          </a:bodyPr>
          <a:lstStyle/>
          <a:p>
            <a:r>
              <a:rPr lang="en-US" sz="5200" dirty="0">
                <a:highlight>
                  <a:srgbClr val="FFFF00"/>
                </a:highlight>
              </a:rPr>
              <a:t>2025</a:t>
            </a:r>
            <a:r>
              <a:rPr lang="en-US" sz="5200" dirty="0"/>
              <a:t> Medical Plan – HDHP</a:t>
            </a:r>
            <a:br>
              <a:rPr lang="en-US" sz="4400" dirty="0"/>
            </a:br>
            <a:r>
              <a:rPr lang="en-US" sz="4400" dirty="0"/>
              <a:t>High Deductible Health Plan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3C99574-1157-634C-3200-69C4B9A2A0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09601" y="1530610"/>
            <a:ext cx="4762500" cy="639762"/>
          </a:xfrm>
          <a:solidFill>
            <a:schemeClr val="bg2"/>
          </a:solidFill>
        </p:spPr>
        <p:txBody>
          <a:bodyPr anchor="ctr">
            <a:normAutofit/>
          </a:bodyPr>
          <a:lstStyle/>
          <a:p>
            <a:pPr algn="ctr"/>
            <a:r>
              <a:rPr lang="en-US" dirty="0"/>
              <a:t>Out of pocket costs for care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4D00A10-FB3B-310A-73F3-BCD6515500A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09599" y="2309561"/>
            <a:ext cx="5386917" cy="342067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b="1" u="sng" dirty="0"/>
              <a:t>Deductible:	     	Individual		Family</a:t>
            </a:r>
          </a:p>
          <a:p>
            <a:r>
              <a:rPr lang="en-US" sz="2000" dirty="0">
                <a:solidFill>
                  <a:schemeClr val="bg1"/>
                </a:solidFill>
              </a:rPr>
              <a:t>500</a:t>
            </a:r>
            <a:r>
              <a:rPr lang="en-US" sz="2000" dirty="0"/>
              <a:t>		      	$2,500		$5,000</a:t>
            </a:r>
            <a:endParaRPr lang="en-US" sz="2000" dirty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en-US" sz="2000" b="1" u="sng" dirty="0"/>
          </a:p>
          <a:p>
            <a:pPr marL="0" indent="0">
              <a:buNone/>
            </a:pPr>
            <a:r>
              <a:rPr lang="en-US" sz="2000" b="1" u="sng" dirty="0"/>
              <a:t>Coinsurance	     	Individual		County</a:t>
            </a:r>
          </a:p>
          <a:p>
            <a:pPr marL="0" indent="0">
              <a:buNone/>
            </a:pPr>
            <a:r>
              <a:rPr lang="en-US" sz="2000" dirty="0"/>
              <a:t>                           	10%			90%</a:t>
            </a:r>
          </a:p>
          <a:p>
            <a:pPr marL="0" indent="0">
              <a:buNone/>
            </a:pPr>
            <a:endParaRPr lang="en-US" sz="2000" b="1" u="sng" dirty="0"/>
          </a:p>
          <a:p>
            <a:pPr marL="0" indent="0">
              <a:buNone/>
            </a:pPr>
            <a:r>
              <a:rPr lang="en-US" sz="2000" b="1" u="sng" dirty="0"/>
              <a:t>Out-of-Pocket Max:	Individual		Family</a:t>
            </a:r>
          </a:p>
          <a:p>
            <a:pPr marL="0" indent="0">
              <a:buNone/>
            </a:pPr>
            <a:r>
              <a:rPr lang="en-US" sz="2000" dirty="0"/>
              <a:t>                               	$4,000        	$8,000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37A58A1-5059-0800-BF4E-EE8DFEAAAFF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400797" y="1504934"/>
            <a:ext cx="5181602" cy="639762"/>
          </a:xfrm>
          <a:solidFill>
            <a:schemeClr val="bg2"/>
          </a:solidFill>
        </p:spPr>
        <p:txBody>
          <a:bodyPr anchor="ctr">
            <a:normAutofit/>
          </a:bodyPr>
          <a:lstStyle/>
          <a:p>
            <a:pPr algn="ctr"/>
            <a:r>
              <a:rPr lang="en-US" dirty="0"/>
              <a:t>Premium – Cost per paycheck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51D6B30-4FDC-BF3B-4AD9-F977A20504CB}"/>
              </a:ext>
            </a:extLst>
          </p:cNvPr>
          <p:cNvSpPr txBox="1"/>
          <p:nvPr/>
        </p:nvSpPr>
        <p:spPr>
          <a:xfrm>
            <a:off x="2949481" y="5912314"/>
            <a:ext cx="609407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/>
                <a:ea typeface="+mn-ea"/>
                <a:cs typeface="+mn-cs"/>
              </a:rPr>
              <a:t>HSA Eligible</a:t>
            </a:r>
            <a:r>
              <a:rPr lang="en-US" sz="2400" b="1" dirty="0">
                <a:solidFill>
                  <a:prstClr val="white"/>
                </a:solidFill>
                <a:latin typeface="Tw Cen MT"/>
              </a:rPr>
              <a:t> and 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/>
                <a:ea typeface="+mn-ea"/>
                <a:cs typeface="+mn-cs"/>
              </a:rPr>
              <a:t>Limited FSA Eligible</a:t>
            </a:r>
            <a:b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/>
                <a:ea typeface="+mn-ea"/>
                <a:cs typeface="+mn-cs"/>
              </a:rPr>
            </a:b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w Cen MT"/>
                <a:ea typeface="+mn-ea"/>
                <a:cs typeface="+mn-cs"/>
              </a:rPr>
              <a:t>NOT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/>
                <a:ea typeface="+mn-ea"/>
                <a:cs typeface="+mn-cs"/>
              </a:rPr>
              <a:t> Medical FSA Eligible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04A79C9-B0C9-C5D8-2B88-71CE26C14D55}"/>
              </a:ext>
            </a:extLst>
          </p:cNvPr>
          <p:cNvSpPr txBox="1"/>
          <p:nvPr/>
        </p:nvSpPr>
        <p:spPr>
          <a:xfrm>
            <a:off x="6630141" y="2326770"/>
            <a:ext cx="2054542" cy="2462213"/>
          </a:xfrm>
          <a:prstGeom prst="rect">
            <a:avLst/>
          </a:prstGeom>
          <a:noFill/>
          <a:ln w="19050">
            <a:solidFill>
              <a:schemeClr val="accent6"/>
            </a:solidFill>
          </a:ln>
        </p:spPr>
        <p:txBody>
          <a:bodyPr wrap="square">
            <a:spAutoFit/>
          </a:bodyPr>
          <a:lstStyle/>
          <a:p>
            <a:r>
              <a:rPr lang="en-US" sz="2200" b="1" u="sng" dirty="0"/>
              <a:t>Full Time</a:t>
            </a:r>
          </a:p>
          <a:p>
            <a:endParaRPr lang="en-US" sz="2200" b="1" u="sng" dirty="0"/>
          </a:p>
          <a:p>
            <a:pPr algn="ctr"/>
            <a:r>
              <a:rPr lang="en-US" sz="2200" dirty="0"/>
              <a:t>Employee Only:</a:t>
            </a:r>
          </a:p>
          <a:p>
            <a:pPr algn="ctr"/>
            <a:r>
              <a:rPr lang="en-US" sz="2200" dirty="0"/>
              <a:t>$0</a:t>
            </a:r>
          </a:p>
          <a:p>
            <a:pPr algn="ctr"/>
            <a:endParaRPr lang="en-US" sz="2200" dirty="0"/>
          </a:p>
          <a:p>
            <a:pPr algn="ctr"/>
            <a:r>
              <a:rPr lang="en-US" sz="2200" dirty="0"/>
              <a:t>Family:</a:t>
            </a:r>
          </a:p>
          <a:p>
            <a:pPr algn="ctr"/>
            <a:r>
              <a:rPr lang="en-US" sz="2200" dirty="0"/>
              <a:t>$0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C074F6F-8184-392C-3E2F-773244D42DE7}"/>
              </a:ext>
            </a:extLst>
          </p:cNvPr>
          <p:cNvSpPr txBox="1"/>
          <p:nvPr/>
        </p:nvSpPr>
        <p:spPr>
          <a:xfrm>
            <a:off x="9318308" y="2312508"/>
            <a:ext cx="2054542" cy="2462213"/>
          </a:xfrm>
          <a:prstGeom prst="rect">
            <a:avLst/>
          </a:prstGeom>
          <a:noFill/>
          <a:ln w="19050">
            <a:solidFill>
              <a:schemeClr val="accent6"/>
            </a:solidFill>
          </a:ln>
        </p:spPr>
        <p:txBody>
          <a:bodyPr wrap="square">
            <a:spAutoFit/>
          </a:bodyPr>
          <a:lstStyle/>
          <a:p>
            <a:r>
              <a:rPr lang="en-US" sz="2200" b="1" u="sng" dirty="0"/>
              <a:t>Part Time</a:t>
            </a:r>
          </a:p>
          <a:p>
            <a:endParaRPr lang="en-US" sz="2200" b="1" u="sng" dirty="0"/>
          </a:p>
          <a:p>
            <a:pPr algn="ctr"/>
            <a:r>
              <a:rPr lang="en-US" sz="2200" dirty="0"/>
              <a:t>Employee Only:</a:t>
            </a:r>
          </a:p>
          <a:p>
            <a:pPr algn="ctr"/>
            <a:r>
              <a:rPr lang="en-US" sz="2200" dirty="0"/>
              <a:t>$93.26</a:t>
            </a:r>
          </a:p>
          <a:p>
            <a:pPr algn="ctr"/>
            <a:endParaRPr lang="en-US" sz="2200" dirty="0"/>
          </a:p>
          <a:p>
            <a:pPr algn="ctr"/>
            <a:r>
              <a:rPr lang="en-US" sz="2200" dirty="0"/>
              <a:t>Family:</a:t>
            </a:r>
          </a:p>
          <a:p>
            <a:pPr algn="ctr"/>
            <a:r>
              <a:rPr lang="en-US" sz="2200" dirty="0"/>
              <a:t>$267.89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3B5C2DAE-6765-3D26-0F2E-5A3E11255E11}"/>
              </a:ext>
            </a:extLst>
          </p:cNvPr>
          <p:cNvSpPr txBox="1"/>
          <p:nvPr/>
        </p:nvSpPr>
        <p:spPr>
          <a:xfrm>
            <a:off x="5372101" y="5233258"/>
            <a:ext cx="6564736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algn="r">
              <a:buNone/>
            </a:pPr>
            <a:r>
              <a:rPr lang="en-US" sz="1500" dirty="0">
                <a:solidFill>
                  <a:srgbClr val="FF0000"/>
                </a:solidFill>
              </a:rPr>
              <a:t>**Once you enroll, premiums are due back to eligibility date. Payroll deductions </a:t>
            </a:r>
          </a:p>
          <a:p>
            <a:pPr marL="0" indent="0" algn="r">
              <a:buNone/>
            </a:pPr>
            <a:r>
              <a:rPr lang="en-US" sz="1500" dirty="0">
                <a:solidFill>
                  <a:srgbClr val="FF0000"/>
                </a:solidFill>
              </a:rPr>
              <a:t>will take current premiums plus half of past due amount until caught up**</a:t>
            </a:r>
          </a:p>
        </p:txBody>
      </p:sp>
    </p:spTree>
    <p:extLst>
      <p:ext uri="{BB962C8B-B14F-4D97-AF65-F5344CB8AC3E}">
        <p14:creationId xmlns:p14="http://schemas.microsoft.com/office/powerpoint/2010/main" val="11370841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animBg="1"/>
      <p:bldP spid="4" grpId="0" build="p"/>
      <p:bldP spid="5" grpId="0" uiExpand="1" build="p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77A8D59-AF52-3835-9EE9-4CB7C03C12A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C9601A-A0C5-570E-4834-511660C535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11491"/>
            <a:ext cx="11826240" cy="834344"/>
          </a:xfrm>
        </p:spPr>
        <p:txBody>
          <a:bodyPr>
            <a:noAutofit/>
          </a:bodyPr>
          <a:lstStyle/>
          <a:p>
            <a:r>
              <a:rPr lang="en-US" sz="3000" b="1" dirty="0"/>
              <a:t> </a:t>
            </a:r>
            <a:r>
              <a:rPr lang="en-US" sz="3600" b="1" dirty="0"/>
              <a:t>Health Savings Account (HSA)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96FE92D3-7907-D659-F657-8E9B9972190C}"/>
              </a:ext>
            </a:extLst>
          </p:cNvPr>
          <p:cNvSpPr>
            <a:spLocks noGrp="1"/>
          </p:cNvSpPr>
          <p:nvPr>
            <p:ph sz="half" idx="14"/>
          </p:nvPr>
        </p:nvSpPr>
        <p:spPr>
          <a:xfrm>
            <a:off x="195072" y="1822586"/>
            <a:ext cx="3960240" cy="4941966"/>
          </a:xfrm>
        </p:spPr>
        <p:txBody>
          <a:bodyPr>
            <a:noAutofit/>
          </a:bodyPr>
          <a:lstStyle/>
          <a:p>
            <a:pPr>
              <a:lnSpc>
                <a:spcPct val="120000"/>
              </a:lnSpc>
            </a:pPr>
            <a:r>
              <a:rPr lang="en-US" sz="2200" b="1" dirty="0"/>
              <a:t>County Contribution:</a:t>
            </a:r>
          </a:p>
          <a:p>
            <a:pPr>
              <a:lnSpc>
                <a:spcPct val="120000"/>
              </a:lnSpc>
            </a:pPr>
            <a:r>
              <a:rPr lang="en-US" sz="2200" dirty="0"/>
              <a:t>*pro-rated based on hire date</a:t>
            </a:r>
          </a:p>
          <a:p>
            <a:pPr marL="342900" indent="-34290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sz="2200" dirty="0"/>
              <a:t>Single: $600</a:t>
            </a:r>
          </a:p>
          <a:p>
            <a:pPr marL="342900" indent="-34290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sz="2200" dirty="0"/>
              <a:t>Family: $1,200</a:t>
            </a:r>
          </a:p>
          <a:p>
            <a:pPr>
              <a:lnSpc>
                <a:spcPct val="120000"/>
              </a:lnSpc>
            </a:pPr>
            <a:r>
              <a:rPr lang="en-US" sz="2200" b="1" dirty="0">
                <a:highlight>
                  <a:srgbClr val="00FFFF"/>
                </a:highlight>
              </a:rPr>
              <a:t>2024</a:t>
            </a:r>
            <a:r>
              <a:rPr lang="en-US" sz="2200" b="1" dirty="0"/>
              <a:t> Maximum Contributions: </a:t>
            </a:r>
            <a:endParaRPr lang="en-US" sz="2200" dirty="0"/>
          </a:p>
          <a:p>
            <a:pPr marL="342900" indent="-34290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sz="2200" dirty="0"/>
              <a:t>$4,150 single/$8300 family</a:t>
            </a:r>
          </a:p>
          <a:p>
            <a:pPr>
              <a:lnSpc>
                <a:spcPct val="120000"/>
              </a:lnSpc>
            </a:pPr>
            <a:r>
              <a:rPr lang="en-US" sz="2200" b="1" dirty="0">
                <a:highlight>
                  <a:srgbClr val="FFFF00"/>
                </a:highlight>
              </a:rPr>
              <a:t>2025</a:t>
            </a:r>
            <a:r>
              <a:rPr lang="en-US" sz="2200" b="1" dirty="0"/>
              <a:t> Maximum Contributions:</a:t>
            </a:r>
          </a:p>
          <a:p>
            <a:pPr marL="342900" indent="-34290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sz="2200" dirty="0"/>
              <a:t>$4300 single/$8550 family</a:t>
            </a:r>
          </a:p>
          <a:p>
            <a:pPr>
              <a:lnSpc>
                <a:spcPct val="120000"/>
              </a:lnSpc>
            </a:pPr>
            <a:r>
              <a:rPr lang="en-US" sz="2200" dirty="0"/>
              <a:t>Employees 55+ can add up to an additional $1000</a:t>
            </a:r>
          </a:p>
        </p:txBody>
      </p:sp>
      <p:sp>
        <p:nvSpPr>
          <p:cNvPr id="11" name="Content Placeholder 4">
            <a:extLst>
              <a:ext uri="{FF2B5EF4-FFF2-40B4-BE49-F238E27FC236}">
                <a16:creationId xmlns:a16="http://schemas.microsoft.com/office/drawing/2014/main" id="{7C759E1C-6026-34C6-EF79-B42964F541B3}"/>
              </a:ext>
            </a:extLst>
          </p:cNvPr>
          <p:cNvSpPr txBox="1">
            <a:spLocks/>
          </p:cNvSpPr>
          <p:nvPr/>
        </p:nvSpPr>
        <p:spPr>
          <a:xfrm>
            <a:off x="8459998" y="1822586"/>
            <a:ext cx="3803618" cy="384778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548640" rtl="0" eaLnBrk="1" latinLnBrk="0" hangingPunct="1">
              <a:spcBef>
                <a:spcPct val="20000"/>
              </a:spcBef>
              <a:buFont typeface="Arial"/>
              <a:buNone/>
              <a:defRPr sz="2500" kern="1200">
                <a:solidFill>
                  <a:schemeClr val="tx1"/>
                </a:solidFill>
                <a:latin typeface="Tw Cen MT" panose="020B0602020104020603" pitchFamily="34" charset="0"/>
                <a:ea typeface="+mn-ea"/>
                <a:cs typeface="+mn-cs"/>
              </a:defRPr>
            </a:lvl1pPr>
            <a:lvl2pPr marL="891540" indent="-342900" algn="l" defTabSz="548640" rtl="0" eaLnBrk="1" latinLnBrk="0" hangingPunct="1">
              <a:spcBef>
                <a:spcPct val="20000"/>
              </a:spcBef>
              <a:buFont typeface="Arial"/>
              <a:buChar char="–"/>
              <a:defRPr sz="2880" kern="1200">
                <a:solidFill>
                  <a:schemeClr val="tx1"/>
                </a:solidFill>
                <a:latin typeface="Tw Cen MT" panose="020B0602020104020603" pitchFamily="34" charset="0"/>
                <a:ea typeface="+mn-ea"/>
                <a:cs typeface="+mn-cs"/>
              </a:defRPr>
            </a:lvl2pPr>
            <a:lvl3pPr marL="1371600" indent="-274320" algn="l" defTabSz="54864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Tw Cen MT" panose="020B0602020104020603" pitchFamily="34" charset="0"/>
                <a:ea typeface="+mn-ea"/>
                <a:cs typeface="+mn-cs"/>
              </a:defRPr>
            </a:lvl3pPr>
            <a:lvl4pPr marL="1920240" indent="-274320" algn="l" defTabSz="548640" rtl="0" eaLnBrk="1" latinLnBrk="0" hangingPunct="1">
              <a:spcBef>
                <a:spcPct val="20000"/>
              </a:spcBef>
              <a:buFont typeface="Arial"/>
              <a:buChar char="–"/>
              <a:defRPr sz="2160" kern="1200">
                <a:solidFill>
                  <a:schemeClr val="tx1"/>
                </a:solidFill>
                <a:latin typeface="Tw Cen MT" panose="020B0602020104020603" pitchFamily="34" charset="0"/>
                <a:ea typeface="+mn-ea"/>
                <a:cs typeface="+mn-cs"/>
              </a:defRPr>
            </a:lvl4pPr>
            <a:lvl5pPr marL="2468880" indent="-274320" algn="l" defTabSz="548640" rtl="0" eaLnBrk="1" latinLnBrk="0" hangingPunct="1">
              <a:spcBef>
                <a:spcPct val="20000"/>
              </a:spcBef>
              <a:buFont typeface="Arial"/>
              <a:buChar char="»"/>
              <a:defRPr sz="2160" kern="1200">
                <a:solidFill>
                  <a:schemeClr val="tx1"/>
                </a:solidFill>
                <a:latin typeface="Tw Cen MT" panose="020B0602020104020603" pitchFamily="34" charset="0"/>
                <a:ea typeface="+mn-ea"/>
                <a:cs typeface="+mn-cs"/>
              </a:defRPr>
            </a:lvl5pPr>
            <a:lvl6pPr marL="3017520" indent="-274320" algn="l" defTabSz="548640" rtl="0" eaLnBrk="1" latinLnBrk="0" hangingPunct="1">
              <a:spcBef>
                <a:spcPct val="20000"/>
              </a:spcBef>
              <a:buFont typeface="Arial"/>
              <a:buChar char="•"/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566160" indent="-274320" algn="l" defTabSz="548640" rtl="0" eaLnBrk="1" latinLnBrk="0" hangingPunct="1">
              <a:spcBef>
                <a:spcPct val="20000"/>
              </a:spcBef>
              <a:buFont typeface="Arial"/>
              <a:buChar char="•"/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114800" indent="-274320" algn="l" defTabSz="548640" rtl="0" eaLnBrk="1" latinLnBrk="0" hangingPunct="1">
              <a:spcBef>
                <a:spcPct val="20000"/>
              </a:spcBef>
              <a:buFont typeface="Arial"/>
              <a:buChar char="•"/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663440" indent="-274320" algn="l" defTabSz="548640" rtl="0" eaLnBrk="1" latinLnBrk="0" hangingPunct="1">
              <a:spcBef>
                <a:spcPct val="20000"/>
              </a:spcBef>
              <a:buFont typeface="Arial"/>
              <a:buChar char="•"/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54864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 pitchFamily="34" charset="0"/>
                <a:ea typeface="+mn-ea"/>
                <a:cs typeface="+mn-cs"/>
              </a:rPr>
              <a:t>Employee Contributions</a:t>
            </a:r>
          </a:p>
          <a:p>
            <a:pPr marL="0" marR="0" lvl="0" indent="0" algn="l" defTabSz="54864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sz="2200" b="1" dirty="0">
                <a:solidFill>
                  <a:prstClr val="black"/>
                </a:solidFill>
              </a:rPr>
              <a:t>County Contribution </a:t>
            </a:r>
            <a:r>
              <a:rPr lang="en-US" sz="1800" b="1" dirty="0">
                <a:solidFill>
                  <a:prstClr val="black"/>
                </a:solidFill>
              </a:rPr>
              <a:t>(lump sum)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  <a:p>
            <a:pPr marL="0" marR="0" lvl="0" indent="0" algn="l" defTabSz="54864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 pitchFamily="34" charset="0"/>
                <a:ea typeface="+mn-ea"/>
                <a:cs typeface="+mn-cs"/>
              </a:rPr>
              <a:t>Healthy Lifestyles:</a:t>
            </a:r>
          </a:p>
          <a:p>
            <a:pPr marL="0" marR="0" lvl="0" indent="0" algn="l" defTabSz="54864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 pitchFamily="34" charset="0"/>
                <a:ea typeface="+mn-ea"/>
                <a:cs typeface="+mn-cs"/>
              </a:rPr>
              <a:t>*you can earn up to</a:t>
            </a:r>
          </a:p>
          <a:p>
            <a:pPr marL="342900" marR="0" lvl="0" indent="-342900" algn="l" defTabSz="54864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 pitchFamily="34" charset="0"/>
                <a:ea typeface="+mn-ea"/>
                <a:cs typeface="+mn-cs"/>
              </a:rPr>
              <a:t>Single : $275</a:t>
            </a:r>
          </a:p>
          <a:p>
            <a:pPr marL="342900" marR="0" lvl="0" indent="-342900" algn="l" defTabSz="54864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 pitchFamily="34" charset="0"/>
                <a:ea typeface="+mn-ea"/>
                <a:cs typeface="+mn-cs"/>
              </a:rPr>
              <a:t>Employee + Spouse $550</a:t>
            </a:r>
            <a:endParaRPr kumimoji="0" lang="en-US" sz="2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w Cen MT" panose="020B0602020104020603" pitchFamily="34" charset="0"/>
              <a:ea typeface="+mn-ea"/>
              <a:cs typeface="+mn-cs"/>
            </a:endParaRPr>
          </a:p>
          <a:p>
            <a:pPr marL="0" marR="0" lvl="0" indent="0" algn="l" defTabSz="54864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en-US" sz="2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w Cen MT" panose="020B0602020104020603" pitchFamily="34" charset="0"/>
              <a:ea typeface="+mn-ea"/>
              <a:cs typeface="+mn-cs"/>
            </a:endParaRPr>
          </a:p>
          <a:p>
            <a:pPr marL="0" marR="0" lvl="0" indent="0" algn="l" defTabSz="54864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sz="2200" b="1" dirty="0">
                <a:solidFill>
                  <a:prstClr val="black"/>
                </a:solidFill>
              </a:rPr>
              <a:t>Fidelity</a:t>
            </a:r>
          </a:p>
          <a:p>
            <a:pPr marL="0" marR="0" lvl="0" indent="0" algn="l" defTabSz="54864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sz="2200" dirty="0">
                <a:solidFill>
                  <a:srgbClr val="730E00"/>
                </a:solidFill>
                <a:hlinkClick r:id="rId3"/>
              </a:rPr>
              <a:t>www.netbenefits.com</a:t>
            </a:r>
            <a:r>
              <a:rPr lang="en-US" sz="2200" dirty="0">
                <a:solidFill>
                  <a:srgbClr val="730E00"/>
                </a:solidFill>
              </a:rPr>
              <a:t> </a:t>
            </a:r>
          </a:p>
          <a:p>
            <a:pPr marL="0" marR="0" lvl="0" indent="0" algn="l" defTabSz="54864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730E00"/>
                </a:solidFill>
                <a:effectLst/>
                <a:uLnTx/>
                <a:uFillTx/>
                <a:latin typeface="Tw Cen MT" panose="020B0602020104020603" pitchFamily="34" charset="0"/>
                <a:ea typeface="+mn-ea"/>
                <a:cs typeface="+mn-cs"/>
              </a:rPr>
              <a:t>800-544-3716</a:t>
            </a:r>
          </a:p>
        </p:txBody>
      </p:sp>
      <p:pic>
        <p:nvPicPr>
          <p:cNvPr id="12" name="Picture 11">
            <a:hlinkClick r:id="rId4"/>
            <a:extLst>
              <a:ext uri="{FF2B5EF4-FFF2-40B4-BE49-F238E27FC236}">
                <a16:creationId xmlns:a16="http://schemas.microsoft.com/office/drawing/2014/main" id="{7E07F4D6-B0CE-DC5F-0412-9E53F35E9D8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30240" y="5371506"/>
            <a:ext cx="2527879" cy="1304712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BBA38E21-C3E8-DFD1-F4A7-A35302D6FE32}"/>
              </a:ext>
            </a:extLst>
          </p:cNvPr>
          <p:cNvSpPr txBox="1"/>
          <p:nvPr/>
        </p:nvSpPr>
        <p:spPr>
          <a:xfrm>
            <a:off x="4067807" y="1822581"/>
            <a:ext cx="4490977" cy="29854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/>
                <a:ea typeface="+mn-ea"/>
                <a:cs typeface="+mn-cs"/>
              </a:rPr>
              <a:t>Set aside pre-tax dollars</a:t>
            </a: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/>
                <a:ea typeface="+mn-ea"/>
                <a:cs typeface="+mn-cs"/>
              </a:rPr>
              <a:t>Use for Medical, Dental, Rx, Vision</a:t>
            </a: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/>
                <a:ea typeface="+mn-ea"/>
                <a:cs typeface="+mn-cs"/>
              </a:rPr>
              <a:t>No rollover maximum</a:t>
            </a: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/>
                <a:ea typeface="+mn-ea"/>
                <a:cs typeface="+mn-cs"/>
              </a:rPr>
              <a:t>Funds 100% yours if you leave employment</a:t>
            </a: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/>
                <a:ea typeface="+mn-ea"/>
                <a:cs typeface="+mn-cs"/>
              </a:rPr>
              <a:t>You can invest funds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303B5969-BA88-C66E-B7C2-D7C28A71344A}"/>
              </a:ext>
            </a:extLst>
          </p:cNvPr>
          <p:cNvSpPr/>
          <p:nvPr/>
        </p:nvSpPr>
        <p:spPr>
          <a:xfrm>
            <a:off x="2216379" y="286330"/>
            <a:ext cx="7393481" cy="697797"/>
          </a:xfrm>
          <a:prstGeom prst="rect">
            <a:avLst/>
          </a:prstGeom>
          <a:noFill/>
          <a:ln w="28575">
            <a:solidFill>
              <a:schemeClr val="accent6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/>
              <a:ea typeface="+mn-ea"/>
              <a:cs typeface="+mn-cs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7CFADD3A-F2AA-B30D-AF38-504080E4341A}"/>
              </a:ext>
            </a:extLst>
          </p:cNvPr>
          <p:cNvSpPr/>
          <p:nvPr/>
        </p:nvSpPr>
        <p:spPr>
          <a:xfrm>
            <a:off x="384644" y="1328928"/>
            <a:ext cx="2981598" cy="425349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/>
                <a:ea typeface="+mn-ea"/>
                <a:cs typeface="+mn-cs"/>
              </a:rPr>
              <a:t>The What</a:t>
            </a: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1A66FBF7-683E-8764-1557-EE4881FC263D}"/>
              </a:ext>
            </a:extLst>
          </p:cNvPr>
          <p:cNvSpPr txBox="1">
            <a:spLocks/>
          </p:cNvSpPr>
          <p:nvPr/>
        </p:nvSpPr>
        <p:spPr>
          <a:xfrm rot="20122697">
            <a:off x="-111566" y="547902"/>
            <a:ext cx="3514829" cy="568338"/>
          </a:xfrm>
          <a:prstGeom prst="ribbon2">
            <a:avLst>
              <a:gd name="adj1" fmla="val 16667"/>
              <a:gd name="adj2" fmla="val 73556"/>
            </a:avLst>
          </a:prstGeom>
          <a:solidFill>
            <a:schemeClr val="accent6"/>
          </a:solidFill>
          <a:ln>
            <a:solidFill>
              <a:schemeClr val="tx1"/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algn="ctr" defTabSz="548640" rtl="0" eaLnBrk="1" latinLnBrk="0" hangingPunct="1">
              <a:spcBef>
                <a:spcPct val="0"/>
              </a:spcBef>
              <a:buNone/>
              <a:defRPr sz="5280" kern="1200">
                <a:solidFill>
                  <a:srgbClr val="8B1E41"/>
                </a:solidFill>
                <a:latin typeface="Tw Cen MT" panose="020B0602020104020603" pitchFamily="34" charset="0"/>
                <a:ea typeface="+mj-ea"/>
                <a:cs typeface="+mj-cs"/>
              </a:defRPr>
            </a:lvl1pPr>
          </a:lstStyle>
          <a:p>
            <a:pPr marL="0" marR="0" lvl="0" indent="0" algn="ctr" defTabSz="54864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 panose="020B0602020104020603" pitchFamily="34" charset="0"/>
                <a:ea typeface="+mj-ea"/>
                <a:cs typeface="+mj-cs"/>
              </a:rPr>
              <a:t>HDHP Plan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13ADED74-A42E-4015-9BDC-99F8978BCD88}"/>
              </a:ext>
            </a:extLst>
          </p:cNvPr>
          <p:cNvSpPr/>
          <p:nvPr/>
        </p:nvSpPr>
        <p:spPr>
          <a:xfrm>
            <a:off x="4422321" y="1328928"/>
            <a:ext cx="2981598" cy="425349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/>
                <a:ea typeface="+mn-ea"/>
                <a:cs typeface="+mn-cs"/>
              </a:rPr>
              <a:t>The Why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13CA5D20-64D4-E947-E84B-E9AE720BEA35}"/>
              </a:ext>
            </a:extLst>
          </p:cNvPr>
          <p:cNvSpPr/>
          <p:nvPr/>
        </p:nvSpPr>
        <p:spPr>
          <a:xfrm>
            <a:off x="8459998" y="1328928"/>
            <a:ext cx="2981598" cy="425349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/>
                <a:ea typeface="+mn-ea"/>
                <a:cs typeface="+mn-cs"/>
              </a:rPr>
              <a:t>The How</a:t>
            </a:r>
          </a:p>
        </p:txBody>
      </p:sp>
    </p:spTree>
    <p:extLst>
      <p:ext uri="{BB962C8B-B14F-4D97-AF65-F5344CB8AC3E}">
        <p14:creationId xmlns:p14="http://schemas.microsoft.com/office/powerpoint/2010/main" val="40874282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4" dur="500"/>
                                        <p:tgtEl>
                                          <p:spTgt spid="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500"/>
                                        <p:tgtEl>
                                          <p:spTgt spid="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500"/>
                            </p:stCondLst>
                            <p:childTnLst>
                              <p:par>
                                <p:cTn id="1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6" dur="500"/>
                                        <p:tgtEl>
                                          <p:spTgt spid="1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/>
      <p:bldP spid="11" grpId="0" uiExpand="1" build="p"/>
      <p:bldP spid="15" grpId="0" uiExpand="1" build="p"/>
      <p:bldP spid="10" grpId="0" animBg="1"/>
      <p:bldP spid="9" grpId="0" animBg="1"/>
      <p:bldP spid="16" grpId="0" animBg="1"/>
      <p:bldP spid="1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ED541C-B5AA-4F39-BB2D-DC787A2435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8542" y="217029"/>
            <a:ext cx="10972800" cy="1039091"/>
          </a:xfrm>
        </p:spPr>
        <p:txBody>
          <a:bodyPr>
            <a:normAutofit/>
          </a:bodyPr>
          <a:lstStyle/>
          <a:p>
            <a:r>
              <a:rPr lang="en-US" sz="5200" dirty="0">
                <a:highlight>
                  <a:srgbClr val="00FFFF"/>
                </a:highlight>
              </a:rPr>
              <a:t>2024</a:t>
            </a:r>
            <a:r>
              <a:rPr lang="en-US" sz="5200" dirty="0"/>
              <a:t> Medical Plan – PPO (Traditional)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07773B2-38F4-4B5C-84E4-93FE366CBD3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09601" y="1259614"/>
            <a:ext cx="4888230" cy="639762"/>
          </a:xfrm>
          <a:solidFill>
            <a:schemeClr val="bg2"/>
          </a:solidFill>
        </p:spPr>
        <p:txBody>
          <a:bodyPr anchor="ctr">
            <a:normAutofit/>
          </a:bodyPr>
          <a:lstStyle/>
          <a:p>
            <a:pPr algn="ctr"/>
            <a:r>
              <a:rPr lang="en-US" dirty="0"/>
              <a:t>Out of pocket costs for care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F116384-4089-492D-88C2-8E50A1973FF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09599" y="2010929"/>
            <a:ext cx="5386917" cy="3101589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2000" b="1" u="sng" dirty="0"/>
              <a:t>Deductible:		Individual		Family</a:t>
            </a:r>
          </a:p>
          <a:p>
            <a:r>
              <a:rPr lang="en-US" sz="2000" dirty="0">
                <a:solidFill>
                  <a:schemeClr val="bg1"/>
                </a:solidFill>
              </a:rPr>
              <a:t>500</a:t>
            </a:r>
            <a:r>
              <a:rPr lang="en-US" sz="2000" dirty="0"/>
              <a:t>		      	$500		$1,000</a:t>
            </a:r>
            <a:endParaRPr lang="en-US" sz="2000" dirty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en-US" sz="2000" b="1" u="sng" dirty="0"/>
          </a:p>
          <a:p>
            <a:pPr marL="0" indent="0">
              <a:buNone/>
            </a:pPr>
            <a:r>
              <a:rPr lang="en-US" sz="2000" b="1" u="sng" dirty="0"/>
              <a:t>Coinsurance:		Individual		County</a:t>
            </a:r>
          </a:p>
          <a:p>
            <a:pPr marL="0" indent="0">
              <a:buNone/>
            </a:pPr>
            <a:r>
              <a:rPr lang="en-US" sz="2000" dirty="0"/>
              <a:t>                           	20%		  	80%</a:t>
            </a:r>
          </a:p>
          <a:p>
            <a:pPr marL="0" indent="0">
              <a:buNone/>
            </a:pPr>
            <a:endParaRPr lang="en-US" sz="2000" b="1" u="sng" dirty="0"/>
          </a:p>
          <a:p>
            <a:pPr marL="0" indent="0">
              <a:buNone/>
            </a:pPr>
            <a:r>
              <a:rPr lang="en-US" sz="2000" b="1" u="sng" dirty="0"/>
              <a:t>Out-of-Pocket Max:	Individual		Family</a:t>
            </a:r>
          </a:p>
          <a:p>
            <a:pPr marL="0" indent="0">
              <a:buNone/>
            </a:pPr>
            <a:r>
              <a:rPr lang="en-US" sz="2000" dirty="0"/>
              <a:t>                          	$3,500      	$7,000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AD074FF-7F71-49CC-9324-203582D1824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92309" y="1259614"/>
            <a:ext cx="5389033" cy="639762"/>
          </a:xfrm>
          <a:solidFill>
            <a:schemeClr val="bg2"/>
          </a:solidFill>
        </p:spPr>
        <p:txBody>
          <a:bodyPr anchor="ctr">
            <a:normAutofit/>
          </a:bodyPr>
          <a:lstStyle/>
          <a:p>
            <a:pPr algn="ctr"/>
            <a:r>
              <a:rPr lang="en-US" dirty="0"/>
              <a:t>Premium – Cost per paycheck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37F68C5-2875-41F5-84B1-C7D923B7054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92309" y="2015261"/>
            <a:ext cx="5670973" cy="3101589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2000" b="1" u="sng" dirty="0"/>
              <a:t>Full Time:</a:t>
            </a:r>
          </a:p>
          <a:p>
            <a:r>
              <a:rPr lang="en-US" sz="2000" dirty="0"/>
              <a:t>Employee Only: $67.21</a:t>
            </a:r>
          </a:p>
          <a:p>
            <a:r>
              <a:rPr lang="en-US" sz="2000" dirty="0"/>
              <a:t>Employee+1: $147.63</a:t>
            </a:r>
          </a:p>
          <a:p>
            <a:r>
              <a:rPr lang="en-US" sz="2000" dirty="0"/>
              <a:t>Employee+2 or more: $198.89</a:t>
            </a:r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r>
              <a:rPr lang="en-US" sz="2000" b="1" u="sng" dirty="0"/>
              <a:t>Part Time:</a:t>
            </a:r>
          </a:p>
          <a:p>
            <a:r>
              <a:rPr lang="en-US" sz="2000" dirty="0"/>
              <a:t>Employee Only: $134.31</a:t>
            </a:r>
          </a:p>
          <a:p>
            <a:r>
              <a:rPr lang="en-US" sz="2000" dirty="0"/>
              <a:t>Employee+1: $295.38</a:t>
            </a:r>
          </a:p>
          <a:p>
            <a:r>
              <a:rPr lang="en-US" sz="2000" dirty="0"/>
              <a:t>Employee+2 or more: $397.85</a:t>
            </a:r>
          </a:p>
          <a:p>
            <a:pPr marL="0" indent="0">
              <a:buNone/>
            </a:pPr>
            <a:endParaRPr lang="en-US" sz="1800" dirty="0"/>
          </a:p>
          <a:p>
            <a:pPr marL="0" indent="0">
              <a:buNone/>
            </a:pPr>
            <a:endParaRPr lang="en-US" sz="2000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FA9AC3A-7C3A-4F1C-BA69-B30030F67235}"/>
              </a:ext>
            </a:extLst>
          </p:cNvPr>
          <p:cNvSpPr txBox="1"/>
          <p:nvPr/>
        </p:nvSpPr>
        <p:spPr>
          <a:xfrm>
            <a:off x="3047907" y="6076183"/>
            <a:ext cx="609407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/>
                <a:ea typeface="+mn-ea"/>
                <a:cs typeface="+mn-cs"/>
              </a:rPr>
              <a:t>Medical FSA Eligible; 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w Cen MT"/>
                <a:ea typeface="+mn-ea"/>
                <a:cs typeface="+mn-cs"/>
              </a:rPr>
              <a:t>NOT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/>
                <a:ea typeface="+mn-ea"/>
                <a:cs typeface="+mn-cs"/>
              </a:rPr>
              <a:t> HSA Eligible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E199A14-7146-F347-963B-03688E847E1C}"/>
              </a:ext>
            </a:extLst>
          </p:cNvPr>
          <p:cNvSpPr txBox="1"/>
          <p:nvPr/>
        </p:nvSpPr>
        <p:spPr>
          <a:xfrm>
            <a:off x="85579" y="5236043"/>
            <a:ext cx="6303792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n-US" sz="1500" dirty="0">
                <a:solidFill>
                  <a:srgbClr val="FF0000"/>
                </a:solidFill>
              </a:rPr>
              <a:t>**Once you enroll, premiums are due back to eligibility date. Payroll deductions </a:t>
            </a:r>
          </a:p>
          <a:p>
            <a:pPr marL="0" indent="0">
              <a:buNone/>
            </a:pPr>
            <a:r>
              <a:rPr lang="en-US" sz="1500" dirty="0">
                <a:solidFill>
                  <a:srgbClr val="FF0000"/>
                </a:solidFill>
              </a:rPr>
              <a:t>will take current premiums plus half of past due amount until caught up**</a:t>
            </a:r>
          </a:p>
        </p:txBody>
      </p:sp>
    </p:spTree>
    <p:extLst>
      <p:ext uri="{BB962C8B-B14F-4D97-AF65-F5344CB8AC3E}">
        <p14:creationId xmlns:p14="http://schemas.microsoft.com/office/powerpoint/2010/main" val="20558059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animBg="1"/>
      <p:bldP spid="4" grpId="0" build="p"/>
      <p:bldP spid="5" grpId="0" uiExpand="1" build="p" animBg="1"/>
      <p:bldP spid="6" grpId="0" uiExpand="1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BC2B0AC-12F7-3D4D-0757-AD00EC82F84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27D1A5-0804-F8B8-8321-0687A65D1E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8542" y="217029"/>
            <a:ext cx="10972800" cy="1039091"/>
          </a:xfrm>
        </p:spPr>
        <p:txBody>
          <a:bodyPr>
            <a:normAutofit/>
          </a:bodyPr>
          <a:lstStyle/>
          <a:p>
            <a:r>
              <a:rPr lang="en-US" sz="5200" dirty="0">
                <a:highlight>
                  <a:srgbClr val="FFFF00"/>
                </a:highlight>
              </a:rPr>
              <a:t>2025</a:t>
            </a:r>
            <a:r>
              <a:rPr lang="en-US" sz="5200" dirty="0"/>
              <a:t> Medical Plan – PPO (Traditional)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9C0FF90-DB79-C69E-53C1-C7582ADA90F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09601" y="1259614"/>
            <a:ext cx="4888230" cy="639762"/>
          </a:xfrm>
          <a:solidFill>
            <a:schemeClr val="bg2"/>
          </a:solidFill>
        </p:spPr>
        <p:txBody>
          <a:bodyPr anchor="ctr">
            <a:normAutofit/>
          </a:bodyPr>
          <a:lstStyle/>
          <a:p>
            <a:pPr algn="ctr"/>
            <a:r>
              <a:rPr lang="en-US" dirty="0"/>
              <a:t>Out of pocket costs for care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CF4EE0E-33BB-0428-BF41-6500E29857E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09599" y="2010929"/>
            <a:ext cx="5386917" cy="3101589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2000" b="1" u="sng" dirty="0"/>
              <a:t>Deductible:		Individual		Family</a:t>
            </a:r>
          </a:p>
          <a:p>
            <a:r>
              <a:rPr lang="en-US" sz="2000" dirty="0">
                <a:solidFill>
                  <a:schemeClr val="bg1"/>
                </a:solidFill>
              </a:rPr>
              <a:t>500</a:t>
            </a:r>
            <a:r>
              <a:rPr lang="en-US" sz="2000" dirty="0"/>
              <a:t>		      	$1,000		$2,000</a:t>
            </a:r>
            <a:endParaRPr lang="en-US" sz="2000" dirty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en-US" sz="2000" b="1" u="sng" dirty="0"/>
          </a:p>
          <a:p>
            <a:pPr marL="0" indent="0">
              <a:buNone/>
            </a:pPr>
            <a:r>
              <a:rPr lang="en-US" sz="2000" b="1" u="sng" dirty="0"/>
              <a:t>Coinsurance:		Individual		County</a:t>
            </a:r>
          </a:p>
          <a:p>
            <a:pPr marL="0" indent="0">
              <a:buNone/>
            </a:pPr>
            <a:r>
              <a:rPr lang="en-US" sz="2000" dirty="0"/>
              <a:t>                           	20%		  	80%</a:t>
            </a:r>
          </a:p>
          <a:p>
            <a:pPr marL="0" indent="0">
              <a:buNone/>
            </a:pPr>
            <a:endParaRPr lang="en-US" sz="2000" b="1" u="sng" dirty="0"/>
          </a:p>
          <a:p>
            <a:pPr marL="0" indent="0">
              <a:buNone/>
            </a:pPr>
            <a:r>
              <a:rPr lang="en-US" sz="2000" b="1" u="sng" dirty="0"/>
              <a:t>Out-of-Pocket Max:	Individual		Family</a:t>
            </a:r>
          </a:p>
          <a:p>
            <a:pPr marL="0" indent="0">
              <a:buNone/>
            </a:pPr>
            <a:r>
              <a:rPr lang="en-US" sz="2000" dirty="0"/>
              <a:t>                          	$4,000      	$8,000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03B734C-C267-10CC-8C16-15512A6E32B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92309" y="1259614"/>
            <a:ext cx="5389033" cy="639762"/>
          </a:xfrm>
          <a:solidFill>
            <a:schemeClr val="bg2"/>
          </a:solidFill>
        </p:spPr>
        <p:txBody>
          <a:bodyPr anchor="ctr">
            <a:normAutofit/>
          </a:bodyPr>
          <a:lstStyle/>
          <a:p>
            <a:pPr algn="ctr"/>
            <a:r>
              <a:rPr lang="en-US" dirty="0"/>
              <a:t>Premium – Cost per paycheck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C803DF4-7EA1-19D3-FAF3-6C94DF4CAED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92309" y="2015261"/>
            <a:ext cx="5670973" cy="3101589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2000" b="1" u="sng" dirty="0"/>
              <a:t>Full Time:</a:t>
            </a:r>
          </a:p>
          <a:p>
            <a:r>
              <a:rPr lang="en-US" sz="2000" dirty="0"/>
              <a:t>Employee Only: $71.76</a:t>
            </a:r>
          </a:p>
          <a:p>
            <a:r>
              <a:rPr lang="en-US" sz="2000" dirty="0"/>
              <a:t>Employee+1: $157.62</a:t>
            </a:r>
          </a:p>
          <a:p>
            <a:r>
              <a:rPr lang="en-US" sz="2000" dirty="0"/>
              <a:t>Employee+2 or more: $212.34</a:t>
            </a:r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r>
              <a:rPr lang="en-US" sz="2000" b="1" u="sng" dirty="0"/>
              <a:t>Part Time:</a:t>
            </a:r>
          </a:p>
          <a:p>
            <a:r>
              <a:rPr lang="en-US" sz="2000" dirty="0"/>
              <a:t>Employee Only: $143.51</a:t>
            </a:r>
          </a:p>
          <a:p>
            <a:r>
              <a:rPr lang="en-US" sz="2000" dirty="0"/>
              <a:t>Employee+1: $315.23</a:t>
            </a:r>
          </a:p>
          <a:p>
            <a:r>
              <a:rPr lang="en-US" sz="2000" dirty="0"/>
              <a:t>Employee+2 or more: $424.68</a:t>
            </a:r>
          </a:p>
          <a:p>
            <a:pPr marL="0" indent="0">
              <a:buNone/>
            </a:pPr>
            <a:endParaRPr lang="en-US" sz="1800" dirty="0"/>
          </a:p>
          <a:p>
            <a:pPr marL="0" indent="0">
              <a:buNone/>
            </a:pPr>
            <a:endParaRPr lang="en-US" sz="2000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8D0F6D3-E678-43A3-31A3-8B1474F6687F}"/>
              </a:ext>
            </a:extLst>
          </p:cNvPr>
          <p:cNvSpPr txBox="1"/>
          <p:nvPr/>
        </p:nvSpPr>
        <p:spPr>
          <a:xfrm>
            <a:off x="3047907" y="6076183"/>
            <a:ext cx="609407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/>
                <a:ea typeface="+mn-ea"/>
                <a:cs typeface="+mn-cs"/>
              </a:rPr>
              <a:t>Medical FSA Eligible; 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w Cen MT"/>
                <a:ea typeface="+mn-ea"/>
                <a:cs typeface="+mn-cs"/>
              </a:rPr>
              <a:t>NOT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/>
                <a:ea typeface="+mn-ea"/>
                <a:cs typeface="+mn-cs"/>
              </a:rPr>
              <a:t> HSA Eligible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BD6F9C7-A179-A72F-1F4F-8F4D640B469C}"/>
              </a:ext>
            </a:extLst>
          </p:cNvPr>
          <p:cNvSpPr txBox="1"/>
          <p:nvPr/>
        </p:nvSpPr>
        <p:spPr>
          <a:xfrm>
            <a:off x="85579" y="5236043"/>
            <a:ext cx="6303792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n-US" sz="1500" dirty="0">
                <a:solidFill>
                  <a:srgbClr val="FF0000"/>
                </a:solidFill>
              </a:rPr>
              <a:t>**Once you enroll, premiums are due back to eligibility date. Payroll deductions </a:t>
            </a:r>
          </a:p>
          <a:p>
            <a:pPr marL="0" indent="0">
              <a:buNone/>
            </a:pPr>
            <a:r>
              <a:rPr lang="en-US" sz="1500" dirty="0">
                <a:solidFill>
                  <a:srgbClr val="FF0000"/>
                </a:solidFill>
              </a:rPr>
              <a:t>will take current premiums plus half of past due amount until caught up**</a:t>
            </a:r>
          </a:p>
        </p:txBody>
      </p:sp>
    </p:spTree>
    <p:extLst>
      <p:ext uri="{BB962C8B-B14F-4D97-AF65-F5344CB8AC3E}">
        <p14:creationId xmlns:p14="http://schemas.microsoft.com/office/powerpoint/2010/main" val="38294197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animBg="1"/>
      <p:bldP spid="4" grpId="0" build="p"/>
      <p:bldP spid="5" grpId="0" uiExpand="1" build="p" animBg="1"/>
      <p:bldP spid="6" grpId="0" uiExpand="1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4C9DD2D-ED22-DBD3-2AA3-B2564A8B78D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696182-2397-B1F3-300C-96ADD95300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8531" y="359028"/>
            <a:ext cx="5942876" cy="1039091"/>
          </a:xfrm>
        </p:spPr>
        <p:txBody>
          <a:bodyPr>
            <a:noAutofit/>
          </a:bodyPr>
          <a:lstStyle/>
          <a:p>
            <a:r>
              <a:rPr lang="en-US" sz="3200" b="1" dirty="0"/>
              <a:t>Flexible Spending Account </a:t>
            </a:r>
            <a:br>
              <a:rPr lang="en-US" sz="3000" b="1" dirty="0"/>
            </a:br>
            <a:r>
              <a:rPr lang="en-US" sz="3000" b="1" dirty="0"/>
              <a:t>(FSA)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ED423E5-42E3-0408-2274-71D6B17F05BD}"/>
              </a:ext>
            </a:extLst>
          </p:cNvPr>
          <p:cNvSpPr>
            <a:spLocks noGrp="1"/>
          </p:cNvSpPr>
          <p:nvPr>
            <p:ph type="subTitle" idx="4294967295"/>
          </p:nvPr>
        </p:nvSpPr>
        <p:spPr>
          <a:xfrm>
            <a:off x="6736466" y="1718458"/>
            <a:ext cx="4931932" cy="3702603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  <a:defRPr/>
            </a:pPr>
            <a:r>
              <a:rPr lang="en-US" sz="2400" b="1" dirty="0">
                <a:solidFill>
                  <a:prstClr val="black"/>
                </a:solidFill>
              </a:rPr>
              <a:t>Limited Flex (HDHP only):</a:t>
            </a:r>
          </a:p>
          <a:p>
            <a:pPr>
              <a:lnSpc>
                <a:spcPct val="110000"/>
              </a:lnSpc>
              <a:defRPr/>
            </a:pPr>
            <a:r>
              <a:rPr lang="en-US" sz="2200" dirty="0">
                <a:solidFill>
                  <a:prstClr val="black"/>
                </a:solidFill>
              </a:rPr>
              <a:t>Dental &amp; Vision Only </a:t>
            </a:r>
          </a:p>
          <a:p>
            <a:pPr>
              <a:lnSpc>
                <a:spcPct val="110000"/>
              </a:lnSpc>
              <a:defRPr/>
            </a:pPr>
            <a:r>
              <a:rPr lang="en-US" sz="2200" dirty="0">
                <a:solidFill>
                  <a:prstClr val="black"/>
                </a:solidFill>
                <a:highlight>
                  <a:srgbClr val="00FFFF"/>
                </a:highlight>
              </a:rPr>
              <a:t>2024</a:t>
            </a:r>
            <a:r>
              <a:rPr lang="en-US" sz="2200" dirty="0">
                <a:solidFill>
                  <a:prstClr val="black"/>
                </a:solidFill>
              </a:rPr>
              <a:t> Annual Maximum: $3,200; $640 rollover limit</a:t>
            </a:r>
          </a:p>
          <a:p>
            <a:pPr>
              <a:lnSpc>
                <a:spcPct val="110000"/>
              </a:lnSpc>
              <a:defRPr/>
            </a:pPr>
            <a:r>
              <a:rPr lang="en-US" sz="2200" dirty="0">
                <a:solidFill>
                  <a:prstClr val="black"/>
                </a:solidFill>
                <a:highlight>
                  <a:srgbClr val="FFFF00"/>
                </a:highlight>
              </a:rPr>
              <a:t>2025</a:t>
            </a:r>
            <a:r>
              <a:rPr lang="en-US" sz="2200" dirty="0">
                <a:solidFill>
                  <a:prstClr val="black"/>
                </a:solidFill>
              </a:rPr>
              <a:t> Annual Maximum: $3,300; $660 rollover limit</a:t>
            </a:r>
          </a:p>
          <a:p>
            <a:pPr>
              <a:lnSpc>
                <a:spcPct val="110000"/>
              </a:lnSpc>
              <a:defRPr/>
            </a:pPr>
            <a:endParaRPr lang="en-US" sz="2200" dirty="0">
              <a:solidFill>
                <a:prstClr val="black"/>
              </a:solidFill>
            </a:endParaRPr>
          </a:p>
          <a:p>
            <a:pPr marL="0" marR="0" lvl="0" indent="0" algn="l" defTabSz="54864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 pitchFamily="34" charset="0"/>
                <a:ea typeface="+mn-ea"/>
                <a:cs typeface="+mn-cs"/>
              </a:rPr>
              <a:t>Dependent Care Flex:</a:t>
            </a:r>
          </a:p>
          <a:p>
            <a:pPr marR="0" lvl="0" fontAlgn="auto">
              <a:lnSpc>
                <a:spcPct val="110000"/>
              </a:lnSpc>
              <a:spcAft>
                <a:spcPts val="0"/>
              </a:spcAft>
              <a:buClrTx/>
              <a:buSzTx/>
              <a:tabLst/>
              <a:defRPr/>
            </a:pPr>
            <a:r>
              <a:rPr lang="en-US" sz="2200" dirty="0">
                <a:solidFill>
                  <a:prstClr val="black"/>
                </a:solidFill>
              </a:rPr>
              <a:t>Covers Dependent Care costs up </a:t>
            </a:r>
            <a:br>
              <a:rPr lang="en-US" sz="2200" dirty="0">
                <a:solidFill>
                  <a:prstClr val="black"/>
                </a:solidFill>
              </a:rPr>
            </a:br>
            <a:r>
              <a:rPr lang="en-US" sz="2200" dirty="0">
                <a:solidFill>
                  <a:prstClr val="black"/>
                </a:solidFill>
              </a:rPr>
              <a:t>to age 13</a:t>
            </a:r>
          </a:p>
          <a:p>
            <a:pPr marR="0" lvl="0" fontAlgn="auto">
              <a:lnSpc>
                <a:spcPct val="110000"/>
              </a:lnSpc>
              <a:spcAft>
                <a:spcPts val="0"/>
              </a:spcAft>
              <a:buClrTx/>
              <a:buSzTx/>
              <a:tabLst/>
              <a:defRPr/>
            </a:pPr>
            <a:r>
              <a:rPr lang="en-US" sz="2200" dirty="0">
                <a:solidFill>
                  <a:prstClr val="black"/>
                </a:solidFill>
              </a:rPr>
              <a:t>Annual maximum: $5,000</a:t>
            </a:r>
          </a:p>
          <a:p>
            <a:pPr marR="0" lvl="0" fontAlgn="auto">
              <a:lnSpc>
                <a:spcPct val="110000"/>
              </a:lnSpc>
              <a:spcAft>
                <a:spcPts val="0"/>
              </a:spcAft>
              <a:buClrTx/>
              <a:buSzTx/>
              <a:tabLst/>
              <a:defRPr/>
            </a:pPr>
            <a:r>
              <a:rPr lang="en-US" sz="2200" dirty="0">
                <a:solidFill>
                  <a:prstClr val="black"/>
                </a:solidFill>
              </a:rPr>
              <a:t>No rollover</a:t>
            </a:r>
          </a:p>
          <a:p>
            <a:pPr>
              <a:lnSpc>
                <a:spcPct val="110000"/>
              </a:lnSpc>
              <a:defRPr/>
            </a:pPr>
            <a:endParaRPr lang="en-US" sz="2200" dirty="0">
              <a:solidFill>
                <a:prstClr val="black"/>
              </a:solidFill>
            </a:endParaRPr>
          </a:p>
          <a:p>
            <a:endParaRPr lang="en-US" dirty="0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C8103BFF-74C1-4CA7-A8CE-2F444BA07133}"/>
              </a:ext>
            </a:extLst>
          </p:cNvPr>
          <p:cNvSpPr/>
          <p:nvPr/>
        </p:nvSpPr>
        <p:spPr>
          <a:xfrm>
            <a:off x="523603" y="300512"/>
            <a:ext cx="5384800" cy="1156124"/>
          </a:xfrm>
          <a:prstGeom prst="rect">
            <a:avLst/>
          </a:prstGeom>
          <a:noFill/>
          <a:ln w="28575">
            <a:solidFill>
              <a:schemeClr val="accent6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/>
              <a:ea typeface="+mn-ea"/>
              <a:cs typeface="+mn-cs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D51C9AA1-812D-2F56-9272-C8E10FF70D45}"/>
              </a:ext>
            </a:extLst>
          </p:cNvPr>
          <p:cNvSpPr/>
          <p:nvPr/>
        </p:nvSpPr>
        <p:spPr>
          <a:xfrm>
            <a:off x="523602" y="1601180"/>
            <a:ext cx="5384800" cy="4098721"/>
          </a:xfrm>
          <a:prstGeom prst="rect">
            <a:avLst/>
          </a:prstGeom>
          <a:noFill/>
          <a:ln w="28575">
            <a:solidFill>
              <a:schemeClr val="accent6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/>
              <a:ea typeface="+mn-ea"/>
              <a:cs typeface="+mn-cs"/>
            </a:endParaRPr>
          </a:p>
        </p:txBody>
      </p:sp>
      <p:sp>
        <p:nvSpPr>
          <p:cNvPr id="17" name="Content Placeholder 5">
            <a:extLst>
              <a:ext uri="{FF2B5EF4-FFF2-40B4-BE49-F238E27FC236}">
                <a16:creationId xmlns:a16="http://schemas.microsoft.com/office/drawing/2014/main" id="{E8AF5DB4-6A08-9DF2-5085-DC7B5258FD3A}"/>
              </a:ext>
            </a:extLst>
          </p:cNvPr>
          <p:cNvSpPr txBox="1">
            <a:spLocks/>
          </p:cNvSpPr>
          <p:nvPr/>
        </p:nvSpPr>
        <p:spPr>
          <a:xfrm>
            <a:off x="636608" y="1815345"/>
            <a:ext cx="5217367" cy="40987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548640" rtl="0" eaLnBrk="1" latinLnBrk="0" hangingPunct="1">
              <a:spcBef>
                <a:spcPct val="20000"/>
              </a:spcBef>
              <a:buFont typeface="Arial"/>
              <a:buNone/>
              <a:defRPr sz="2500" kern="1200">
                <a:solidFill>
                  <a:schemeClr val="tx1"/>
                </a:solidFill>
                <a:latin typeface="Tw Cen MT" panose="020B0602020104020603" pitchFamily="34" charset="0"/>
                <a:ea typeface="+mn-ea"/>
                <a:cs typeface="+mn-cs"/>
              </a:defRPr>
            </a:lvl1pPr>
            <a:lvl2pPr marL="891540" indent="-342900" algn="l" defTabSz="548640" rtl="0" eaLnBrk="1" latinLnBrk="0" hangingPunct="1">
              <a:spcBef>
                <a:spcPct val="20000"/>
              </a:spcBef>
              <a:buFont typeface="Arial"/>
              <a:buChar char="–"/>
              <a:defRPr sz="2880" kern="1200">
                <a:solidFill>
                  <a:schemeClr val="tx1"/>
                </a:solidFill>
                <a:latin typeface="Tw Cen MT" panose="020B0602020104020603" pitchFamily="34" charset="0"/>
                <a:ea typeface="+mn-ea"/>
                <a:cs typeface="+mn-cs"/>
              </a:defRPr>
            </a:lvl2pPr>
            <a:lvl3pPr marL="1371600" indent="-274320" algn="l" defTabSz="54864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Tw Cen MT" panose="020B0602020104020603" pitchFamily="34" charset="0"/>
                <a:ea typeface="+mn-ea"/>
                <a:cs typeface="+mn-cs"/>
              </a:defRPr>
            </a:lvl3pPr>
            <a:lvl4pPr marL="1920240" indent="-274320" algn="l" defTabSz="548640" rtl="0" eaLnBrk="1" latinLnBrk="0" hangingPunct="1">
              <a:spcBef>
                <a:spcPct val="20000"/>
              </a:spcBef>
              <a:buFont typeface="Arial"/>
              <a:buChar char="–"/>
              <a:defRPr sz="2160" kern="1200">
                <a:solidFill>
                  <a:schemeClr val="tx1"/>
                </a:solidFill>
                <a:latin typeface="Tw Cen MT" panose="020B0602020104020603" pitchFamily="34" charset="0"/>
                <a:ea typeface="+mn-ea"/>
                <a:cs typeface="+mn-cs"/>
              </a:defRPr>
            </a:lvl4pPr>
            <a:lvl5pPr marL="2468880" indent="-274320" algn="l" defTabSz="548640" rtl="0" eaLnBrk="1" latinLnBrk="0" hangingPunct="1">
              <a:spcBef>
                <a:spcPct val="20000"/>
              </a:spcBef>
              <a:buFont typeface="Arial"/>
              <a:buChar char="»"/>
              <a:defRPr sz="2160" kern="1200">
                <a:solidFill>
                  <a:schemeClr val="tx1"/>
                </a:solidFill>
                <a:latin typeface="Tw Cen MT" panose="020B0602020104020603" pitchFamily="34" charset="0"/>
                <a:ea typeface="+mn-ea"/>
                <a:cs typeface="+mn-cs"/>
              </a:defRPr>
            </a:lvl5pPr>
            <a:lvl6pPr marL="3017520" indent="-274320" algn="l" defTabSz="548640" rtl="0" eaLnBrk="1" latinLnBrk="0" hangingPunct="1">
              <a:spcBef>
                <a:spcPct val="20000"/>
              </a:spcBef>
              <a:buFont typeface="Arial"/>
              <a:buChar char="•"/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566160" indent="-274320" algn="l" defTabSz="548640" rtl="0" eaLnBrk="1" latinLnBrk="0" hangingPunct="1">
              <a:spcBef>
                <a:spcPct val="20000"/>
              </a:spcBef>
              <a:buFont typeface="Arial"/>
              <a:buChar char="•"/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114800" indent="-274320" algn="l" defTabSz="548640" rtl="0" eaLnBrk="1" latinLnBrk="0" hangingPunct="1">
              <a:spcBef>
                <a:spcPct val="20000"/>
              </a:spcBef>
              <a:buFont typeface="Arial"/>
              <a:buChar char="•"/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663440" indent="-274320" algn="l" defTabSz="548640" rtl="0" eaLnBrk="1" latinLnBrk="0" hangingPunct="1">
              <a:spcBef>
                <a:spcPct val="20000"/>
              </a:spcBef>
              <a:buFont typeface="Arial"/>
              <a:buChar char="•"/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R="0" lvl="0" algn="l" defTabSz="54864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 pitchFamily="34" charset="0"/>
                <a:ea typeface="+mn-ea"/>
                <a:cs typeface="+mn-cs"/>
              </a:rPr>
              <a:t>Medical Flex (PPO plan only):</a:t>
            </a:r>
          </a:p>
          <a:p>
            <a:pPr marL="342900" marR="0" lvl="0" indent="-342900" algn="l" defTabSz="54864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 pitchFamily="34" charset="0"/>
                <a:ea typeface="+mn-ea"/>
                <a:cs typeface="+mn-cs"/>
              </a:rPr>
              <a:t>Pre-Tax contributions from paycheck</a:t>
            </a:r>
          </a:p>
          <a:p>
            <a:pPr marL="342900" marR="0" lvl="0" indent="-342900" algn="l" defTabSz="54864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 pitchFamily="34" charset="0"/>
                <a:ea typeface="+mn-ea"/>
                <a:cs typeface="+mn-cs"/>
              </a:rPr>
              <a:t>Use for Medical, Dental, Rx, Vision</a:t>
            </a:r>
          </a:p>
          <a:p>
            <a:pPr marL="342900" marR="0" lvl="0" indent="-342900" algn="l" defTabSz="54864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 pitchFamily="34" charset="0"/>
                <a:ea typeface="+mn-ea"/>
                <a:cs typeface="+mn-cs"/>
              </a:rPr>
              <a:t>Full Balance Available January 1st</a:t>
            </a:r>
          </a:p>
          <a:p>
            <a:pPr marL="342900" marR="0" lvl="0" indent="-342900" algn="l" defTabSz="54864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FFFF"/>
                </a:highlight>
                <a:uLnTx/>
                <a:uFillTx/>
                <a:latin typeface="Tw Cen MT" panose="020B0602020104020603" pitchFamily="34" charset="0"/>
                <a:ea typeface="+mn-ea"/>
                <a:cs typeface="+mn-cs"/>
              </a:rPr>
              <a:t>2024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 pitchFamily="34" charset="0"/>
                <a:ea typeface="+mn-ea"/>
                <a:cs typeface="+mn-cs"/>
              </a:rPr>
              <a:t> Annual Max: $3,200; $640</a:t>
            </a:r>
            <a:r>
              <a:rPr kumimoji="0" lang="en-US" sz="22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 pitchFamily="34" charset="0"/>
                <a:ea typeface="+mn-ea"/>
                <a:cs typeface="+mn-cs"/>
              </a:rPr>
              <a:t> rollover limit</a:t>
            </a:r>
            <a:endParaRPr kumimoji="0" lang="en-US" sz="2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w Cen MT" panose="020B0602020104020603" pitchFamily="34" charset="0"/>
              <a:ea typeface="+mn-ea"/>
              <a:cs typeface="+mn-cs"/>
            </a:endParaRPr>
          </a:p>
          <a:p>
            <a:pPr marL="342900" marR="0" lvl="0" indent="-342900" algn="l" defTabSz="54864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2200" dirty="0">
                <a:solidFill>
                  <a:prstClr val="black"/>
                </a:solidFill>
                <a:highlight>
                  <a:srgbClr val="FFFF00"/>
                </a:highlight>
              </a:rPr>
              <a:t>2025</a:t>
            </a:r>
            <a:r>
              <a:rPr lang="en-US" sz="2200" dirty="0">
                <a:solidFill>
                  <a:prstClr val="black"/>
                </a:solidFill>
              </a:rPr>
              <a:t> Annual Max: $3,300; $660 rollover limit</a:t>
            </a:r>
            <a:endParaRPr kumimoji="0" lang="en-US" sz="2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w Cen MT" panose="020B0602020104020603" pitchFamily="34" charset="0"/>
              <a:ea typeface="+mn-ea"/>
              <a:cs typeface="+mn-cs"/>
            </a:endParaRPr>
          </a:p>
          <a:p>
            <a:pPr marL="342900" marR="0" lvl="0" indent="-342900" algn="l" defTabSz="54864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 pitchFamily="34" charset="0"/>
                <a:ea typeface="+mn-ea"/>
                <a:cs typeface="+mn-cs"/>
              </a:rPr>
              <a:t>Forfeit if leave county</a:t>
            </a:r>
          </a:p>
          <a:p>
            <a:pPr marL="0" marR="0" lvl="0" indent="0" algn="l" defTabSz="54864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en-US" sz="2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w Cen MT" panose="020B0602020104020603" pitchFamily="34" charset="0"/>
              <a:ea typeface="+mn-ea"/>
              <a:cs typeface="+mn-cs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9CBDCA7C-8F50-7A63-D14E-F4E2FCB69683}"/>
              </a:ext>
            </a:extLst>
          </p:cNvPr>
          <p:cNvSpPr/>
          <p:nvPr/>
        </p:nvSpPr>
        <p:spPr>
          <a:xfrm>
            <a:off x="6503125" y="1601180"/>
            <a:ext cx="5384800" cy="4144890"/>
          </a:xfrm>
          <a:prstGeom prst="rect">
            <a:avLst/>
          </a:prstGeom>
          <a:noFill/>
          <a:ln w="28575">
            <a:solidFill>
              <a:schemeClr val="accent6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/>
              <a:ea typeface="+mn-ea"/>
              <a:cs typeface="+mn-cs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6D8FA07A-45BD-EA6C-5D9F-34B4F2113AD9}"/>
              </a:ext>
            </a:extLst>
          </p:cNvPr>
          <p:cNvSpPr/>
          <p:nvPr/>
        </p:nvSpPr>
        <p:spPr>
          <a:xfrm>
            <a:off x="6466477" y="300512"/>
            <a:ext cx="5384800" cy="1156124"/>
          </a:xfrm>
          <a:prstGeom prst="rect">
            <a:avLst/>
          </a:prstGeom>
          <a:noFill/>
          <a:ln w="28575">
            <a:solidFill>
              <a:schemeClr val="accent6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chemeClr val="accent6"/>
                </a:solidFill>
                <a:effectLst/>
                <a:uLnTx/>
                <a:uFillTx/>
                <a:latin typeface="Tw Cen MT"/>
                <a:ea typeface="+mn-ea"/>
                <a:cs typeface="+mn-cs"/>
              </a:rPr>
              <a:t>Additional Spending Accounts</a:t>
            </a:r>
          </a:p>
        </p:txBody>
      </p:sp>
      <p:pic>
        <p:nvPicPr>
          <p:cNvPr id="20" name="Picture 19" descr="A picture containing food&#10;&#10;Description automatically generated">
            <a:hlinkClick r:id="rId3"/>
            <a:extLst>
              <a:ext uri="{FF2B5EF4-FFF2-40B4-BE49-F238E27FC236}">
                <a16:creationId xmlns:a16="http://schemas.microsoft.com/office/drawing/2014/main" id="{571FF6F8-94B3-7788-462C-F5B8E9BB492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4164795" y="4520456"/>
            <a:ext cx="1689180" cy="1103245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826BE77A-C1A2-7C08-1A1C-BD731107DED3}"/>
              </a:ext>
            </a:extLst>
          </p:cNvPr>
          <p:cNvSpPr txBox="1"/>
          <p:nvPr/>
        </p:nvSpPr>
        <p:spPr>
          <a:xfrm>
            <a:off x="1271688" y="6128230"/>
            <a:ext cx="3888626" cy="461665"/>
          </a:xfrm>
          <a:prstGeom prst="rect">
            <a:avLst/>
          </a:prstGeom>
          <a:solidFill>
            <a:srgbClr val="FFC000"/>
          </a:solidFill>
        </p:spPr>
        <p:txBody>
          <a:bodyPr wrap="square" numCol="1" anchor="ctr">
            <a:spAutoFit/>
          </a:bodyPr>
          <a:lstStyle/>
          <a:p>
            <a:pPr algn="ctr"/>
            <a:r>
              <a:rPr lang="en-US" sz="2400" kern="1200" dirty="0">
                <a:solidFill>
                  <a:schemeClr val="accent6"/>
                </a:solidFill>
                <a:effectLst/>
                <a:latin typeface="+mn-lt"/>
                <a:ea typeface="+mn-ea"/>
                <a:cs typeface="+mn-cs"/>
              </a:rPr>
              <a:t>**Keep your receipts**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6AEDEE0-9941-3C36-1238-AAB903DB478C}"/>
              </a:ext>
            </a:extLst>
          </p:cNvPr>
          <p:cNvSpPr txBox="1"/>
          <p:nvPr/>
        </p:nvSpPr>
        <p:spPr>
          <a:xfrm>
            <a:off x="8423909" y="6035896"/>
            <a:ext cx="3427367" cy="646331"/>
          </a:xfrm>
          <a:prstGeom prst="rect">
            <a:avLst/>
          </a:prstGeom>
          <a:solidFill>
            <a:schemeClr val="accent6"/>
          </a:solidFill>
        </p:spPr>
        <p:txBody>
          <a:bodyPr wrap="square">
            <a:spAutoFit/>
          </a:bodyPr>
          <a:lstStyle/>
          <a:p>
            <a:pPr algn="r"/>
            <a:r>
              <a:rPr lang="en-US" dirty="0">
                <a:solidFill>
                  <a:schemeClr val="bg1"/>
                </a:solidFill>
              </a:rPr>
              <a:t>Website:</a:t>
            </a:r>
            <a:r>
              <a:rPr lang="en-US" dirty="0"/>
              <a:t> </a:t>
            </a:r>
            <a:r>
              <a:rPr lang="en-US" dirty="0">
                <a:hlinkClick r:id="rId6"/>
              </a:rPr>
              <a:t>http://www.asiflex.com/</a:t>
            </a:r>
            <a:endParaRPr lang="en-US" dirty="0"/>
          </a:p>
          <a:p>
            <a:pPr algn="r"/>
            <a:r>
              <a:rPr lang="en-US" dirty="0"/>
              <a:t>Phone: 800-659-3035</a:t>
            </a:r>
          </a:p>
        </p:txBody>
      </p:sp>
    </p:spTree>
    <p:extLst>
      <p:ext uri="{BB962C8B-B14F-4D97-AF65-F5344CB8AC3E}">
        <p14:creationId xmlns:p14="http://schemas.microsoft.com/office/powerpoint/2010/main" val="25224518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2" dur="9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  <p:bldP spid="17" grpId="0" uiExpand="1" build="p"/>
      <p:bldP spid="1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E06961-3868-42CD-9CCA-F7990CBF9C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215034"/>
            <a:ext cx="10972800" cy="1039091"/>
          </a:xfrm>
        </p:spPr>
        <p:txBody>
          <a:bodyPr/>
          <a:lstStyle/>
          <a:p>
            <a:r>
              <a:rPr lang="en-US" dirty="0"/>
              <a:t>Cigna Dental DPPO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4565A810-162F-4088-8757-5EE6C58F4F2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61714" y="325865"/>
            <a:ext cx="2331893" cy="81743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8973C262-2C64-4CA6-863B-36D4CCD968A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40678" y="1143295"/>
            <a:ext cx="10310644" cy="52512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043501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E06961-3868-42CD-9CCA-F7990CBF9C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215034"/>
            <a:ext cx="10972800" cy="1039091"/>
          </a:xfrm>
        </p:spPr>
        <p:txBody>
          <a:bodyPr>
            <a:normAutofit/>
          </a:bodyPr>
          <a:lstStyle/>
          <a:p>
            <a:r>
              <a:rPr lang="en-US" sz="5200" dirty="0"/>
              <a:t>Cigna Dental DPPO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9322467-1922-4AAB-9AEE-60F7B491BF83}"/>
              </a:ext>
            </a:extLst>
          </p:cNvPr>
          <p:cNvSpPr txBox="1"/>
          <p:nvPr/>
        </p:nvSpPr>
        <p:spPr>
          <a:xfrm>
            <a:off x="0" y="5946171"/>
            <a:ext cx="12192000" cy="830997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i="0" u="none" strike="noStrike" kern="1200" cap="none" spc="0" normalizeH="0" baseline="0" noProof="0" dirty="0">
                <a:ln>
                  <a:noFill/>
                </a:ln>
                <a:solidFill>
                  <a:schemeClr val="accent6"/>
                </a:solidFill>
                <a:effectLst/>
                <a:uLnTx/>
                <a:uFillTx/>
                <a:latin typeface="Tw Cen MT"/>
              </a:rPr>
              <a:t>**If you do not 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chemeClr val="accent6"/>
                </a:solidFill>
                <a:effectLst/>
                <a:uLnTx/>
                <a:uFillTx/>
                <a:latin typeface="Tw Cen MT"/>
              </a:rPr>
              <a:t>ENROLL</a:t>
            </a:r>
            <a:r>
              <a:rPr kumimoji="0" lang="en-US" sz="2400" i="0" u="none" strike="noStrike" kern="1200" cap="none" spc="0" normalizeH="0" baseline="0" noProof="0" dirty="0">
                <a:ln>
                  <a:noFill/>
                </a:ln>
                <a:solidFill>
                  <a:schemeClr val="accent6"/>
                </a:solidFill>
                <a:effectLst/>
                <a:uLnTx/>
                <a:uFillTx/>
                <a:latin typeface="Tw Cen MT"/>
              </a:rPr>
              <a:t> or </a:t>
            </a:r>
            <a:r>
              <a:rPr lang="en-US" sz="2400" b="1" dirty="0">
                <a:solidFill>
                  <a:schemeClr val="accent6"/>
                </a:solidFill>
                <a:latin typeface="Tw Cen MT"/>
              </a:rPr>
              <a:t>WAIVE</a:t>
            </a:r>
            <a:r>
              <a:rPr kumimoji="0" lang="en-US" sz="2400" i="0" u="none" strike="noStrike" kern="1200" cap="none" spc="0" normalizeH="0" baseline="0" noProof="0" dirty="0">
                <a:ln>
                  <a:noFill/>
                </a:ln>
                <a:solidFill>
                  <a:schemeClr val="accent6"/>
                </a:solidFill>
                <a:effectLst/>
                <a:uLnTx/>
                <a:uFillTx/>
                <a:latin typeface="Tw Cen MT"/>
              </a:rPr>
              <a:t> within 31 days, you will be </a:t>
            </a:r>
            <a:r>
              <a:rPr kumimoji="0" lang="en-US" sz="2400" b="1" i="0" u="sng" strike="noStrike" kern="1200" cap="none" spc="0" normalizeH="0" baseline="0" noProof="0" dirty="0">
                <a:ln>
                  <a:noFill/>
                </a:ln>
                <a:solidFill>
                  <a:schemeClr val="accent6"/>
                </a:solidFill>
                <a:effectLst/>
                <a:uLnTx/>
                <a:uFillTx/>
                <a:latin typeface="Tw Cen MT"/>
              </a:rPr>
              <a:t>automatically enrolled</a:t>
            </a:r>
            <a:r>
              <a:rPr kumimoji="0" lang="en-US" sz="2400" i="0" u="none" strike="noStrike" kern="1200" cap="none" spc="0" normalizeH="0" baseline="0" noProof="0" dirty="0">
                <a:ln>
                  <a:noFill/>
                </a:ln>
                <a:solidFill>
                  <a:schemeClr val="accent6"/>
                </a:solidFill>
                <a:effectLst/>
                <a:uLnTx/>
                <a:uFillTx/>
                <a:latin typeface="Tw Cen MT"/>
              </a:rPr>
              <a:t> in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dirty="0">
                <a:solidFill>
                  <a:schemeClr val="accent6"/>
                </a:solidFill>
                <a:latin typeface="Tw Cen MT"/>
              </a:rPr>
              <a:t>Cigna</a:t>
            </a:r>
            <a:r>
              <a:rPr kumimoji="0" lang="en-US" sz="2400" i="0" u="none" strike="noStrike" kern="1200" cap="none" spc="0" normalizeH="0" baseline="0" noProof="0" dirty="0">
                <a:ln>
                  <a:noFill/>
                </a:ln>
                <a:solidFill>
                  <a:schemeClr val="accent6"/>
                </a:solidFill>
                <a:effectLst/>
                <a:uLnTx/>
                <a:uFillTx/>
                <a:latin typeface="Tw Cen MT"/>
              </a:rPr>
              <a:t> employee only coverage**</a:t>
            </a:r>
          </a:p>
        </p:txBody>
      </p:sp>
      <p:sp>
        <p:nvSpPr>
          <p:cNvPr id="8" name="Text Placeholder 4">
            <a:extLst>
              <a:ext uri="{FF2B5EF4-FFF2-40B4-BE49-F238E27FC236}">
                <a16:creationId xmlns:a16="http://schemas.microsoft.com/office/drawing/2014/main" id="{8B8F70D8-B54A-477F-9A8C-0C82B0B9DD95}"/>
              </a:ext>
            </a:extLst>
          </p:cNvPr>
          <p:cNvSpPr txBox="1">
            <a:spLocks/>
          </p:cNvSpPr>
          <p:nvPr/>
        </p:nvSpPr>
        <p:spPr>
          <a:xfrm>
            <a:off x="4386158" y="4327395"/>
            <a:ext cx="3419684" cy="1346829"/>
          </a:xfrm>
          <a:prstGeom prst="rect">
            <a:avLst/>
          </a:prstGeom>
          <a:solidFill>
            <a:schemeClr val="bg2"/>
          </a:solidFill>
        </p:spPr>
        <p:txBody>
          <a:bodyPr anchor="ctr">
            <a:noAutofit/>
          </a:bodyPr>
          <a:lstStyle>
            <a:lvl1pPr marL="411480" indent="-411480" algn="l" defTabSz="548640" rtl="0" eaLnBrk="1" latinLnBrk="0" hangingPunct="1">
              <a:spcBef>
                <a:spcPct val="20000"/>
              </a:spcBef>
              <a:buFont typeface="Arial"/>
              <a:buChar char="•"/>
              <a:defRPr sz="3840" kern="1200">
                <a:solidFill>
                  <a:schemeClr val="tx1"/>
                </a:solidFill>
                <a:latin typeface="Tw Cen MT" panose="020B0602020104020603" pitchFamily="34" charset="0"/>
                <a:ea typeface="+mn-ea"/>
                <a:cs typeface="+mn-cs"/>
              </a:defRPr>
            </a:lvl1pPr>
            <a:lvl2pPr marL="891540" indent="-342900" algn="l" defTabSz="548640" rtl="0" eaLnBrk="1" latinLnBrk="0" hangingPunct="1">
              <a:spcBef>
                <a:spcPct val="20000"/>
              </a:spcBef>
              <a:buFont typeface="Arial"/>
              <a:buChar char="–"/>
              <a:defRPr sz="3360" kern="1200">
                <a:solidFill>
                  <a:schemeClr val="tx1"/>
                </a:solidFill>
                <a:latin typeface="Tw Cen MT" panose="020B0602020104020603" pitchFamily="34" charset="0"/>
                <a:ea typeface="+mn-ea"/>
                <a:cs typeface="+mn-cs"/>
              </a:defRPr>
            </a:lvl2pPr>
            <a:lvl3pPr marL="1371600" indent="-274320" algn="l" defTabSz="548640" rtl="0" eaLnBrk="1" latinLnBrk="0" hangingPunct="1">
              <a:spcBef>
                <a:spcPct val="20000"/>
              </a:spcBef>
              <a:buFont typeface="Arial"/>
              <a:buChar char="•"/>
              <a:defRPr sz="2880" kern="1200">
                <a:solidFill>
                  <a:schemeClr val="tx1"/>
                </a:solidFill>
                <a:latin typeface="Tw Cen MT" panose="020B0602020104020603" pitchFamily="34" charset="0"/>
                <a:ea typeface="+mn-ea"/>
                <a:cs typeface="+mn-cs"/>
              </a:defRPr>
            </a:lvl3pPr>
            <a:lvl4pPr marL="1920240" indent="-274320" algn="l" defTabSz="548640" rtl="0" eaLnBrk="1" latinLnBrk="0" hangingPunct="1">
              <a:spcBef>
                <a:spcPct val="20000"/>
              </a:spcBef>
              <a:buFont typeface="Arial"/>
              <a:buChar char="–"/>
              <a:defRPr sz="2400" kern="1200">
                <a:solidFill>
                  <a:schemeClr val="tx1"/>
                </a:solidFill>
                <a:latin typeface="Tw Cen MT" panose="020B0602020104020603" pitchFamily="34" charset="0"/>
                <a:ea typeface="+mn-ea"/>
                <a:cs typeface="+mn-cs"/>
              </a:defRPr>
            </a:lvl4pPr>
            <a:lvl5pPr marL="2468880" indent="-274320" algn="l" defTabSz="548640" rtl="0" eaLnBrk="1" latinLnBrk="0" hangingPunct="1">
              <a:spcBef>
                <a:spcPct val="20000"/>
              </a:spcBef>
              <a:buFont typeface="Arial"/>
              <a:buChar char="»"/>
              <a:defRPr sz="2400" kern="1200">
                <a:solidFill>
                  <a:schemeClr val="tx1"/>
                </a:solidFill>
                <a:latin typeface="Tw Cen MT" panose="020B0602020104020603" pitchFamily="34" charset="0"/>
                <a:ea typeface="+mn-ea"/>
                <a:cs typeface="+mn-cs"/>
              </a:defRPr>
            </a:lvl5pPr>
            <a:lvl6pPr marL="3017520" indent="-274320" algn="l" defTabSz="54864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566160" indent="-274320" algn="l" defTabSz="54864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114800" indent="-274320" algn="l" defTabSz="54864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663440" indent="-274320" algn="l" defTabSz="54864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 pitchFamily="34" charset="0"/>
                <a:ea typeface="+mn-ea"/>
                <a:cs typeface="+mn-cs"/>
              </a:rPr>
              <a:t>For questions or assistance locating an in-network</a:t>
            </a:r>
            <a:r>
              <a:rPr kumimoji="0" lang="en-US" sz="20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 pitchFamily="34" charset="0"/>
                <a:ea typeface="+mn-ea"/>
                <a:cs typeface="+mn-cs"/>
              </a:rPr>
              <a:t> 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 pitchFamily="34" charset="0"/>
                <a:ea typeface="+mn-ea"/>
                <a:cs typeface="+mn-cs"/>
              </a:rPr>
              <a:t>dentist or specialist, call Cigna at </a:t>
            </a:r>
          </a:p>
          <a:p>
            <a:pPr marL="0" marR="0" lvl="0" indent="0" algn="ctr" defTabSz="54864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730E00"/>
                </a:solidFill>
                <a:effectLst/>
                <a:uLnTx/>
                <a:uFillTx/>
                <a:latin typeface="Tw Cen MT" panose="020B0602020104020603" pitchFamily="34" charset="0"/>
                <a:ea typeface="+mn-ea"/>
                <a:cs typeface="+mn-cs"/>
              </a:rPr>
              <a:t>800-244-6224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4565A810-162F-4088-8757-5EE6C58F4F2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93716" y="1119193"/>
            <a:ext cx="2964228" cy="1039091"/>
          </a:xfrm>
          <a:prstGeom prst="rect">
            <a:avLst/>
          </a:prstGeom>
        </p:spPr>
      </p:pic>
      <p:pic>
        <p:nvPicPr>
          <p:cNvPr id="1028" name="Picture 4" descr="Cigna Dentist Powell, OH | Dental Insurance | Wedgewood Complete Dentistry">
            <a:extLst>
              <a:ext uri="{FF2B5EF4-FFF2-40B4-BE49-F238E27FC236}">
                <a16:creationId xmlns:a16="http://schemas.microsoft.com/office/drawing/2014/main" id="{CEB9CCBD-4405-42CC-DAB6-BB4DE3DA92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2454325"/>
            <a:ext cx="2895600" cy="1581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Content Placeholder 5">
            <a:extLst>
              <a:ext uri="{FF2B5EF4-FFF2-40B4-BE49-F238E27FC236}">
                <a16:creationId xmlns:a16="http://schemas.microsoft.com/office/drawing/2014/main" id="{D6D98C30-38F5-0EA2-F0EC-FE421A2B4B2E}"/>
              </a:ext>
            </a:extLst>
          </p:cNvPr>
          <p:cNvSpPr txBox="1">
            <a:spLocks/>
          </p:cNvSpPr>
          <p:nvPr/>
        </p:nvSpPr>
        <p:spPr>
          <a:xfrm>
            <a:off x="609600" y="2011821"/>
            <a:ext cx="5670973" cy="3101589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marL="411480" indent="-411480" algn="l" defTabSz="548640" rtl="0" eaLnBrk="1" latinLnBrk="0" hangingPunct="1">
              <a:spcBef>
                <a:spcPct val="20000"/>
              </a:spcBef>
              <a:buFont typeface="Arial"/>
              <a:buChar char="•"/>
              <a:defRPr sz="3840" kern="1200">
                <a:solidFill>
                  <a:schemeClr val="tx1"/>
                </a:solidFill>
                <a:latin typeface="Tw Cen MT" panose="020B0602020104020603" pitchFamily="34" charset="0"/>
                <a:ea typeface="+mn-ea"/>
                <a:cs typeface="+mn-cs"/>
              </a:defRPr>
            </a:lvl1pPr>
            <a:lvl2pPr marL="891540" indent="-342900" algn="l" defTabSz="548640" rtl="0" eaLnBrk="1" latinLnBrk="0" hangingPunct="1">
              <a:spcBef>
                <a:spcPct val="20000"/>
              </a:spcBef>
              <a:buFont typeface="Arial"/>
              <a:buChar char="–"/>
              <a:defRPr sz="3360" kern="1200">
                <a:solidFill>
                  <a:schemeClr val="tx1"/>
                </a:solidFill>
                <a:latin typeface="Tw Cen MT" panose="020B0602020104020603" pitchFamily="34" charset="0"/>
                <a:ea typeface="+mn-ea"/>
                <a:cs typeface="+mn-cs"/>
              </a:defRPr>
            </a:lvl2pPr>
            <a:lvl3pPr marL="1371600" indent="-274320" algn="l" defTabSz="548640" rtl="0" eaLnBrk="1" latinLnBrk="0" hangingPunct="1">
              <a:spcBef>
                <a:spcPct val="20000"/>
              </a:spcBef>
              <a:buFont typeface="Arial"/>
              <a:buChar char="•"/>
              <a:defRPr sz="2880" kern="1200">
                <a:solidFill>
                  <a:schemeClr val="tx1"/>
                </a:solidFill>
                <a:latin typeface="Tw Cen MT" panose="020B0602020104020603" pitchFamily="34" charset="0"/>
                <a:ea typeface="+mn-ea"/>
                <a:cs typeface="+mn-cs"/>
              </a:defRPr>
            </a:lvl3pPr>
            <a:lvl4pPr marL="1920240" indent="-274320" algn="l" defTabSz="548640" rtl="0" eaLnBrk="1" latinLnBrk="0" hangingPunct="1">
              <a:spcBef>
                <a:spcPct val="20000"/>
              </a:spcBef>
              <a:buFont typeface="Arial"/>
              <a:buChar char="–"/>
              <a:defRPr sz="2400" kern="1200">
                <a:solidFill>
                  <a:schemeClr val="tx1"/>
                </a:solidFill>
                <a:latin typeface="Tw Cen MT" panose="020B0602020104020603" pitchFamily="34" charset="0"/>
                <a:ea typeface="+mn-ea"/>
                <a:cs typeface="+mn-cs"/>
              </a:defRPr>
            </a:lvl4pPr>
            <a:lvl5pPr marL="2468880" indent="-274320" algn="l" defTabSz="548640" rtl="0" eaLnBrk="1" latinLnBrk="0" hangingPunct="1">
              <a:spcBef>
                <a:spcPct val="20000"/>
              </a:spcBef>
              <a:buFont typeface="Arial"/>
              <a:buChar char="»"/>
              <a:defRPr sz="2400" kern="1200">
                <a:solidFill>
                  <a:schemeClr val="tx1"/>
                </a:solidFill>
                <a:latin typeface="Tw Cen MT" panose="020B0602020104020603" pitchFamily="34" charset="0"/>
                <a:ea typeface="+mn-ea"/>
                <a:cs typeface="+mn-cs"/>
              </a:defRPr>
            </a:lvl5pPr>
            <a:lvl6pPr marL="3017520" indent="-274320" algn="l" defTabSz="54864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566160" indent="-274320" algn="l" defTabSz="54864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114800" indent="-274320" algn="l" defTabSz="54864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663440" indent="-274320" algn="l" defTabSz="54864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/>
              <a:buNone/>
            </a:pPr>
            <a:r>
              <a:rPr lang="en-US" sz="2000" b="1" u="sng" dirty="0"/>
              <a:t>Full Time:</a:t>
            </a:r>
          </a:p>
          <a:p>
            <a:r>
              <a:rPr lang="en-US" sz="2000" dirty="0"/>
              <a:t>Employee Only: $5.27</a:t>
            </a:r>
          </a:p>
          <a:p>
            <a:r>
              <a:rPr lang="en-US" sz="2000" dirty="0"/>
              <a:t>Employee+1: $6.74</a:t>
            </a:r>
          </a:p>
          <a:p>
            <a:r>
              <a:rPr lang="en-US" sz="2000" dirty="0"/>
              <a:t>Employee+2 or more: $10.15</a:t>
            </a:r>
          </a:p>
          <a:p>
            <a:pPr marL="0" indent="0">
              <a:buFont typeface="Arial"/>
              <a:buNone/>
            </a:pPr>
            <a:endParaRPr lang="en-US" sz="2000" dirty="0"/>
          </a:p>
          <a:p>
            <a:pPr marL="0" indent="0">
              <a:buFont typeface="Arial"/>
              <a:buNone/>
            </a:pPr>
            <a:r>
              <a:rPr lang="en-US" sz="2000" b="1" u="sng" dirty="0"/>
              <a:t>Part Time:</a:t>
            </a:r>
          </a:p>
          <a:p>
            <a:r>
              <a:rPr lang="en-US" sz="2000" dirty="0"/>
              <a:t>Employee Only: $10.53</a:t>
            </a:r>
          </a:p>
          <a:p>
            <a:r>
              <a:rPr lang="en-US" sz="2000" dirty="0"/>
              <a:t>Employee+1: $13.48</a:t>
            </a:r>
          </a:p>
          <a:p>
            <a:r>
              <a:rPr lang="en-US" sz="2000" dirty="0"/>
              <a:t>Employee+2 or more: $20.31</a:t>
            </a:r>
          </a:p>
          <a:p>
            <a:pPr marL="0" indent="0">
              <a:buFont typeface="Arial"/>
              <a:buNone/>
            </a:pPr>
            <a:endParaRPr lang="en-US" sz="1800" dirty="0"/>
          </a:p>
          <a:p>
            <a:pPr marL="0" indent="0">
              <a:buFont typeface="Arial"/>
              <a:buNone/>
            </a:pPr>
            <a:endParaRPr lang="en-US" sz="2000" dirty="0"/>
          </a:p>
        </p:txBody>
      </p:sp>
      <p:sp>
        <p:nvSpPr>
          <p:cNvPr id="11" name="Text Placeholder 4">
            <a:extLst>
              <a:ext uri="{FF2B5EF4-FFF2-40B4-BE49-F238E27FC236}">
                <a16:creationId xmlns:a16="http://schemas.microsoft.com/office/drawing/2014/main" id="{A10338DD-AE81-C906-E09A-41411E63FA46}"/>
              </a:ext>
            </a:extLst>
          </p:cNvPr>
          <p:cNvSpPr txBox="1">
            <a:spLocks/>
          </p:cNvSpPr>
          <p:nvPr/>
        </p:nvSpPr>
        <p:spPr>
          <a:xfrm>
            <a:off x="609600" y="1313092"/>
            <a:ext cx="5389033" cy="639762"/>
          </a:xfrm>
          <a:prstGeom prst="rect">
            <a:avLst/>
          </a:prstGeom>
          <a:solidFill>
            <a:schemeClr val="accent6"/>
          </a:solidFill>
        </p:spPr>
        <p:txBody>
          <a:bodyPr anchor="ctr">
            <a:normAutofit fontScale="85000" lnSpcReduction="10000"/>
          </a:bodyPr>
          <a:lstStyle>
            <a:lvl1pPr marL="411480" indent="-411480" algn="l" defTabSz="548640" rtl="0" eaLnBrk="1" latinLnBrk="0" hangingPunct="1">
              <a:spcBef>
                <a:spcPct val="20000"/>
              </a:spcBef>
              <a:buFont typeface="Arial"/>
              <a:buChar char="•"/>
              <a:defRPr sz="3840" kern="1200">
                <a:solidFill>
                  <a:schemeClr val="tx1"/>
                </a:solidFill>
                <a:latin typeface="Tw Cen MT" panose="020B0602020104020603" pitchFamily="34" charset="0"/>
                <a:ea typeface="+mn-ea"/>
                <a:cs typeface="+mn-cs"/>
              </a:defRPr>
            </a:lvl1pPr>
            <a:lvl2pPr marL="891540" indent="-342900" algn="l" defTabSz="548640" rtl="0" eaLnBrk="1" latinLnBrk="0" hangingPunct="1">
              <a:spcBef>
                <a:spcPct val="20000"/>
              </a:spcBef>
              <a:buFont typeface="Arial"/>
              <a:buChar char="–"/>
              <a:defRPr sz="3360" kern="1200">
                <a:solidFill>
                  <a:schemeClr val="tx1"/>
                </a:solidFill>
                <a:latin typeface="Tw Cen MT" panose="020B0602020104020603" pitchFamily="34" charset="0"/>
                <a:ea typeface="+mn-ea"/>
                <a:cs typeface="+mn-cs"/>
              </a:defRPr>
            </a:lvl2pPr>
            <a:lvl3pPr marL="1371600" indent="-274320" algn="l" defTabSz="548640" rtl="0" eaLnBrk="1" latinLnBrk="0" hangingPunct="1">
              <a:spcBef>
                <a:spcPct val="20000"/>
              </a:spcBef>
              <a:buFont typeface="Arial"/>
              <a:buChar char="•"/>
              <a:defRPr sz="2880" kern="1200">
                <a:solidFill>
                  <a:schemeClr val="tx1"/>
                </a:solidFill>
                <a:latin typeface="Tw Cen MT" panose="020B0602020104020603" pitchFamily="34" charset="0"/>
                <a:ea typeface="+mn-ea"/>
                <a:cs typeface="+mn-cs"/>
              </a:defRPr>
            </a:lvl3pPr>
            <a:lvl4pPr marL="1920240" indent="-274320" algn="l" defTabSz="548640" rtl="0" eaLnBrk="1" latinLnBrk="0" hangingPunct="1">
              <a:spcBef>
                <a:spcPct val="20000"/>
              </a:spcBef>
              <a:buFont typeface="Arial"/>
              <a:buChar char="–"/>
              <a:defRPr sz="2400" kern="1200">
                <a:solidFill>
                  <a:schemeClr val="tx1"/>
                </a:solidFill>
                <a:latin typeface="Tw Cen MT" panose="020B0602020104020603" pitchFamily="34" charset="0"/>
                <a:ea typeface="+mn-ea"/>
                <a:cs typeface="+mn-cs"/>
              </a:defRPr>
            </a:lvl4pPr>
            <a:lvl5pPr marL="2468880" indent="-274320" algn="l" defTabSz="548640" rtl="0" eaLnBrk="1" latinLnBrk="0" hangingPunct="1">
              <a:spcBef>
                <a:spcPct val="20000"/>
              </a:spcBef>
              <a:buFont typeface="Arial"/>
              <a:buChar char="»"/>
              <a:defRPr sz="2400" kern="1200">
                <a:solidFill>
                  <a:schemeClr val="tx1"/>
                </a:solidFill>
                <a:latin typeface="Tw Cen MT" panose="020B0602020104020603" pitchFamily="34" charset="0"/>
                <a:ea typeface="+mn-ea"/>
                <a:cs typeface="+mn-cs"/>
              </a:defRPr>
            </a:lvl5pPr>
            <a:lvl6pPr marL="3017520" indent="-274320" algn="l" defTabSz="54864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566160" indent="-274320" algn="l" defTabSz="54864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114800" indent="-274320" algn="l" defTabSz="54864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663440" indent="-274320" algn="l" defTabSz="54864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dirty="0">
                <a:solidFill>
                  <a:schemeClr val="bg1"/>
                </a:solidFill>
              </a:rPr>
              <a:t>Premium – Cost per paycheck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AB52BB1B-603A-52A9-B561-A20E28826E6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037222" y="2454325"/>
            <a:ext cx="3877216" cy="32198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267283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  <p:bldP spid="5" grpId="0" uiExpand="1" build="p"/>
      <p:bldP spid="11" grpId="0" uiExpand="1" build="p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E06961-3868-42CD-9CCA-F7990CBF9C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219053"/>
            <a:ext cx="10972800" cy="1039091"/>
          </a:xfrm>
        </p:spPr>
        <p:txBody>
          <a:bodyPr/>
          <a:lstStyle/>
          <a:p>
            <a:r>
              <a:rPr lang="en-US" dirty="0"/>
              <a:t>VSP Vision Care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6CB21EC-CAAE-75F4-BC17-8F807C346FF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06733" y="1426306"/>
            <a:ext cx="6075667" cy="4005387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728D9FF7-6E63-5901-18A3-A576F7A5BEFD}"/>
              </a:ext>
            </a:extLst>
          </p:cNvPr>
          <p:cNvSpPr txBox="1"/>
          <p:nvPr/>
        </p:nvSpPr>
        <p:spPr>
          <a:xfrm>
            <a:off x="609600" y="2848811"/>
            <a:ext cx="6096000" cy="256275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lvl="0" algn="l" defTabSz="548640" rtl="0" eaLnBrk="1" fontAlgn="auto" latinLnBrk="0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2800" b="1" u="sng" dirty="0">
                <a:solidFill>
                  <a:srgbClr val="630101"/>
                </a:solidFill>
                <a:latin typeface="Tw Cen MT" panose="020B0602020104020603" pitchFamily="34" charset="0"/>
              </a:rPr>
              <a:t>Premiums:</a:t>
            </a:r>
          </a:p>
          <a:p>
            <a:pPr marR="0" lvl="0" algn="l" defTabSz="548640" rtl="0" eaLnBrk="1" fontAlgn="auto" latinLnBrk="0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2400" b="1" dirty="0">
                <a:solidFill>
                  <a:srgbClr val="630101"/>
                </a:solidFill>
                <a:latin typeface="Tw Cen MT" panose="020B0602020104020603" pitchFamily="34" charset="0"/>
              </a:rPr>
              <a:t>Member Only - </a:t>
            </a:r>
            <a:r>
              <a:rPr lang="en-US" sz="2400" b="1" dirty="0">
                <a:solidFill>
                  <a:prstClr val="black"/>
                </a:solidFill>
                <a:latin typeface="Tw Cen MT" panose="020B0602020104020603" pitchFamily="34" charset="0"/>
              </a:rPr>
              <a:t>$3.58</a:t>
            </a:r>
          </a:p>
          <a:p>
            <a:pPr marR="0" lvl="0" algn="l" defTabSz="548640" rtl="0" eaLnBrk="1" fontAlgn="auto" latinLnBrk="0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2400" b="1" dirty="0">
                <a:solidFill>
                  <a:srgbClr val="630101"/>
                </a:solidFill>
                <a:latin typeface="Tw Cen MT" panose="020B0602020104020603" pitchFamily="34" charset="0"/>
              </a:rPr>
              <a:t>Member + 1 - </a:t>
            </a:r>
            <a:r>
              <a:rPr lang="en-US" sz="2400" b="1" dirty="0">
                <a:solidFill>
                  <a:prstClr val="black"/>
                </a:solidFill>
                <a:latin typeface="Tw Cen MT" panose="020B0602020104020603" pitchFamily="34" charset="0"/>
              </a:rPr>
              <a:t>$7.43</a:t>
            </a:r>
          </a:p>
          <a:p>
            <a:pPr marR="0" lvl="0" algn="l" defTabSz="548640" rtl="0" eaLnBrk="1" fontAlgn="auto" latinLnBrk="0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630101"/>
                </a:solidFill>
                <a:effectLst/>
                <a:uLnTx/>
                <a:uFillTx/>
                <a:latin typeface="Tw Cen MT" panose="020B0602020104020603" pitchFamily="34" charset="0"/>
                <a:ea typeface="+mn-ea"/>
                <a:cs typeface="+mn-cs"/>
              </a:rPr>
              <a:t>Member + 2 or more - 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 pitchFamily="34" charset="0"/>
                <a:ea typeface="+mn-ea"/>
                <a:cs typeface="+mn-cs"/>
              </a:rPr>
              <a:t>$11.51 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6AB5C8C4-0614-F54B-75E7-91308AB9786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6869" y="6089395"/>
            <a:ext cx="11538261" cy="341453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160C269F-91AE-A4FA-E6C6-AC987E812AC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9600" y="1311116"/>
            <a:ext cx="2600688" cy="15432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010612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090FEE-1BD1-4C1D-8D5D-025F1CE8D6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366770"/>
            <a:ext cx="8048625" cy="1039091"/>
          </a:xfrm>
        </p:spPr>
        <p:txBody>
          <a:bodyPr>
            <a:normAutofit/>
          </a:bodyPr>
          <a:lstStyle/>
          <a:p>
            <a:pPr algn="l"/>
            <a:r>
              <a:rPr lang="en-US" dirty="0"/>
              <a:t>  </a:t>
            </a:r>
            <a:r>
              <a:rPr lang="en-US" sz="5200" dirty="0"/>
              <a:t>Life Insurance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34FCAD1-2F79-462D-895C-02824890910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512330" y="1265482"/>
            <a:ext cx="7453738" cy="639762"/>
          </a:xfrm>
        </p:spPr>
        <p:txBody>
          <a:bodyPr>
            <a:normAutofit/>
          </a:bodyPr>
          <a:lstStyle/>
          <a:p>
            <a:r>
              <a:rPr lang="en-US" sz="3000" dirty="0"/>
              <a:t>Employer Paid Life Insurance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DF6F660-12C0-4558-B1D3-2736173C686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512330" y="1859006"/>
            <a:ext cx="8717520" cy="491655"/>
          </a:xfrm>
        </p:spPr>
        <p:txBody>
          <a:bodyPr>
            <a:noAutofit/>
          </a:bodyPr>
          <a:lstStyle/>
          <a:p>
            <a:r>
              <a:rPr lang="en-US" sz="2400" dirty="0"/>
              <a:t>Automatic $50,000 Term Life policy at no cost (*benefit reduces at age 70)</a:t>
            </a:r>
          </a:p>
        </p:txBody>
      </p:sp>
      <p:sp>
        <p:nvSpPr>
          <p:cNvPr id="7" name="Content Placeholder 3">
            <a:extLst>
              <a:ext uri="{FF2B5EF4-FFF2-40B4-BE49-F238E27FC236}">
                <a16:creationId xmlns:a16="http://schemas.microsoft.com/office/drawing/2014/main" id="{538FB3CB-EDCE-4F35-A905-FCDDD7493399}"/>
              </a:ext>
            </a:extLst>
          </p:cNvPr>
          <p:cNvSpPr txBox="1">
            <a:spLocks/>
          </p:cNvSpPr>
          <p:nvPr/>
        </p:nvSpPr>
        <p:spPr>
          <a:xfrm>
            <a:off x="1512330" y="3263940"/>
            <a:ext cx="8717520" cy="1123121"/>
          </a:xfrm>
          <a:prstGeom prst="rect">
            <a:avLst/>
          </a:prstGeom>
        </p:spPr>
        <p:txBody>
          <a:bodyPr vert="horz" lIns="91440" tIns="45720" rIns="91440" bIns="45720" rtlCol="0">
            <a:normAutofit fontScale="25000" lnSpcReduction="20000"/>
          </a:bodyPr>
          <a:lstStyle>
            <a:lvl1pPr marL="411480" indent="-411480" algn="l" defTabSz="548640" rtl="0" eaLnBrk="1" latinLnBrk="0" hangingPunct="1">
              <a:spcBef>
                <a:spcPct val="20000"/>
              </a:spcBef>
              <a:buFont typeface="Arial"/>
              <a:buChar char="•"/>
              <a:defRPr sz="2880" kern="1200">
                <a:solidFill>
                  <a:schemeClr val="tx1"/>
                </a:solidFill>
                <a:latin typeface="Tw Cen MT" panose="020B0602020104020603" pitchFamily="34" charset="0"/>
                <a:ea typeface="+mn-ea"/>
                <a:cs typeface="+mn-cs"/>
              </a:defRPr>
            </a:lvl1pPr>
            <a:lvl2pPr marL="891540" indent="-342900" algn="l" defTabSz="548640" rtl="0" eaLnBrk="1" latinLnBrk="0" hangingPunct="1">
              <a:spcBef>
                <a:spcPct val="20000"/>
              </a:spcBef>
              <a:buFont typeface="Arial"/>
              <a:buChar char="–"/>
              <a:defRPr sz="2400" kern="1200">
                <a:solidFill>
                  <a:schemeClr val="tx1"/>
                </a:solidFill>
                <a:latin typeface="Tw Cen MT" panose="020B0602020104020603" pitchFamily="34" charset="0"/>
                <a:ea typeface="+mn-ea"/>
                <a:cs typeface="+mn-cs"/>
              </a:defRPr>
            </a:lvl2pPr>
            <a:lvl3pPr marL="1371600" indent="-274320" algn="l" defTabSz="548640" rtl="0" eaLnBrk="1" latinLnBrk="0" hangingPunct="1">
              <a:spcBef>
                <a:spcPct val="20000"/>
              </a:spcBef>
              <a:buFont typeface="Arial"/>
              <a:buChar char="•"/>
              <a:defRPr sz="2160" kern="1200">
                <a:solidFill>
                  <a:schemeClr val="tx1"/>
                </a:solidFill>
                <a:latin typeface="Tw Cen MT" panose="020B0602020104020603" pitchFamily="34" charset="0"/>
                <a:ea typeface="+mn-ea"/>
                <a:cs typeface="+mn-cs"/>
              </a:defRPr>
            </a:lvl3pPr>
            <a:lvl4pPr marL="1920240" indent="-274320" algn="l" defTabSz="548640" rtl="0" eaLnBrk="1" latinLnBrk="0" hangingPunct="1">
              <a:spcBef>
                <a:spcPct val="20000"/>
              </a:spcBef>
              <a:buFont typeface="Arial"/>
              <a:buChar char="–"/>
              <a:defRPr sz="1920" kern="1200">
                <a:solidFill>
                  <a:schemeClr val="tx1"/>
                </a:solidFill>
                <a:latin typeface="Tw Cen MT" panose="020B0602020104020603" pitchFamily="34" charset="0"/>
                <a:ea typeface="+mn-ea"/>
                <a:cs typeface="+mn-cs"/>
              </a:defRPr>
            </a:lvl4pPr>
            <a:lvl5pPr marL="2468880" indent="-274320" algn="l" defTabSz="548640" rtl="0" eaLnBrk="1" latinLnBrk="0" hangingPunct="1">
              <a:spcBef>
                <a:spcPct val="20000"/>
              </a:spcBef>
              <a:buFont typeface="Arial"/>
              <a:buChar char="»"/>
              <a:defRPr sz="1920" kern="1200">
                <a:solidFill>
                  <a:schemeClr val="tx1"/>
                </a:solidFill>
                <a:latin typeface="Tw Cen MT" panose="020B0602020104020603" pitchFamily="34" charset="0"/>
                <a:ea typeface="+mn-ea"/>
                <a:cs typeface="+mn-cs"/>
              </a:defRPr>
            </a:lvl5pPr>
            <a:lvl6pPr marL="3017520" indent="-274320" algn="l" defTabSz="548640" rtl="0" eaLnBrk="1" latinLnBrk="0" hangingPunct="1">
              <a:spcBef>
                <a:spcPct val="20000"/>
              </a:spcBef>
              <a:buFont typeface="Arial"/>
              <a:buChar char="•"/>
              <a:defRPr sz="19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566160" indent="-274320" algn="l" defTabSz="548640" rtl="0" eaLnBrk="1" latinLnBrk="0" hangingPunct="1">
              <a:spcBef>
                <a:spcPct val="20000"/>
              </a:spcBef>
              <a:buFont typeface="Arial"/>
              <a:buChar char="•"/>
              <a:defRPr sz="19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114800" indent="-274320" algn="l" defTabSz="548640" rtl="0" eaLnBrk="1" latinLnBrk="0" hangingPunct="1">
              <a:spcBef>
                <a:spcPct val="20000"/>
              </a:spcBef>
              <a:buFont typeface="Arial"/>
              <a:buChar char="•"/>
              <a:defRPr sz="19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663440" indent="-274320" algn="l" defTabSz="548640" rtl="0" eaLnBrk="1" latinLnBrk="0" hangingPunct="1">
              <a:spcBef>
                <a:spcPct val="20000"/>
              </a:spcBef>
              <a:buFont typeface="Arial"/>
              <a:buChar char="•"/>
              <a:defRPr sz="19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11480" marR="0" lvl="0" indent="-411480" algn="l" defTabSz="54864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sz="9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 pitchFamily="34" charset="0"/>
                <a:ea typeface="+mn-ea"/>
                <a:cs typeface="+mn-cs"/>
              </a:rPr>
              <a:t>Can enroll </a:t>
            </a:r>
            <a:r>
              <a:rPr lang="en-US" sz="9600" dirty="0">
                <a:solidFill>
                  <a:prstClr val="black"/>
                </a:solidFill>
              </a:rPr>
              <a:t>in</a:t>
            </a:r>
            <a:r>
              <a:rPr kumimoji="0" lang="en-US" sz="9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 pitchFamily="34" charset="0"/>
                <a:ea typeface="+mn-ea"/>
                <a:cs typeface="+mn-cs"/>
              </a:rPr>
              <a:t> up to $300,000 of additional coverage with no underwriting if you enroll </a:t>
            </a:r>
            <a:r>
              <a:rPr kumimoji="0" lang="en-US" sz="9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 pitchFamily="34" charset="0"/>
                <a:ea typeface="+mn-ea"/>
                <a:cs typeface="+mn-cs"/>
              </a:rPr>
              <a:t>within the first 31 days of eligibility</a:t>
            </a:r>
          </a:p>
          <a:p>
            <a:pPr marL="411480" marR="0" lvl="0" indent="-411480" algn="l" defTabSz="54864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lang="en-US" sz="9600" dirty="0">
                <a:solidFill>
                  <a:prstClr val="black"/>
                </a:solidFill>
              </a:rPr>
              <a:t>Coverage is available in $25,000 increments</a:t>
            </a:r>
            <a:r>
              <a:rPr kumimoji="0" lang="en-US" sz="96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 pitchFamily="34" charset="0"/>
                <a:ea typeface="+mn-ea"/>
                <a:cs typeface="+mn-cs"/>
              </a:rPr>
              <a:t> </a:t>
            </a:r>
          </a:p>
          <a:p>
            <a:pPr marL="0" marR="0" lvl="0" indent="0" algn="l" defTabSz="54864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endParaRPr lang="en-US" sz="4800" b="1" dirty="0">
              <a:solidFill>
                <a:prstClr val="black"/>
              </a:solidFill>
            </a:endParaRPr>
          </a:p>
          <a:p>
            <a:pPr marL="0" marR="0" lvl="0" indent="0" algn="l" defTabSz="54864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r>
              <a:rPr kumimoji="0" lang="en-US" sz="1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 pitchFamily="34" charset="0"/>
                <a:ea typeface="+mn-ea"/>
                <a:cs typeface="+mn-cs"/>
              </a:rPr>
              <a:t>Assign Beneficiaries in PeopleSoft</a:t>
            </a:r>
          </a:p>
          <a:p>
            <a:pPr marR="0" lvl="0" algn="l" defTabSz="54864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8000" dirty="0">
                <a:solidFill>
                  <a:prstClr val="black"/>
                </a:solidFill>
              </a:rPr>
              <a:t>One individual or multiple, as well as Trust designation</a:t>
            </a:r>
            <a:endParaRPr kumimoji="0" lang="en-US" sz="800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w Cen MT" panose="020B0602020104020603" pitchFamily="34" charset="0"/>
              <a:ea typeface="+mn-ea"/>
              <a:cs typeface="+mn-cs"/>
            </a:endParaRPr>
          </a:p>
          <a:p>
            <a:pPr marR="0" lvl="0" algn="l" defTabSz="54864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8000" dirty="0">
                <a:solidFill>
                  <a:prstClr val="black"/>
                </a:solidFill>
              </a:rPr>
              <a:t>Primary and Secondary options</a:t>
            </a:r>
          </a:p>
          <a:p>
            <a:pPr marR="0" lvl="0" algn="l" defTabSz="54864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w Cen MT" panose="020B0602020104020603" pitchFamily="34" charset="0"/>
              <a:ea typeface="+mn-ea"/>
              <a:cs typeface="+mn-cs"/>
            </a:endParaRPr>
          </a:p>
          <a:p>
            <a:pPr marL="0" marR="0" lvl="0" indent="0" algn="l" defTabSz="54864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w Cen MT" panose="020B0602020104020603" pitchFamily="34" charset="0"/>
              <a:ea typeface="+mn-ea"/>
              <a:cs typeface="+mn-cs"/>
            </a:endParaRPr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C9A037C0-85C3-482F-BF54-CA47D6C0A7BE}"/>
              </a:ext>
            </a:extLst>
          </p:cNvPr>
          <p:cNvSpPr txBox="1">
            <a:spLocks/>
          </p:cNvSpPr>
          <p:nvPr/>
        </p:nvSpPr>
        <p:spPr>
          <a:xfrm>
            <a:off x="1512330" y="2624178"/>
            <a:ext cx="7453738" cy="63976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marL="0" indent="0" algn="l" defTabSz="548640" rtl="0" eaLnBrk="1" latinLnBrk="0" hangingPunct="1">
              <a:spcBef>
                <a:spcPct val="20000"/>
              </a:spcBef>
              <a:buFont typeface="Arial"/>
              <a:buNone/>
              <a:defRPr sz="2880" b="1" kern="1200">
                <a:solidFill>
                  <a:schemeClr val="tx1"/>
                </a:solidFill>
                <a:latin typeface="Tw Cen MT" panose="020B0602020104020603" pitchFamily="34" charset="0"/>
                <a:ea typeface="+mn-ea"/>
                <a:cs typeface="+mn-cs"/>
              </a:defRPr>
            </a:lvl1pPr>
            <a:lvl2pPr marL="548640" indent="0" algn="l" defTabSz="548640" rtl="0" eaLnBrk="1" latinLnBrk="0" hangingPunct="1">
              <a:spcBef>
                <a:spcPct val="20000"/>
              </a:spcBef>
              <a:buFont typeface="Arial"/>
              <a:buNone/>
              <a:defRPr sz="2400" b="1" kern="1200">
                <a:solidFill>
                  <a:schemeClr val="tx1"/>
                </a:solidFill>
                <a:latin typeface="Tw Cen MT" panose="020B0602020104020603" pitchFamily="34" charset="0"/>
                <a:ea typeface="+mn-ea"/>
                <a:cs typeface="+mn-cs"/>
              </a:defRPr>
            </a:lvl2pPr>
            <a:lvl3pPr marL="1097280" indent="0" algn="l" defTabSz="548640" rtl="0" eaLnBrk="1" latinLnBrk="0" hangingPunct="1">
              <a:spcBef>
                <a:spcPct val="20000"/>
              </a:spcBef>
              <a:buFont typeface="Arial"/>
              <a:buNone/>
              <a:defRPr sz="2160" b="1" kern="1200">
                <a:solidFill>
                  <a:schemeClr val="tx1"/>
                </a:solidFill>
                <a:latin typeface="Tw Cen MT" panose="020B0602020104020603" pitchFamily="34" charset="0"/>
                <a:ea typeface="+mn-ea"/>
                <a:cs typeface="+mn-cs"/>
              </a:defRPr>
            </a:lvl3pPr>
            <a:lvl4pPr marL="1645920" indent="0" algn="l" defTabSz="548640" rtl="0" eaLnBrk="1" latinLnBrk="0" hangingPunct="1">
              <a:spcBef>
                <a:spcPct val="20000"/>
              </a:spcBef>
              <a:buFont typeface="Arial"/>
              <a:buNone/>
              <a:defRPr sz="1920" b="1" kern="1200">
                <a:solidFill>
                  <a:schemeClr val="tx1"/>
                </a:solidFill>
                <a:latin typeface="Tw Cen MT" panose="020B0602020104020603" pitchFamily="34" charset="0"/>
                <a:ea typeface="+mn-ea"/>
                <a:cs typeface="+mn-cs"/>
              </a:defRPr>
            </a:lvl4pPr>
            <a:lvl5pPr marL="2194560" indent="0" algn="l" defTabSz="548640" rtl="0" eaLnBrk="1" latinLnBrk="0" hangingPunct="1">
              <a:spcBef>
                <a:spcPct val="20000"/>
              </a:spcBef>
              <a:buFont typeface="Arial"/>
              <a:buNone/>
              <a:defRPr sz="1920" b="1" kern="1200">
                <a:solidFill>
                  <a:schemeClr val="tx1"/>
                </a:solidFill>
                <a:latin typeface="Tw Cen MT" panose="020B0602020104020603" pitchFamily="34" charset="0"/>
                <a:ea typeface="+mn-ea"/>
                <a:cs typeface="+mn-cs"/>
              </a:defRPr>
            </a:lvl5pPr>
            <a:lvl6pPr marL="2743200" indent="0" algn="l" defTabSz="548640" rtl="0" eaLnBrk="1" latinLnBrk="0" hangingPunct="1">
              <a:spcBef>
                <a:spcPct val="20000"/>
              </a:spcBef>
              <a:buFont typeface="Arial"/>
              <a:buNone/>
              <a:defRPr sz="192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91840" indent="0" algn="l" defTabSz="548640" rtl="0" eaLnBrk="1" latinLnBrk="0" hangingPunct="1">
              <a:spcBef>
                <a:spcPct val="20000"/>
              </a:spcBef>
              <a:buFont typeface="Arial"/>
              <a:buNone/>
              <a:defRPr sz="192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840480" indent="0" algn="l" defTabSz="548640" rtl="0" eaLnBrk="1" latinLnBrk="0" hangingPunct="1">
              <a:spcBef>
                <a:spcPct val="20000"/>
              </a:spcBef>
              <a:buFont typeface="Arial"/>
              <a:buNone/>
              <a:defRPr sz="192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389120" indent="0" algn="l" defTabSz="548640" rtl="0" eaLnBrk="1" latinLnBrk="0" hangingPunct="1">
              <a:spcBef>
                <a:spcPct val="20000"/>
              </a:spcBef>
              <a:buFont typeface="Arial"/>
              <a:buNone/>
              <a:defRPr sz="192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54864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 pitchFamily="34" charset="0"/>
                <a:ea typeface="+mn-ea"/>
                <a:cs typeface="+mn-cs"/>
              </a:rPr>
              <a:t>Employee Paid Life Insurance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3F03AC60-2232-F8CB-B4F2-C050A31BF78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71287" y="138423"/>
            <a:ext cx="2680475" cy="1786983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9C495C5E-6F20-A20D-AF15-0D98FD99CF43}"/>
              </a:ext>
            </a:extLst>
          </p:cNvPr>
          <p:cNvSpPr txBox="1"/>
          <p:nvPr/>
        </p:nvSpPr>
        <p:spPr>
          <a:xfrm>
            <a:off x="613170" y="6021740"/>
            <a:ext cx="3751897" cy="646331"/>
          </a:xfrm>
          <a:prstGeom prst="rect">
            <a:avLst/>
          </a:prstGeom>
          <a:solidFill>
            <a:schemeClr val="accent6"/>
          </a:solidFill>
        </p:spPr>
        <p:txBody>
          <a:bodyPr wrap="square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Website:</a:t>
            </a:r>
            <a:r>
              <a:rPr lang="en-US" dirty="0"/>
              <a:t> </a:t>
            </a:r>
            <a:r>
              <a:rPr lang="en-US" dirty="0">
                <a:hlinkClick r:id="rId4"/>
              </a:rPr>
              <a:t>https://www.standard.com/</a:t>
            </a:r>
            <a:r>
              <a:rPr lang="en-US" dirty="0"/>
              <a:t> </a:t>
            </a:r>
          </a:p>
          <a:p>
            <a:r>
              <a:rPr lang="en-US" dirty="0">
                <a:solidFill>
                  <a:schemeClr val="bg1"/>
                </a:solidFill>
              </a:rPr>
              <a:t>Phone: 800-628-8600</a:t>
            </a:r>
          </a:p>
        </p:txBody>
      </p:sp>
    </p:spTree>
    <p:extLst>
      <p:ext uri="{BB962C8B-B14F-4D97-AF65-F5344CB8AC3E}">
        <p14:creationId xmlns:p14="http://schemas.microsoft.com/office/powerpoint/2010/main" val="248493376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090FEE-1BD1-4C1D-8D5D-025F1CE8D6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465993"/>
            <a:ext cx="8048625" cy="1039091"/>
          </a:xfrm>
        </p:spPr>
        <p:txBody>
          <a:bodyPr>
            <a:normAutofit/>
          </a:bodyPr>
          <a:lstStyle/>
          <a:p>
            <a:pPr algn="l"/>
            <a:r>
              <a:rPr lang="en-US" dirty="0"/>
              <a:t>  </a:t>
            </a:r>
            <a:r>
              <a:rPr lang="en-US" sz="5200" dirty="0"/>
              <a:t>Life Insurance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D2648DC-4D99-46D3-B66A-2C9891FC6BB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1081932" y="1691639"/>
            <a:ext cx="5270269" cy="504195"/>
          </a:xfrm>
        </p:spPr>
        <p:txBody>
          <a:bodyPr>
            <a:normAutofit lnSpcReduction="10000"/>
          </a:bodyPr>
          <a:lstStyle/>
          <a:p>
            <a:r>
              <a:rPr lang="en-US" sz="3000" dirty="0"/>
              <a:t>Spouse &amp; Dependents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7ED687B-46D0-419C-9DD1-04A998F92AF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1149223" y="2237030"/>
            <a:ext cx="7280370" cy="3023699"/>
          </a:xfrm>
        </p:spPr>
        <p:txBody>
          <a:bodyPr>
            <a:noAutofit/>
          </a:bodyPr>
          <a:lstStyle/>
          <a:p>
            <a:r>
              <a:rPr lang="en-US" sz="2000" dirty="0"/>
              <a:t>Enroll in up to $50,000 spouse life without underwriting </a:t>
            </a:r>
            <a:r>
              <a:rPr lang="en-US" sz="2000" b="1" dirty="0"/>
              <a:t>within first 31 days of eligibility</a:t>
            </a:r>
          </a:p>
          <a:p>
            <a:pPr lvl="1"/>
            <a:r>
              <a:rPr lang="en-US" sz="2000" dirty="0"/>
              <a:t>Coverage is available in $25,000 increments</a:t>
            </a:r>
          </a:p>
          <a:p>
            <a:pPr marL="548640" lvl="1" indent="0">
              <a:buNone/>
            </a:pPr>
            <a:endParaRPr lang="en-US" sz="2000" dirty="0"/>
          </a:p>
          <a:p>
            <a:r>
              <a:rPr lang="en-US" sz="2000" dirty="0"/>
              <a:t>Enroll in up to $15,000 dependent life </a:t>
            </a:r>
          </a:p>
          <a:p>
            <a:pPr lvl="1"/>
            <a:r>
              <a:rPr lang="en-US" sz="2000" dirty="0"/>
              <a:t>Applies to </a:t>
            </a:r>
            <a:r>
              <a:rPr lang="en-US" sz="2000" i="1" u="sng" dirty="0"/>
              <a:t>unmarried</a:t>
            </a:r>
            <a:r>
              <a:rPr lang="en-US" sz="2000" dirty="0"/>
              <a:t> dependents </a:t>
            </a:r>
            <a:r>
              <a:rPr lang="en-US" sz="2000" b="1" dirty="0"/>
              <a:t>under</a:t>
            </a:r>
            <a:r>
              <a:rPr lang="en-US" sz="2000" dirty="0"/>
              <a:t> age 26</a:t>
            </a:r>
          </a:p>
          <a:p>
            <a:pPr lvl="1"/>
            <a:r>
              <a:rPr lang="en-US" sz="2000" dirty="0"/>
              <a:t>Cost covers all dependents and covered at the same level</a:t>
            </a:r>
          </a:p>
          <a:p>
            <a:pPr lvl="1"/>
            <a:r>
              <a:rPr lang="en-US" sz="2000" dirty="0"/>
              <a:t>Coverage is available in $5000 increments</a:t>
            </a:r>
          </a:p>
          <a:p>
            <a:pPr lvl="1"/>
            <a:r>
              <a:rPr lang="en-US" sz="2000" dirty="0"/>
              <a:t>Dependent Life rate: $.096 per $1000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F6A8D49-E31F-3E7E-B42B-C48B242DD01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43843" y="297786"/>
            <a:ext cx="2680475" cy="1786983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0519953B-8731-1A4B-4C9F-2FF5EAD8595C}"/>
              </a:ext>
            </a:extLst>
          </p:cNvPr>
          <p:cNvSpPr txBox="1"/>
          <p:nvPr/>
        </p:nvSpPr>
        <p:spPr>
          <a:xfrm>
            <a:off x="7608131" y="6021740"/>
            <a:ext cx="3751897" cy="646331"/>
          </a:xfrm>
          <a:prstGeom prst="rect">
            <a:avLst/>
          </a:prstGeom>
          <a:solidFill>
            <a:schemeClr val="accent6"/>
          </a:solidFill>
        </p:spPr>
        <p:txBody>
          <a:bodyPr wrap="square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Website:</a:t>
            </a:r>
            <a:r>
              <a:rPr lang="en-US" dirty="0"/>
              <a:t> </a:t>
            </a:r>
            <a:r>
              <a:rPr lang="en-US" dirty="0">
                <a:hlinkClick r:id="rId4"/>
              </a:rPr>
              <a:t>https://www.standard.com/</a:t>
            </a:r>
            <a:r>
              <a:rPr lang="en-US" dirty="0"/>
              <a:t> </a:t>
            </a:r>
          </a:p>
          <a:p>
            <a:r>
              <a:rPr lang="en-US" dirty="0">
                <a:solidFill>
                  <a:schemeClr val="bg1"/>
                </a:solidFill>
              </a:rPr>
              <a:t>Phone: 800-628-8600</a:t>
            </a:r>
          </a:p>
        </p:txBody>
      </p:sp>
    </p:spTree>
    <p:extLst>
      <p:ext uri="{BB962C8B-B14F-4D97-AF65-F5344CB8AC3E}">
        <p14:creationId xmlns:p14="http://schemas.microsoft.com/office/powerpoint/2010/main" val="417150514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AC5D6B05-6AC5-488A-B63E-FE1D7CA04A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2024 NEW HIRE </a:t>
            </a:r>
            <a:br>
              <a:rPr lang="en-US" dirty="0"/>
            </a:br>
            <a:r>
              <a:rPr lang="en-US" dirty="0"/>
              <a:t>BENEFITS ORIENTATION 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1D13538-4034-4FE9-B32E-6BB93F79316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491344" y="3132820"/>
            <a:ext cx="8259153" cy="867680"/>
          </a:xfrm>
        </p:spPr>
        <p:txBody>
          <a:bodyPr>
            <a:normAutofit/>
          </a:bodyPr>
          <a:lstStyle/>
          <a:p>
            <a:r>
              <a:rPr lang="en-US" sz="3000" dirty="0"/>
              <a:t>**Benefits begin on DAY ONE of eligibility**</a:t>
            </a:r>
          </a:p>
        </p:txBody>
      </p:sp>
      <p:pic>
        <p:nvPicPr>
          <p:cNvPr id="13" name="Picture 12" descr="A picture containing object, clock&#10;&#10;Description automatically generated">
            <a:extLst>
              <a:ext uri="{FF2B5EF4-FFF2-40B4-BE49-F238E27FC236}">
                <a16:creationId xmlns:a16="http://schemas.microsoft.com/office/drawing/2014/main" id="{B244E674-2F1F-4E11-AEE1-E526D00B986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41946" y="1314396"/>
            <a:ext cx="657225" cy="666750"/>
          </a:xfrm>
          <a:prstGeom prst="rect">
            <a:avLst/>
          </a:prstGeom>
        </p:spPr>
      </p:pic>
      <p:sp>
        <p:nvSpPr>
          <p:cNvPr id="6" name="Text Placeholder 4">
            <a:extLst>
              <a:ext uri="{FF2B5EF4-FFF2-40B4-BE49-F238E27FC236}">
                <a16:creationId xmlns:a16="http://schemas.microsoft.com/office/drawing/2014/main" id="{404436E7-812D-4AA2-8364-51F17DBC7A87}"/>
              </a:ext>
            </a:extLst>
          </p:cNvPr>
          <p:cNvSpPr txBox="1">
            <a:spLocks/>
          </p:cNvSpPr>
          <p:nvPr/>
        </p:nvSpPr>
        <p:spPr>
          <a:xfrm>
            <a:off x="3609454" y="5543604"/>
            <a:ext cx="8259153" cy="867680"/>
          </a:xfrm>
          <a:prstGeom prst="rect">
            <a:avLst/>
          </a:prstGeom>
          <a:solidFill>
            <a:srgbClr val="FFC000"/>
          </a:solidFill>
          <a:ln>
            <a:solidFill>
              <a:schemeClr val="bg2">
                <a:lumMod val="25000"/>
              </a:schemeClr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marL="0" indent="0" algn="ctr" defTabSz="548640" rtl="0" eaLnBrk="1" latinLnBrk="0" hangingPunct="1">
              <a:spcBef>
                <a:spcPct val="20000"/>
              </a:spcBef>
              <a:buFont typeface="Arial"/>
              <a:buNone/>
              <a:defRPr sz="4000" b="1" kern="1200">
                <a:solidFill>
                  <a:schemeClr val="bg1"/>
                </a:solidFill>
                <a:latin typeface="Tw Cen MT" panose="020B0602020104020603" pitchFamily="34" charset="0"/>
                <a:ea typeface="+mn-ea"/>
                <a:cs typeface="+mn-cs"/>
              </a:defRPr>
            </a:lvl1pPr>
            <a:lvl2pPr marL="548640" indent="0" algn="l" defTabSz="548640" rtl="0" eaLnBrk="1" latinLnBrk="0" hangingPunct="1">
              <a:spcBef>
                <a:spcPct val="20000"/>
              </a:spcBef>
              <a:buFont typeface="Arial"/>
              <a:buNone/>
              <a:defRPr sz="2160" kern="1200">
                <a:solidFill>
                  <a:schemeClr val="tx1">
                    <a:tint val="75000"/>
                  </a:schemeClr>
                </a:solidFill>
                <a:latin typeface="Tw Cen MT" panose="020B0602020104020603" pitchFamily="34" charset="0"/>
                <a:ea typeface="+mn-ea"/>
                <a:cs typeface="+mn-cs"/>
              </a:defRPr>
            </a:lvl2pPr>
            <a:lvl3pPr marL="1097280" indent="0" algn="l" defTabSz="548640" rtl="0" eaLnBrk="1" latinLnBrk="0" hangingPunct="1">
              <a:spcBef>
                <a:spcPct val="20000"/>
              </a:spcBef>
              <a:buFont typeface="Arial"/>
              <a:buNone/>
              <a:defRPr sz="1920" kern="1200">
                <a:solidFill>
                  <a:schemeClr val="tx1">
                    <a:tint val="75000"/>
                  </a:schemeClr>
                </a:solidFill>
                <a:latin typeface="Tw Cen MT" panose="020B0602020104020603" pitchFamily="34" charset="0"/>
                <a:ea typeface="+mn-ea"/>
                <a:cs typeface="+mn-cs"/>
              </a:defRPr>
            </a:lvl3pPr>
            <a:lvl4pPr marL="1645920" indent="0" algn="l" defTabSz="548640" rtl="0" eaLnBrk="1" latinLnBrk="0" hangingPunct="1">
              <a:spcBef>
                <a:spcPct val="20000"/>
              </a:spcBef>
              <a:buFont typeface="Arial"/>
              <a:buNone/>
              <a:defRPr sz="1680" kern="1200">
                <a:solidFill>
                  <a:schemeClr val="tx1">
                    <a:tint val="75000"/>
                  </a:schemeClr>
                </a:solidFill>
                <a:latin typeface="Tw Cen MT" panose="020B0602020104020603" pitchFamily="34" charset="0"/>
                <a:ea typeface="+mn-ea"/>
                <a:cs typeface="+mn-cs"/>
              </a:defRPr>
            </a:lvl4pPr>
            <a:lvl5pPr marL="2194560" indent="0" algn="l" defTabSz="548640" rtl="0" eaLnBrk="1" latinLnBrk="0" hangingPunct="1">
              <a:spcBef>
                <a:spcPct val="20000"/>
              </a:spcBef>
              <a:buFont typeface="Arial"/>
              <a:buNone/>
              <a:defRPr sz="1680" kern="1200">
                <a:solidFill>
                  <a:schemeClr val="tx1">
                    <a:tint val="75000"/>
                  </a:schemeClr>
                </a:solidFill>
                <a:latin typeface="Tw Cen MT" panose="020B0602020104020603" pitchFamily="34" charset="0"/>
                <a:ea typeface="+mn-ea"/>
                <a:cs typeface="+mn-cs"/>
              </a:defRPr>
            </a:lvl5pPr>
            <a:lvl6pPr marL="2743200" indent="0" algn="l" defTabSz="548640" rtl="0" eaLnBrk="1" latinLnBrk="0" hangingPunct="1">
              <a:spcBef>
                <a:spcPct val="20000"/>
              </a:spcBef>
              <a:buFont typeface="Arial"/>
              <a:buNone/>
              <a:defRPr sz="168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3291840" indent="0" algn="l" defTabSz="548640" rtl="0" eaLnBrk="1" latinLnBrk="0" hangingPunct="1">
              <a:spcBef>
                <a:spcPct val="20000"/>
              </a:spcBef>
              <a:buFont typeface="Arial"/>
              <a:buNone/>
              <a:defRPr sz="168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840480" indent="0" algn="l" defTabSz="548640" rtl="0" eaLnBrk="1" latinLnBrk="0" hangingPunct="1">
              <a:spcBef>
                <a:spcPct val="20000"/>
              </a:spcBef>
              <a:buFont typeface="Arial"/>
              <a:buNone/>
              <a:defRPr sz="168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4389120" indent="0" algn="l" defTabSz="548640" rtl="0" eaLnBrk="1" latinLnBrk="0" hangingPunct="1">
              <a:spcBef>
                <a:spcPct val="20000"/>
              </a:spcBef>
              <a:buFont typeface="Arial"/>
              <a:buNone/>
              <a:defRPr sz="168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000" dirty="0">
                <a:solidFill>
                  <a:schemeClr val="accent6"/>
                </a:solidFill>
              </a:rPr>
              <a:t>You have 31 days from your date of hire to enroll</a:t>
            </a:r>
          </a:p>
        </p:txBody>
      </p:sp>
    </p:spTree>
    <p:extLst>
      <p:ext uri="{BB962C8B-B14F-4D97-AF65-F5344CB8AC3E}">
        <p14:creationId xmlns:p14="http://schemas.microsoft.com/office/powerpoint/2010/main" val="266814284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DF6F660-12C0-4558-B1D3-2736173C686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173" y="1407709"/>
            <a:ext cx="5934588" cy="4042582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sz="2400" dirty="0"/>
              <a:t>Individual and Family plan options: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000" dirty="0"/>
              <a:t>$25,000 to $250,000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000" dirty="0"/>
              <a:t>Coverage is available in $25,000 increments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000" dirty="0"/>
              <a:t>Family Benefits paid based on employee’s elected coverage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1800" dirty="0">
                <a:solidFill>
                  <a:srgbClr val="4A5783"/>
                </a:solidFill>
              </a:rPr>
              <a:t>Spouse only: 50% of coverage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1800" dirty="0">
                <a:solidFill>
                  <a:srgbClr val="4A5783"/>
                </a:solidFill>
              </a:rPr>
              <a:t>Dependent Child only: 20 % of coverage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1800" dirty="0">
                <a:solidFill>
                  <a:srgbClr val="4A5783"/>
                </a:solidFill>
              </a:rPr>
              <a:t>Spouse and Child(ren): 40% for spouse, 15% for each child</a:t>
            </a:r>
          </a:p>
          <a:p>
            <a:pPr marL="0" indent="0">
              <a:buNone/>
            </a:pPr>
            <a:r>
              <a:rPr lang="en-US" sz="2400" dirty="0"/>
              <a:t>Provides benefits for: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000" dirty="0"/>
              <a:t>Death or loss of use of limb, speech, hearing or eyesight 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1800" dirty="0">
                <a:solidFill>
                  <a:srgbClr val="4A5783"/>
                </a:solidFill>
              </a:rPr>
              <a:t>Due to an accident</a:t>
            </a:r>
          </a:p>
          <a:p>
            <a:pPr marL="0" indent="0">
              <a:buNone/>
            </a:pPr>
            <a:endParaRPr lang="en-US" sz="2000" dirty="0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116B6508-77D0-4507-A03E-1BFF8D6841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2173" y="465993"/>
            <a:ext cx="8305800" cy="1039091"/>
          </a:xfrm>
          <a:ln>
            <a:noFill/>
          </a:ln>
        </p:spPr>
        <p:txBody>
          <a:bodyPr>
            <a:noAutofit/>
          </a:bodyPr>
          <a:lstStyle/>
          <a:p>
            <a:pPr algn="l"/>
            <a:r>
              <a:rPr lang="en-US" sz="3400" dirty="0"/>
              <a:t>Accidental Death &amp; Dismemberment (AD&amp;D)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DD2320A2-3928-47CD-4983-7FD12D5552A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59464" y="330630"/>
            <a:ext cx="2169914" cy="1446609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24EE5BC9-E8EF-EE31-43B4-E0E7E07BFCBC}"/>
              </a:ext>
            </a:extLst>
          </p:cNvPr>
          <p:cNvSpPr txBox="1"/>
          <p:nvPr/>
        </p:nvSpPr>
        <p:spPr>
          <a:xfrm>
            <a:off x="6938010" y="2764957"/>
            <a:ext cx="4491368" cy="98488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000" dirty="0"/>
              <a:t>Employee Only Rate per $1000: </a:t>
            </a:r>
            <a:r>
              <a:rPr lang="en-US" b="1" dirty="0"/>
              <a:t>$0.02</a:t>
            </a:r>
          </a:p>
          <a:p>
            <a:pPr algn="ctr"/>
            <a:endParaRPr lang="en-US" dirty="0"/>
          </a:p>
          <a:p>
            <a:pPr algn="ctr"/>
            <a:r>
              <a:rPr lang="en-US" sz="2000" dirty="0"/>
              <a:t>Family Rate per $1000: </a:t>
            </a:r>
            <a:r>
              <a:rPr lang="en-US" b="1" dirty="0"/>
              <a:t>$0.03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3045F79-02EA-7972-A75E-02AD097F172E}"/>
              </a:ext>
            </a:extLst>
          </p:cNvPr>
          <p:cNvSpPr txBox="1"/>
          <p:nvPr/>
        </p:nvSpPr>
        <p:spPr>
          <a:xfrm>
            <a:off x="613170" y="6021740"/>
            <a:ext cx="3751897" cy="646331"/>
          </a:xfrm>
          <a:prstGeom prst="rect">
            <a:avLst/>
          </a:prstGeom>
          <a:solidFill>
            <a:schemeClr val="accent6"/>
          </a:solidFill>
        </p:spPr>
        <p:txBody>
          <a:bodyPr wrap="square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Website:</a:t>
            </a:r>
            <a:r>
              <a:rPr lang="en-US" dirty="0"/>
              <a:t> </a:t>
            </a:r>
            <a:r>
              <a:rPr lang="en-US" dirty="0">
                <a:hlinkClick r:id="rId4"/>
              </a:rPr>
              <a:t>https://www.standard.com/</a:t>
            </a:r>
            <a:r>
              <a:rPr lang="en-US" dirty="0"/>
              <a:t> </a:t>
            </a:r>
          </a:p>
          <a:p>
            <a:r>
              <a:rPr lang="en-US" dirty="0">
                <a:solidFill>
                  <a:schemeClr val="bg1"/>
                </a:solidFill>
              </a:rPr>
              <a:t>Phone: 800-628-8600</a:t>
            </a:r>
          </a:p>
        </p:txBody>
      </p:sp>
    </p:spTree>
    <p:extLst>
      <p:ext uri="{BB962C8B-B14F-4D97-AF65-F5344CB8AC3E}">
        <p14:creationId xmlns:p14="http://schemas.microsoft.com/office/powerpoint/2010/main" val="361826049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9A3F79-AFAD-4087-B5CE-959938427C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9924" y="298740"/>
            <a:ext cx="10972800" cy="1039091"/>
          </a:xfrm>
        </p:spPr>
        <p:txBody>
          <a:bodyPr>
            <a:noAutofit/>
          </a:bodyPr>
          <a:lstStyle/>
          <a:p>
            <a:pPr algn="l"/>
            <a:r>
              <a:rPr lang="en-US" sz="4400" dirty="0"/>
              <a:t>Short-Term Disability Insurance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2634FEBF-CF01-486A-8DE1-CDBE0EAB3D65}"/>
              </a:ext>
            </a:extLst>
          </p:cNvPr>
          <p:cNvSpPr txBox="1"/>
          <p:nvPr/>
        </p:nvSpPr>
        <p:spPr>
          <a:xfrm>
            <a:off x="241311" y="2028704"/>
            <a:ext cx="5958840" cy="41088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lvl="1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200" dirty="0">
                <a:latin typeface="Tw Cen MT" panose="020B0602020104020603" pitchFamily="34" charset="0"/>
              </a:rPr>
              <a:t>Pays 66.67% of your pre-disability weekly salary; plan max of $3000 weekly</a:t>
            </a:r>
          </a:p>
          <a:p>
            <a:pPr marL="742950" lvl="1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200" dirty="0">
                <a:latin typeface="Tw Cen MT" panose="020B0602020104020603" pitchFamily="34" charset="0"/>
              </a:rPr>
              <a:t>Begins on 15</a:t>
            </a:r>
            <a:r>
              <a:rPr lang="en-US" sz="2200" baseline="30000" dirty="0">
                <a:latin typeface="Tw Cen MT" panose="020B0602020104020603" pitchFamily="34" charset="0"/>
              </a:rPr>
              <a:t>th</a:t>
            </a:r>
            <a:r>
              <a:rPr lang="en-US" sz="2200" dirty="0">
                <a:latin typeface="Tw Cen MT" panose="020B0602020104020603" pitchFamily="34" charset="0"/>
              </a:rPr>
              <a:t> day after onset of illness or injury</a:t>
            </a:r>
          </a:p>
          <a:p>
            <a:pPr marL="742950" lvl="1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200" dirty="0">
                <a:latin typeface="Tw Cen MT" panose="020B0602020104020603" pitchFamily="34" charset="0"/>
              </a:rPr>
              <a:t>Use accrued PTO/sick leave during waiting period and to make up pay difference</a:t>
            </a:r>
          </a:p>
          <a:p>
            <a:pPr marL="742950" lvl="1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200" dirty="0">
                <a:latin typeface="Tw Cen MT" panose="020B0602020104020603" pitchFamily="34" charset="0"/>
              </a:rPr>
              <a:t>Maximum benefit duration is 11 weeks</a:t>
            </a:r>
          </a:p>
          <a:p>
            <a:pPr marL="742950" lvl="1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200" dirty="0"/>
              <a:t>Benefit eligible employees working 20+ hours/week</a:t>
            </a:r>
            <a:r>
              <a:rPr lang="en-US" sz="2200" dirty="0">
                <a:latin typeface="Tw Cen MT" panose="020B0602020104020603" pitchFamily="34" charset="0"/>
              </a:rPr>
              <a:t>; premium based on salary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7756351-3851-4D40-97DA-94AFA5932916}"/>
              </a:ext>
            </a:extLst>
          </p:cNvPr>
          <p:cNvSpPr txBox="1"/>
          <p:nvPr/>
        </p:nvSpPr>
        <p:spPr>
          <a:xfrm>
            <a:off x="241311" y="1135977"/>
            <a:ext cx="7233909" cy="8925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en-US" sz="2600" dirty="0">
                <a:latin typeface="Tw Cen MT" panose="020B0602020104020603" pitchFamily="34" charset="0"/>
              </a:rPr>
              <a:t>Income protection when you are unable to work due to illness or injury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C54BE81-4149-23DC-AA00-0B0265B819C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01547" y="307327"/>
            <a:ext cx="2408719" cy="1605812"/>
          </a:xfrm>
          <a:prstGeom prst="rect">
            <a:avLst/>
          </a:prstGeom>
        </p:spPr>
      </p:pic>
      <p:pic>
        <p:nvPicPr>
          <p:cNvPr id="2050" name="Picture 2" descr="10+ Short Term Disability Stock Photos, Pictures &amp; Royalty-Free Images -  iStock | Crutches, Workers compensation, Disability insurance">
            <a:extLst>
              <a:ext uri="{FF2B5EF4-FFF2-40B4-BE49-F238E27FC236}">
                <a16:creationId xmlns:a16="http://schemas.microsoft.com/office/drawing/2014/main" id="{24AC90B7-2706-7933-4DDC-E3433A871D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75244" y="2535176"/>
            <a:ext cx="4035022" cy="29801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3FF7764E-75CE-80E8-10B1-B1FF421E16E1}"/>
              </a:ext>
            </a:extLst>
          </p:cNvPr>
          <p:cNvSpPr txBox="1"/>
          <p:nvPr/>
        </p:nvSpPr>
        <p:spPr>
          <a:xfrm>
            <a:off x="7316806" y="6021937"/>
            <a:ext cx="3751897" cy="646331"/>
          </a:xfrm>
          <a:prstGeom prst="rect">
            <a:avLst/>
          </a:prstGeom>
          <a:solidFill>
            <a:schemeClr val="accent6"/>
          </a:solidFill>
        </p:spPr>
        <p:txBody>
          <a:bodyPr wrap="square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Website:</a:t>
            </a:r>
            <a:r>
              <a:rPr lang="en-US" dirty="0"/>
              <a:t> </a:t>
            </a:r>
            <a:r>
              <a:rPr lang="en-US" dirty="0">
                <a:hlinkClick r:id="rId5"/>
              </a:rPr>
              <a:t>https://www.standard.com/</a:t>
            </a:r>
            <a:r>
              <a:rPr lang="en-US" dirty="0"/>
              <a:t> </a:t>
            </a:r>
          </a:p>
          <a:p>
            <a:r>
              <a:rPr lang="en-US" dirty="0">
                <a:solidFill>
                  <a:schemeClr val="bg1"/>
                </a:solidFill>
              </a:rPr>
              <a:t>Phone: 800-628-8600</a:t>
            </a:r>
          </a:p>
        </p:txBody>
      </p:sp>
    </p:spTree>
    <p:extLst>
      <p:ext uri="{BB962C8B-B14F-4D97-AF65-F5344CB8AC3E}">
        <p14:creationId xmlns:p14="http://schemas.microsoft.com/office/powerpoint/2010/main" val="335456196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9A3F79-AFAD-4087-B5CE-959938427C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l"/>
            <a:r>
              <a:rPr lang="en-US" sz="4400" dirty="0"/>
              <a:t>Long-term Disability Insurance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DF6F660-12C0-4558-B1D3-2736173C686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09599" y="1447824"/>
            <a:ext cx="7677151" cy="3951288"/>
          </a:xfrm>
        </p:spPr>
        <p:txBody>
          <a:bodyPr>
            <a:normAutofit/>
          </a:bodyPr>
          <a:lstStyle/>
          <a:p>
            <a:r>
              <a:rPr lang="en-US" sz="3000" b="1" dirty="0"/>
              <a:t>Employer paid benefit; automatic enrollment </a:t>
            </a:r>
          </a:p>
          <a:p>
            <a:r>
              <a:rPr lang="en-US" sz="2600" dirty="0"/>
              <a:t>90 Day Elimination Period</a:t>
            </a:r>
          </a:p>
          <a:p>
            <a:r>
              <a:rPr lang="en-US" sz="2600" dirty="0"/>
              <a:t>For all merit, elected and time limited benefit eligible employees working 20+ hours/week</a:t>
            </a:r>
          </a:p>
          <a:p>
            <a:r>
              <a:rPr lang="en-US" sz="2600" dirty="0"/>
              <a:t>Your responsibility to apply when you need it</a:t>
            </a:r>
          </a:p>
          <a:p>
            <a:r>
              <a:rPr lang="en-US" sz="2600" dirty="0"/>
              <a:t>Benefits Team can help</a:t>
            </a:r>
          </a:p>
          <a:p>
            <a:pPr marL="0" indent="0">
              <a:buNone/>
            </a:pPr>
            <a:endParaRPr lang="en-US" sz="2500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23E4FA4-C672-816D-D306-DD3045941E5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92631" y="300445"/>
            <a:ext cx="2680475" cy="1786983"/>
          </a:xfrm>
          <a:prstGeom prst="rect">
            <a:avLst/>
          </a:prstGeom>
        </p:spPr>
      </p:pic>
      <p:pic>
        <p:nvPicPr>
          <p:cNvPr id="1028" name="Picture 4" descr="Disability Insurance | i2tutorials">
            <a:extLst>
              <a:ext uri="{FF2B5EF4-FFF2-40B4-BE49-F238E27FC236}">
                <a16:creationId xmlns:a16="http://schemas.microsoft.com/office/drawing/2014/main" id="{47F2B589-2E97-BB25-02CF-5C7C9F0B1E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98081" y="3024456"/>
            <a:ext cx="3575026" cy="23404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3F6E0EF5-93B5-265B-45F6-7AA21C60E556}"/>
              </a:ext>
            </a:extLst>
          </p:cNvPr>
          <p:cNvSpPr txBox="1"/>
          <p:nvPr/>
        </p:nvSpPr>
        <p:spPr>
          <a:xfrm>
            <a:off x="613170" y="6021740"/>
            <a:ext cx="3751897" cy="646331"/>
          </a:xfrm>
          <a:prstGeom prst="rect">
            <a:avLst/>
          </a:prstGeom>
          <a:solidFill>
            <a:schemeClr val="accent6"/>
          </a:solidFill>
        </p:spPr>
        <p:txBody>
          <a:bodyPr wrap="square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Website:</a:t>
            </a:r>
            <a:r>
              <a:rPr lang="en-US" dirty="0"/>
              <a:t> </a:t>
            </a:r>
            <a:r>
              <a:rPr lang="en-US" dirty="0">
                <a:hlinkClick r:id="rId5"/>
              </a:rPr>
              <a:t>https://www.standard.com/</a:t>
            </a:r>
            <a:r>
              <a:rPr lang="en-US" dirty="0"/>
              <a:t> </a:t>
            </a:r>
          </a:p>
          <a:p>
            <a:r>
              <a:rPr lang="en-US" dirty="0">
                <a:solidFill>
                  <a:schemeClr val="bg1"/>
                </a:solidFill>
              </a:rPr>
              <a:t>Phone: 800-628-8600</a:t>
            </a:r>
          </a:p>
        </p:txBody>
      </p:sp>
    </p:spTree>
    <p:extLst>
      <p:ext uri="{BB962C8B-B14F-4D97-AF65-F5344CB8AC3E}">
        <p14:creationId xmlns:p14="http://schemas.microsoft.com/office/powerpoint/2010/main" val="101074428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Content Placeholder 9">
            <a:extLst>
              <a:ext uri="{FF2B5EF4-FFF2-40B4-BE49-F238E27FC236}">
                <a16:creationId xmlns:a16="http://schemas.microsoft.com/office/drawing/2014/main" id="{A421ABCA-24F5-43CB-83AA-7BE8EF888461}"/>
              </a:ext>
            </a:extLst>
          </p:cNvPr>
          <p:cNvSpPr txBox="1">
            <a:spLocks/>
          </p:cNvSpPr>
          <p:nvPr/>
        </p:nvSpPr>
        <p:spPr>
          <a:xfrm>
            <a:off x="609600" y="3910614"/>
            <a:ext cx="5384800" cy="29470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548640" rtl="0" eaLnBrk="1" latinLnBrk="0" hangingPunct="1">
              <a:spcBef>
                <a:spcPct val="20000"/>
              </a:spcBef>
              <a:buFont typeface="Arial"/>
              <a:buNone/>
              <a:defRPr sz="3360" kern="1200">
                <a:solidFill>
                  <a:schemeClr val="tx1"/>
                </a:solidFill>
                <a:latin typeface="Tw Cen MT" panose="020B0602020104020603" pitchFamily="34" charset="0"/>
                <a:ea typeface="+mn-ea"/>
                <a:cs typeface="+mn-cs"/>
              </a:defRPr>
            </a:lvl1pPr>
            <a:lvl2pPr marL="891540" indent="-342900" algn="l" defTabSz="548640" rtl="0" eaLnBrk="1" latinLnBrk="0" hangingPunct="1">
              <a:spcBef>
                <a:spcPct val="20000"/>
              </a:spcBef>
              <a:buFont typeface="Arial"/>
              <a:buChar char="–"/>
              <a:defRPr sz="2880" kern="1200">
                <a:solidFill>
                  <a:schemeClr val="tx1"/>
                </a:solidFill>
                <a:latin typeface="Tw Cen MT" panose="020B0602020104020603" pitchFamily="34" charset="0"/>
                <a:ea typeface="+mn-ea"/>
                <a:cs typeface="+mn-cs"/>
              </a:defRPr>
            </a:lvl2pPr>
            <a:lvl3pPr marL="1371600" indent="-274320" algn="l" defTabSz="54864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Tw Cen MT" panose="020B0602020104020603" pitchFamily="34" charset="0"/>
                <a:ea typeface="+mn-ea"/>
                <a:cs typeface="+mn-cs"/>
              </a:defRPr>
            </a:lvl3pPr>
            <a:lvl4pPr marL="1920240" indent="-274320" algn="l" defTabSz="548640" rtl="0" eaLnBrk="1" latinLnBrk="0" hangingPunct="1">
              <a:spcBef>
                <a:spcPct val="20000"/>
              </a:spcBef>
              <a:buFont typeface="Arial"/>
              <a:buChar char="–"/>
              <a:defRPr sz="2160" kern="1200">
                <a:solidFill>
                  <a:schemeClr val="tx1"/>
                </a:solidFill>
                <a:latin typeface="Tw Cen MT" panose="020B0602020104020603" pitchFamily="34" charset="0"/>
                <a:ea typeface="+mn-ea"/>
                <a:cs typeface="+mn-cs"/>
              </a:defRPr>
            </a:lvl4pPr>
            <a:lvl5pPr marL="2468880" indent="-274320" algn="l" defTabSz="548640" rtl="0" eaLnBrk="1" latinLnBrk="0" hangingPunct="1">
              <a:spcBef>
                <a:spcPct val="20000"/>
              </a:spcBef>
              <a:buFont typeface="Arial"/>
              <a:buChar char="»"/>
              <a:defRPr sz="2160" kern="1200">
                <a:solidFill>
                  <a:schemeClr val="tx1"/>
                </a:solidFill>
                <a:latin typeface="Tw Cen MT" panose="020B0602020104020603" pitchFamily="34" charset="0"/>
                <a:ea typeface="+mn-ea"/>
                <a:cs typeface="+mn-cs"/>
              </a:defRPr>
            </a:lvl5pPr>
            <a:lvl6pPr marL="3017520" indent="-274320" algn="l" defTabSz="548640" rtl="0" eaLnBrk="1" latinLnBrk="0" hangingPunct="1">
              <a:spcBef>
                <a:spcPct val="20000"/>
              </a:spcBef>
              <a:buFont typeface="Arial"/>
              <a:buChar char="•"/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566160" indent="-274320" algn="l" defTabSz="548640" rtl="0" eaLnBrk="1" latinLnBrk="0" hangingPunct="1">
              <a:spcBef>
                <a:spcPct val="20000"/>
              </a:spcBef>
              <a:buFont typeface="Arial"/>
              <a:buChar char="•"/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114800" indent="-274320" algn="l" defTabSz="548640" rtl="0" eaLnBrk="1" latinLnBrk="0" hangingPunct="1">
              <a:spcBef>
                <a:spcPct val="20000"/>
              </a:spcBef>
              <a:buFont typeface="Arial"/>
              <a:buChar char="•"/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663440" indent="-274320" algn="l" defTabSz="548640" rtl="0" eaLnBrk="1" latinLnBrk="0" hangingPunct="1">
              <a:spcBef>
                <a:spcPct val="20000"/>
              </a:spcBef>
              <a:buFont typeface="Arial"/>
              <a:buChar char="•"/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54864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en-US" sz="336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w Cen MT" panose="020B0602020104020603" pitchFamily="34" charset="0"/>
              <a:ea typeface="+mn-ea"/>
              <a:cs typeface="+mn-cs"/>
            </a:endParaRPr>
          </a:p>
        </p:txBody>
      </p:sp>
      <p:sp>
        <p:nvSpPr>
          <p:cNvPr id="19" name="Content Placeholder 18">
            <a:extLst>
              <a:ext uri="{FF2B5EF4-FFF2-40B4-BE49-F238E27FC236}">
                <a16:creationId xmlns:a16="http://schemas.microsoft.com/office/drawing/2014/main" id="{24BC66BD-0BF0-45F7-B8D0-9A87A23FBC7C}"/>
              </a:ext>
            </a:extLst>
          </p:cNvPr>
          <p:cNvSpPr>
            <a:spLocks noGrp="1"/>
          </p:cNvSpPr>
          <p:nvPr>
            <p:ph sz="half" idx="12"/>
          </p:nvPr>
        </p:nvSpPr>
        <p:spPr>
          <a:xfrm>
            <a:off x="0" y="1310145"/>
            <a:ext cx="8515350" cy="2363537"/>
          </a:xfr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txBody>
          <a:bodyPr numCol="2" anchor="ctr">
            <a:normAutofit lnSpcReduction="10000"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200" dirty="0"/>
              <a:t>Work with a network attorney and attorney fees are </a:t>
            </a:r>
            <a:r>
              <a:rPr lang="en-US" sz="2200" b="1" dirty="0"/>
              <a:t>100% paid-in-full</a:t>
            </a:r>
            <a:r>
              <a:rPr lang="en-US" sz="2200" dirty="0"/>
              <a:t> for most covered matters.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200" dirty="0"/>
              <a:t>Access to more than 14,000 attorneys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200" dirty="0"/>
              <a:t>Available in person or by phone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2200" dirty="0"/>
              <a:t>Wills and Estate Planning 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200" dirty="0"/>
              <a:t>Bankruptcy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200" dirty="0"/>
              <a:t>Adoption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200" dirty="0"/>
              <a:t>Divorce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200" dirty="0"/>
              <a:t>Small Claims Court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200" dirty="0"/>
              <a:t>Tax Audit and much more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9C17B24-8C54-A80D-5247-2937F242107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709598"/>
            <a:ext cx="9524873" cy="1147289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02487774-172D-538E-FE2C-A5255328A0B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533593" y="3770787"/>
            <a:ext cx="2658407" cy="308610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B3290230-AB92-5C3F-69F1-2F8A31B30B0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-4008"/>
            <a:ext cx="6182588" cy="943107"/>
          </a:xfrm>
          <a:prstGeom prst="rect">
            <a:avLst/>
          </a:prstGeom>
        </p:spPr>
      </p:pic>
      <p:sp>
        <p:nvSpPr>
          <p:cNvPr id="27" name="TextBox 26">
            <a:extLst>
              <a:ext uri="{FF2B5EF4-FFF2-40B4-BE49-F238E27FC236}">
                <a16:creationId xmlns:a16="http://schemas.microsoft.com/office/drawing/2014/main" id="{03FA63D6-37BC-65B4-3D00-90801DC51553}"/>
              </a:ext>
            </a:extLst>
          </p:cNvPr>
          <p:cNvSpPr txBox="1"/>
          <p:nvPr/>
        </p:nvSpPr>
        <p:spPr>
          <a:xfrm>
            <a:off x="8515350" y="1311417"/>
            <a:ext cx="3676650" cy="144655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txBody>
          <a:bodyPr wrap="square" anchor="ctr">
            <a:spAutoFit/>
          </a:bodyPr>
          <a:lstStyle/>
          <a:p>
            <a:r>
              <a:rPr lang="en-US" sz="2200" b="1" dirty="0"/>
              <a:t>Covered Dependents:</a:t>
            </a: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200" dirty="0"/>
              <a:t>Spouse or Partner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200" dirty="0"/>
              <a:t>Dependent Children up to age 26</a:t>
            </a:r>
          </a:p>
        </p:txBody>
      </p:sp>
      <p:pic>
        <p:nvPicPr>
          <p:cNvPr id="29" name="Picture 28">
            <a:extLst>
              <a:ext uri="{FF2B5EF4-FFF2-40B4-BE49-F238E27FC236}">
                <a16:creationId xmlns:a16="http://schemas.microsoft.com/office/drawing/2014/main" id="{C12330A3-B1EA-43D1-99FA-53D6C342CEB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913600" y="4252773"/>
            <a:ext cx="6611273" cy="14575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295670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AE979C-FB7D-436E-A8E6-92F81C3B41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2586" y="482324"/>
            <a:ext cx="3012795" cy="2946676"/>
          </a:xfrm>
        </p:spPr>
        <p:txBody>
          <a:bodyPr>
            <a:normAutofit/>
          </a:bodyPr>
          <a:lstStyle/>
          <a:p>
            <a:r>
              <a:rPr lang="en-US" sz="3000" cap="none" dirty="0" err="1"/>
              <a:t>HealthyMe</a:t>
            </a:r>
            <a:r>
              <a:rPr lang="en-US" sz="3000" cap="none" dirty="0"/>
              <a:t> Clinic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560DC4E-2FFD-4957-ADC1-59AF1A88B2AA}"/>
              </a:ext>
            </a:extLst>
          </p:cNvPr>
          <p:cNvSpPr>
            <a:spLocks noGrp="1"/>
          </p:cNvSpPr>
          <p:nvPr>
            <p:ph type="body" idx="10"/>
          </p:nvPr>
        </p:nvSpPr>
        <p:spPr>
          <a:xfrm>
            <a:off x="3251082" y="4174435"/>
            <a:ext cx="2517045" cy="2423154"/>
          </a:xfrm>
        </p:spPr>
        <p:txBody>
          <a:bodyPr>
            <a:noAutofit/>
          </a:bodyPr>
          <a:lstStyle/>
          <a:p>
            <a:r>
              <a:rPr lang="en-US" sz="2800" dirty="0"/>
              <a:t>Employee Assistance Program</a:t>
            </a:r>
            <a:br>
              <a:rPr lang="en-US" sz="2800" dirty="0"/>
            </a:br>
            <a:r>
              <a:rPr lang="en-US" sz="2800" dirty="0"/>
              <a:t>(EAP)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10A5A07-6120-438F-90BF-54C90292DBC2}"/>
              </a:ext>
            </a:extLst>
          </p:cNvPr>
          <p:cNvSpPr>
            <a:spLocks noGrp="1"/>
          </p:cNvSpPr>
          <p:nvPr>
            <p:ph type="body" idx="11"/>
          </p:nvPr>
        </p:nvSpPr>
        <p:spPr>
          <a:xfrm>
            <a:off x="6383855" y="408946"/>
            <a:ext cx="2517045" cy="2423154"/>
          </a:xfrm>
        </p:spPr>
        <p:txBody>
          <a:bodyPr>
            <a:normAutofit/>
          </a:bodyPr>
          <a:lstStyle/>
          <a:p>
            <a:r>
              <a:rPr lang="en-US" sz="3000" dirty="0"/>
              <a:t>Healthy Lifestyles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EA73C9EE-DED2-4D46-9400-CFC2021C655C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>
            <a:normAutofit/>
          </a:bodyPr>
          <a:lstStyle/>
          <a:p>
            <a:r>
              <a:rPr lang="en-US" sz="7200" b="1" dirty="0"/>
              <a:t>WELLNESS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23CD1DBE-0CF4-4AF3-A741-BD77223ED075}"/>
              </a:ext>
            </a:extLst>
          </p:cNvPr>
          <p:cNvSpPr>
            <a:spLocks noGrp="1"/>
          </p:cNvSpPr>
          <p:nvPr>
            <p:ph type="body" idx="13"/>
          </p:nvPr>
        </p:nvSpPr>
        <p:spPr>
          <a:xfrm>
            <a:off x="8784424" y="3446117"/>
            <a:ext cx="2278095" cy="2193117"/>
          </a:xfrm>
        </p:spPr>
        <p:txBody>
          <a:bodyPr>
            <a:normAutofit/>
          </a:bodyPr>
          <a:lstStyle/>
          <a:p>
            <a:r>
              <a:rPr lang="en-US" sz="3000" dirty="0"/>
              <a:t>Leave</a:t>
            </a:r>
          </a:p>
        </p:txBody>
      </p:sp>
    </p:spTree>
    <p:extLst>
      <p:ext uri="{BB962C8B-B14F-4D97-AF65-F5344CB8AC3E}">
        <p14:creationId xmlns:p14="http://schemas.microsoft.com/office/powerpoint/2010/main" val="119624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500"/>
                            </p:stCondLst>
                            <p:childTnLst>
                              <p:par>
                                <p:cTn id="3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build="p" animBg="1"/>
      <p:bldP spid="5" grpId="0" uiExpand="1" build="p" animBg="1"/>
      <p:bldP spid="7" grpId="0" build="p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864A0A-5B0E-4947-8664-45AEFFCCC8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16" y="-3031"/>
            <a:ext cx="10972800" cy="1039091"/>
          </a:xfrm>
        </p:spPr>
        <p:txBody>
          <a:bodyPr>
            <a:normAutofit/>
          </a:bodyPr>
          <a:lstStyle/>
          <a:p>
            <a:r>
              <a:rPr lang="en-US" sz="5200" dirty="0" err="1"/>
              <a:t>HealthyMe</a:t>
            </a:r>
            <a:r>
              <a:rPr lang="en-US" sz="5200" dirty="0"/>
              <a:t> Clinic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2BE494AF-F16E-46D9-8CC1-FF5D1D6EE04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95384" y="935250"/>
            <a:ext cx="10987016" cy="744622"/>
          </a:xfrm>
        </p:spPr>
        <p:txBody>
          <a:bodyPr>
            <a:noAutofit/>
          </a:bodyPr>
          <a:lstStyle/>
          <a:p>
            <a:r>
              <a:rPr lang="en-US" sz="2000" dirty="0"/>
              <a:t>You and your eligible dependents have access to exceptional, confidential, and low-cost </a:t>
            </a:r>
          </a:p>
          <a:p>
            <a:r>
              <a:rPr lang="en-US" sz="2000" dirty="0"/>
              <a:t>medical and mental health care at the </a:t>
            </a:r>
            <a:r>
              <a:rPr lang="en-US" sz="2000" dirty="0" err="1"/>
              <a:t>HealthyMe</a:t>
            </a:r>
            <a:r>
              <a:rPr lang="en-US" sz="2000" dirty="0"/>
              <a:t> Clinic.</a:t>
            </a:r>
          </a:p>
        </p:txBody>
      </p:sp>
      <p:sp>
        <p:nvSpPr>
          <p:cNvPr id="11" name="Content Placeholder 8">
            <a:extLst>
              <a:ext uri="{FF2B5EF4-FFF2-40B4-BE49-F238E27FC236}">
                <a16:creationId xmlns:a16="http://schemas.microsoft.com/office/drawing/2014/main" id="{9DBBE61F-3A74-46FE-80B3-E51E94B153E6}"/>
              </a:ext>
            </a:extLst>
          </p:cNvPr>
          <p:cNvSpPr txBox="1">
            <a:spLocks/>
          </p:cNvSpPr>
          <p:nvPr/>
        </p:nvSpPr>
        <p:spPr>
          <a:xfrm>
            <a:off x="609600" y="4310988"/>
            <a:ext cx="10972800" cy="226037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411480" indent="-411480" algn="l" defTabSz="548640" rtl="0" eaLnBrk="1" latinLnBrk="0" hangingPunct="1">
              <a:spcBef>
                <a:spcPct val="20000"/>
              </a:spcBef>
              <a:buFont typeface="Arial"/>
              <a:buChar char="•"/>
              <a:defRPr sz="3840" kern="1200">
                <a:solidFill>
                  <a:schemeClr val="tx1"/>
                </a:solidFill>
                <a:latin typeface="Tw Cen MT" panose="020B0602020104020603" pitchFamily="34" charset="0"/>
                <a:ea typeface="+mn-ea"/>
                <a:cs typeface="+mn-cs"/>
              </a:defRPr>
            </a:lvl1pPr>
            <a:lvl2pPr marL="891540" indent="-342900" algn="l" defTabSz="548640" rtl="0" eaLnBrk="1" latinLnBrk="0" hangingPunct="1">
              <a:spcBef>
                <a:spcPct val="20000"/>
              </a:spcBef>
              <a:buFont typeface="Arial"/>
              <a:buChar char="–"/>
              <a:defRPr sz="3360" kern="1200">
                <a:solidFill>
                  <a:schemeClr val="tx1"/>
                </a:solidFill>
                <a:latin typeface="Tw Cen MT" panose="020B0602020104020603" pitchFamily="34" charset="0"/>
                <a:ea typeface="+mn-ea"/>
                <a:cs typeface="+mn-cs"/>
              </a:defRPr>
            </a:lvl2pPr>
            <a:lvl3pPr marL="1371600" indent="-274320" algn="l" defTabSz="548640" rtl="0" eaLnBrk="1" latinLnBrk="0" hangingPunct="1">
              <a:spcBef>
                <a:spcPct val="20000"/>
              </a:spcBef>
              <a:buFont typeface="Arial"/>
              <a:buChar char="•"/>
              <a:defRPr sz="2880" kern="1200">
                <a:solidFill>
                  <a:schemeClr val="tx1"/>
                </a:solidFill>
                <a:latin typeface="Tw Cen MT" panose="020B0602020104020603" pitchFamily="34" charset="0"/>
                <a:ea typeface="+mn-ea"/>
                <a:cs typeface="+mn-cs"/>
              </a:defRPr>
            </a:lvl3pPr>
            <a:lvl4pPr marL="1920240" indent="-274320" algn="l" defTabSz="548640" rtl="0" eaLnBrk="1" latinLnBrk="0" hangingPunct="1">
              <a:spcBef>
                <a:spcPct val="20000"/>
              </a:spcBef>
              <a:buFont typeface="Arial"/>
              <a:buChar char="–"/>
              <a:defRPr sz="2400" kern="1200">
                <a:solidFill>
                  <a:schemeClr val="tx1"/>
                </a:solidFill>
                <a:latin typeface="Tw Cen MT" panose="020B0602020104020603" pitchFamily="34" charset="0"/>
                <a:ea typeface="+mn-ea"/>
                <a:cs typeface="+mn-cs"/>
              </a:defRPr>
            </a:lvl4pPr>
            <a:lvl5pPr marL="2468880" indent="-274320" algn="l" defTabSz="548640" rtl="0" eaLnBrk="1" latinLnBrk="0" hangingPunct="1">
              <a:spcBef>
                <a:spcPct val="20000"/>
              </a:spcBef>
              <a:buFont typeface="Arial"/>
              <a:buChar char="»"/>
              <a:defRPr sz="2400" kern="1200">
                <a:solidFill>
                  <a:schemeClr val="tx1"/>
                </a:solidFill>
                <a:latin typeface="Tw Cen MT" panose="020B0602020104020603" pitchFamily="34" charset="0"/>
                <a:ea typeface="+mn-ea"/>
                <a:cs typeface="+mn-cs"/>
              </a:defRPr>
            </a:lvl5pPr>
            <a:lvl6pPr marL="3017520" indent="-274320" algn="l" defTabSz="54864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566160" indent="-274320" algn="l" defTabSz="54864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114800" indent="-274320" algn="l" defTabSz="54864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663440" indent="-274320" algn="l" defTabSz="54864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11480" marR="0" lvl="0" indent="-411480" algn="l" defTabSz="54864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endParaRPr kumimoji="0" lang="en-US" sz="384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w Cen MT" panose="020B0602020104020603" pitchFamily="34" charset="0"/>
              <a:ea typeface="+mn-ea"/>
              <a:cs typeface="+mn-cs"/>
            </a:endParaRPr>
          </a:p>
        </p:txBody>
      </p:sp>
      <p:sp>
        <p:nvSpPr>
          <p:cNvPr id="12" name="Content Placeholder 8">
            <a:extLst>
              <a:ext uri="{FF2B5EF4-FFF2-40B4-BE49-F238E27FC236}">
                <a16:creationId xmlns:a16="http://schemas.microsoft.com/office/drawing/2014/main" id="{04BD989B-2D27-478D-91C2-ABCB69B40BEA}"/>
              </a:ext>
            </a:extLst>
          </p:cNvPr>
          <p:cNvSpPr txBox="1">
            <a:spLocks/>
          </p:cNvSpPr>
          <p:nvPr/>
        </p:nvSpPr>
        <p:spPr>
          <a:xfrm>
            <a:off x="609600" y="4310987"/>
            <a:ext cx="10972800" cy="169634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411480" indent="-411480" algn="l" defTabSz="548640" rtl="0" eaLnBrk="1" latinLnBrk="0" hangingPunct="1">
              <a:spcBef>
                <a:spcPct val="20000"/>
              </a:spcBef>
              <a:buFont typeface="Arial"/>
              <a:buChar char="•"/>
              <a:defRPr sz="3840" kern="1200">
                <a:solidFill>
                  <a:schemeClr val="tx1"/>
                </a:solidFill>
                <a:latin typeface="Tw Cen MT" panose="020B0602020104020603" pitchFamily="34" charset="0"/>
                <a:ea typeface="+mn-ea"/>
                <a:cs typeface="+mn-cs"/>
              </a:defRPr>
            </a:lvl1pPr>
            <a:lvl2pPr marL="891540" indent="-342900" algn="l" defTabSz="548640" rtl="0" eaLnBrk="1" latinLnBrk="0" hangingPunct="1">
              <a:spcBef>
                <a:spcPct val="20000"/>
              </a:spcBef>
              <a:buFont typeface="Arial"/>
              <a:buChar char="–"/>
              <a:defRPr sz="3360" kern="1200">
                <a:solidFill>
                  <a:schemeClr val="tx1"/>
                </a:solidFill>
                <a:latin typeface="Tw Cen MT" panose="020B0602020104020603" pitchFamily="34" charset="0"/>
                <a:ea typeface="+mn-ea"/>
                <a:cs typeface="+mn-cs"/>
              </a:defRPr>
            </a:lvl2pPr>
            <a:lvl3pPr marL="1371600" indent="-274320" algn="l" defTabSz="548640" rtl="0" eaLnBrk="1" latinLnBrk="0" hangingPunct="1">
              <a:spcBef>
                <a:spcPct val="20000"/>
              </a:spcBef>
              <a:buFont typeface="Arial"/>
              <a:buChar char="•"/>
              <a:defRPr sz="2880" kern="1200">
                <a:solidFill>
                  <a:schemeClr val="tx1"/>
                </a:solidFill>
                <a:latin typeface="Tw Cen MT" panose="020B0602020104020603" pitchFamily="34" charset="0"/>
                <a:ea typeface="+mn-ea"/>
                <a:cs typeface="+mn-cs"/>
              </a:defRPr>
            </a:lvl3pPr>
            <a:lvl4pPr marL="1920240" indent="-274320" algn="l" defTabSz="548640" rtl="0" eaLnBrk="1" latinLnBrk="0" hangingPunct="1">
              <a:spcBef>
                <a:spcPct val="20000"/>
              </a:spcBef>
              <a:buFont typeface="Arial"/>
              <a:buChar char="–"/>
              <a:defRPr sz="2400" kern="1200">
                <a:solidFill>
                  <a:schemeClr val="tx1"/>
                </a:solidFill>
                <a:latin typeface="Tw Cen MT" panose="020B0602020104020603" pitchFamily="34" charset="0"/>
                <a:ea typeface="+mn-ea"/>
                <a:cs typeface="+mn-cs"/>
              </a:defRPr>
            </a:lvl4pPr>
            <a:lvl5pPr marL="2468880" indent="-274320" algn="l" defTabSz="548640" rtl="0" eaLnBrk="1" latinLnBrk="0" hangingPunct="1">
              <a:spcBef>
                <a:spcPct val="20000"/>
              </a:spcBef>
              <a:buFont typeface="Arial"/>
              <a:buChar char="»"/>
              <a:defRPr sz="2400" kern="1200">
                <a:solidFill>
                  <a:schemeClr val="tx1"/>
                </a:solidFill>
                <a:latin typeface="Tw Cen MT" panose="020B0602020104020603" pitchFamily="34" charset="0"/>
                <a:ea typeface="+mn-ea"/>
                <a:cs typeface="+mn-cs"/>
              </a:defRPr>
            </a:lvl5pPr>
            <a:lvl6pPr marL="3017520" indent="-274320" algn="l" defTabSz="54864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566160" indent="-274320" algn="l" defTabSz="54864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114800" indent="-274320" algn="l" defTabSz="54864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663440" indent="-274320" algn="l" defTabSz="54864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11480" marR="0" lvl="0" indent="-411480" algn="l" defTabSz="54864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endParaRPr kumimoji="0" lang="en-US" sz="384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w Cen MT" panose="020B0602020104020603" pitchFamily="34" charset="0"/>
              <a:ea typeface="+mn-ea"/>
              <a:cs typeface="+mn-cs"/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E7358EE3-21C5-AD9F-A0D0-64B0B6FE185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5467" y="1679872"/>
            <a:ext cx="10246847" cy="2203931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FD154723-A015-26AA-9752-B904A143926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84929" y="4387226"/>
            <a:ext cx="9607921" cy="1620104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05C3B4D0-FD5F-C2E7-572E-8D166D916E6D}"/>
              </a:ext>
            </a:extLst>
          </p:cNvPr>
          <p:cNvSpPr txBox="1"/>
          <p:nvPr/>
        </p:nvSpPr>
        <p:spPr>
          <a:xfrm>
            <a:off x="2604898" y="6340529"/>
            <a:ext cx="6967981" cy="400110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i="0" u="none" strike="noStrike" kern="1200" cap="none" spc="0" normalizeH="0" baseline="0" noProof="0" dirty="0">
                <a:ln>
                  <a:noFill/>
                </a:ln>
                <a:solidFill>
                  <a:schemeClr val="accent6"/>
                </a:solidFill>
                <a:effectLst/>
                <a:uLnTx/>
                <a:uFillTx/>
                <a:latin typeface="Tw Cen MT"/>
              </a:rPr>
              <a:t>**Appointment Only – No Walk-Ins**</a:t>
            </a:r>
          </a:p>
        </p:txBody>
      </p:sp>
    </p:spTree>
    <p:extLst>
      <p:ext uri="{BB962C8B-B14F-4D97-AF65-F5344CB8AC3E}">
        <p14:creationId xmlns:p14="http://schemas.microsoft.com/office/powerpoint/2010/main" val="101718597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hlinkClick r:id="rId3"/>
            <a:extLst>
              <a:ext uri="{FF2B5EF4-FFF2-40B4-BE49-F238E27FC236}">
                <a16:creationId xmlns:a16="http://schemas.microsoft.com/office/drawing/2014/main" id="{665F4F4A-5280-BAB3-0AD2-E0330B541A5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3112093"/>
          </a:xfrm>
          <a:prstGeom prst="rect">
            <a:avLst/>
          </a:prstGeom>
        </p:spPr>
      </p:pic>
      <p:sp>
        <p:nvSpPr>
          <p:cNvPr id="13" name="Subtitle 2">
            <a:extLst>
              <a:ext uri="{FF2B5EF4-FFF2-40B4-BE49-F238E27FC236}">
                <a16:creationId xmlns:a16="http://schemas.microsoft.com/office/drawing/2014/main" id="{0EDDD219-A518-881C-BC81-FE9B395A4861}"/>
              </a:ext>
            </a:extLst>
          </p:cNvPr>
          <p:cNvSpPr txBox="1">
            <a:spLocks/>
          </p:cNvSpPr>
          <p:nvPr/>
        </p:nvSpPr>
        <p:spPr>
          <a:xfrm>
            <a:off x="728925" y="3411436"/>
            <a:ext cx="6402433" cy="2227217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0000" lnSpcReduction="20000"/>
          </a:bodyPr>
          <a:lstStyle>
            <a:lvl1pPr marL="411480" indent="-411480" algn="l" defTabSz="548640" rtl="0" eaLnBrk="1" latinLnBrk="0" hangingPunct="1">
              <a:spcBef>
                <a:spcPct val="20000"/>
              </a:spcBef>
              <a:buFont typeface="Arial"/>
              <a:buChar char="•"/>
              <a:defRPr sz="3840" kern="1200">
                <a:solidFill>
                  <a:schemeClr val="tx1"/>
                </a:solidFill>
                <a:latin typeface="Tw Cen MT" panose="020B0602020104020603" pitchFamily="34" charset="0"/>
                <a:ea typeface="+mn-ea"/>
                <a:cs typeface="+mn-cs"/>
              </a:defRPr>
            </a:lvl1pPr>
            <a:lvl2pPr marL="891540" indent="-342900" algn="l" defTabSz="548640" rtl="0" eaLnBrk="1" latinLnBrk="0" hangingPunct="1">
              <a:spcBef>
                <a:spcPct val="20000"/>
              </a:spcBef>
              <a:buFont typeface="Arial"/>
              <a:buChar char="–"/>
              <a:defRPr sz="3360" kern="1200">
                <a:solidFill>
                  <a:schemeClr val="tx1"/>
                </a:solidFill>
                <a:latin typeface="Tw Cen MT" panose="020B0602020104020603" pitchFamily="34" charset="0"/>
                <a:ea typeface="+mn-ea"/>
                <a:cs typeface="+mn-cs"/>
              </a:defRPr>
            </a:lvl2pPr>
            <a:lvl3pPr marL="1371600" indent="-274320" algn="l" defTabSz="548640" rtl="0" eaLnBrk="1" latinLnBrk="0" hangingPunct="1">
              <a:spcBef>
                <a:spcPct val="20000"/>
              </a:spcBef>
              <a:buFont typeface="Arial"/>
              <a:buChar char="•"/>
              <a:defRPr sz="2880" kern="1200">
                <a:solidFill>
                  <a:schemeClr val="tx1"/>
                </a:solidFill>
                <a:latin typeface="Tw Cen MT" panose="020B0602020104020603" pitchFamily="34" charset="0"/>
                <a:ea typeface="+mn-ea"/>
                <a:cs typeface="+mn-cs"/>
              </a:defRPr>
            </a:lvl3pPr>
            <a:lvl4pPr marL="1920240" indent="-274320" algn="l" defTabSz="548640" rtl="0" eaLnBrk="1" latinLnBrk="0" hangingPunct="1">
              <a:spcBef>
                <a:spcPct val="20000"/>
              </a:spcBef>
              <a:buFont typeface="Arial"/>
              <a:buChar char="–"/>
              <a:defRPr sz="2400" kern="1200">
                <a:solidFill>
                  <a:schemeClr val="tx1"/>
                </a:solidFill>
                <a:latin typeface="Tw Cen MT" panose="020B0602020104020603" pitchFamily="34" charset="0"/>
                <a:ea typeface="+mn-ea"/>
                <a:cs typeface="+mn-cs"/>
              </a:defRPr>
            </a:lvl4pPr>
            <a:lvl5pPr marL="2468880" indent="-274320" algn="l" defTabSz="548640" rtl="0" eaLnBrk="1" latinLnBrk="0" hangingPunct="1">
              <a:spcBef>
                <a:spcPct val="20000"/>
              </a:spcBef>
              <a:buFont typeface="Arial"/>
              <a:buChar char="»"/>
              <a:defRPr sz="2400" kern="1200">
                <a:solidFill>
                  <a:schemeClr val="tx1"/>
                </a:solidFill>
                <a:latin typeface="Tw Cen MT" panose="020B0602020104020603" pitchFamily="34" charset="0"/>
                <a:ea typeface="+mn-ea"/>
                <a:cs typeface="+mn-cs"/>
              </a:defRPr>
            </a:lvl5pPr>
            <a:lvl6pPr marL="3017520" indent="-274320" algn="l" defTabSz="54864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566160" indent="-274320" algn="l" defTabSz="54864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114800" indent="-274320" algn="l" defTabSz="54864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663440" indent="-274320" algn="l" defTabSz="54864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4600" b="1" dirty="0">
                <a:solidFill>
                  <a:schemeClr val="accent6"/>
                </a:solidFill>
              </a:rPr>
              <a:t>Healthy Lifestyles </a:t>
            </a:r>
            <a:r>
              <a:rPr lang="en-US" sz="4000" dirty="0"/>
              <a:t>is an incentive-based Employee Wellness Program, promoting healthy behaviors and lifestyles, ensuring a healthier work environment and lowering overall healthcare costs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531B9941-96B8-4C4C-F025-C01CF752AC8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821942" y="3208737"/>
            <a:ext cx="2298233" cy="2253169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C23002F0-4894-170B-8C48-01D5241F62B8}"/>
              </a:ext>
            </a:extLst>
          </p:cNvPr>
          <p:cNvSpPr txBox="1"/>
          <p:nvPr/>
        </p:nvSpPr>
        <p:spPr>
          <a:xfrm>
            <a:off x="171451" y="5890490"/>
            <a:ext cx="5924550" cy="923330"/>
          </a:xfrm>
          <a:prstGeom prst="rect">
            <a:avLst/>
          </a:prstGeom>
          <a:solidFill>
            <a:schemeClr val="accent6"/>
          </a:solidFill>
        </p:spPr>
        <p:txBody>
          <a:bodyPr wrap="square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Website:</a:t>
            </a:r>
            <a:r>
              <a:rPr lang="en-US" dirty="0"/>
              <a:t> </a:t>
            </a:r>
            <a:r>
              <a:rPr lang="en-US" dirty="0">
                <a:hlinkClick r:id="rId6"/>
              </a:rPr>
              <a:t>https://slco.org/healthy-lifestyles/</a:t>
            </a:r>
            <a:r>
              <a:rPr lang="en-US" dirty="0"/>
              <a:t> </a:t>
            </a:r>
          </a:p>
          <a:p>
            <a:r>
              <a:rPr lang="en-US" dirty="0">
                <a:solidFill>
                  <a:schemeClr val="bg1"/>
                </a:solidFill>
              </a:rPr>
              <a:t>Email: </a:t>
            </a:r>
            <a:r>
              <a:rPr lang="en-US" dirty="0">
                <a:hlinkClick r:id="rId7"/>
              </a:rPr>
              <a:t>myhealthylifestyles@slco.org</a:t>
            </a:r>
            <a:r>
              <a:rPr lang="en-US" dirty="0"/>
              <a:t> </a:t>
            </a:r>
          </a:p>
          <a:p>
            <a:r>
              <a:rPr lang="en-US" dirty="0">
                <a:solidFill>
                  <a:schemeClr val="bg1"/>
                </a:solidFill>
              </a:rPr>
              <a:t>Phone: (</a:t>
            </a:r>
            <a:r>
              <a:rPr lang="en-US" b="0" i="0" dirty="0">
                <a:solidFill>
                  <a:schemeClr val="bg1"/>
                </a:solidFill>
                <a:effectLst/>
              </a:rPr>
              <a:t>385) 468-4062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035A9302-A128-7BBB-E622-B01638419502}"/>
              </a:ext>
            </a:extLst>
          </p:cNvPr>
          <p:cNvSpPr txBox="1"/>
          <p:nvPr/>
        </p:nvSpPr>
        <p:spPr>
          <a:xfrm>
            <a:off x="7703356" y="5484764"/>
            <a:ext cx="4535403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lvl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chemeClr val="accent6"/>
                </a:solidFill>
                <a:effectLst/>
                <a:uLnTx/>
                <a:uFillTx/>
                <a:latin typeface="Tw Cen MT"/>
                <a:ea typeface="+mn-ea"/>
                <a:cs typeface="+mn-cs"/>
              </a:rPr>
              <a:t>Points earned January 1</a:t>
            </a:r>
            <a:r>
              <a:rPr kumimoji="0" lang="en-US" sz="1600" b="1" i="0" u="none" strike="noStrike" kern="1200" cap="none" spc="0" normalizeH="0" baseline="30000" noProof="0" dirty="0">
                <a:ln>
                  <a:noFill/>
                </a:ln>
                <a:solidFill>
                  <a:schemeClr val="accent6"/>
                </a:solidFill>
                <a:effectLst/>
                <a:uLnTx/>
                <a:uFillTx/>
                <a:latin typeface="Tw Cen MT"/>
                <a:ea typeface="+mn-ea"/>
                <a:cs typeface="+mn-cs"/>
              </a:rPr>
              <a:t>st</a:t>
            </a: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chemeClr val="accent6"/>
                </a:solidFill>
                <a:effectLst/>
                <a:uLnTx/>
                <a:uFillTx/>
                <a:latin typeface="Tw Cen MT"/>
                <a:ea typeface="+mn-ea"/>
                <a:cs typeface="+mn-cs"/>
              </a:rPr>
              <a:t> through October 31</a:t>
            </a:r>
            <a:r>
              <a:rPr kumimoji="0" lang="en-US" sz="1600" b="1" i="0" u="none" strike="noStrike" kern="1200" cap="none" spc="0" normalizeH="0" baseline="30000" noProof="0" dirty="0">
                <a:ln>
                  <a:noFill/>
                </a:ln>
                <a:solidFill>
                  <a:schemeClr val="accent6"/>
                </a:solidFill>
                <a:effectLst/>
                <a:uLnTx/>
                <a:uFillTx/>
                <a:latin typeface="Tw Cen MT"/>
                <a:ea typeface="+mn-ea"/>
                <a:cs typeface="+mn-cs"/>
              </a:rPr>
              <a:t>st</a:t>
            </a: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chemeClr val="accent6"/>
                </a:solidFill>
                <a:effectLst/>
                <a:uLnTx/>
                <a:uFillTx/>
                <a:latin typeface="Tw Cen MT"/>
                <a:ea typeface="+mn-ea"/>
                <a:cs typeface="+mn-cs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54989724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C6B8EA-19CF-4A26-9B37-0E164522AA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-12209"/>
            <a:ext cx="10972800" cy="1039091"/>
          </a:xfrm>
        </p:spPr>
        <p:txBody>
          <a:bodyPr>
            <a:normAutofit/>
          </a:bodyPr>
          <a:lstStyle/>
          <a:p>
            <a:r>
              <a:rPr lang="en-US" sz="5200" dirty="0"/>
              <a:t>VEST EAP</a:t>
            </a:r>
            <a:endParaRPr lang="en-US" sz="5200" b="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2B325DE-5BA1-44DF-A095-CDEC77DA4A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76903" y="1840956"/>
            <a:ext cx="10238194" cy="398801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000" b="1" u="sng" dirty="0"/>
              <a:t>CARE Center:</a:t>
            </a:r>
          </a:p>
          <a:p>
            <a:r>
              <a:rPr lang="en-US" sz="2400" dirty="0"/>
              <a:t>Anonymous &amp; Unlimited Situational Support </a:t>
            </a:r>
          </a:p>
          <a:p>
            <a:r>
              <a:rPr lang="en-US" sz="2400" dirty="0"/>
              <a:t>Text or call 24/7 and access a live person to listen</a:t>
            </a:r>
          </a:p>
          <a:p>
            <a:r>
              <a:rPr lang="en-US" sz="2400" dirty="0"/>
              <a:t>Expert Courses available on demand, online</a:t>
            </a:r>
          </a:p>
          <a:p>
            <a:r>
              <a:rPr lang="en-US" sz="2400" dirty="0"/>
              <a:t>Wellness Coaching &amp; Weekly Mental Health Text Tips</a:t>
            </a:r>
          </a:p>
          <a:p>
            <a:pPr marL="0" indent="0">
              <a:buNone/>
            </a:pPr>
            <a:r>
              <a:rPr lang="en-US" sz="2000" dirty="0"/>
              <a:t>     </a:t>
            </a:r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r>
              <a:rPr lang="en-US" sz="2000" dirty="0"/>
              <a:t>		     Download App and enter </a:t>
            </a:r>
          </a:p>
          <a:p>
            <a:pPr marL="0" indent="0">
              <a:buNone/>
            </a:pPr>
            <a:r>
              <a:rPr lang="en-US" sz="2000" dirty="0"/>
              <a:t>		     Registration Code: </a:t>
            </a:r>
            <a:r>
              <a:rPr lang="en-US" sz="2000" b="1" dirty="0">
                <a:solidFill>
                  <a:srgbClr val="8F2044"/>
                </a:solidFill>
              </a:rPr>
              <a:t>SL COUNTY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6830AED-ADB1-411F-8501-AC88D2C2213B}"/>
              </a:ext>
            </a:extLst>
          </p:cNvPr>
          <p:cNvSpPr txBox="1"/>
          <p:nvPr/>
        </p:nvSpPr>
        <p:spPr>
          <a:xfrm>
            <a:off x="8934006" y="4776825"/>
            <a:ext cx="347897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sng" strike="noStrike" kern="1200" cap="none" spc="0" normalizeH="0" baseline="0" noProof="0" dirty="0">
                <a:ln>
                  <a:noFill/>
                </a:ln>
                <a:solidFill>
                  <a:srgbClr val="8F2044"/>
                </a:solidFill>
                <a:effectLst/>
                <a:uLnTx/>
                <a:uFillTx/>
                <a:latin typeface="Tw Cen MT"/>
                <a:ea typeface="+mn-ea"/>
                <a:cs typeface="+mn-cs"/>
              </a:rPr>
              <a:t>Contact Us: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8F2044"/>
                </a:solidFill>
                <a:effectLst/>
                <a:uLnTx/>
                <a:uFillTx/>
                <a:latin typeface="Tw Cen MT"/>
                <a:ea typeface="+mn-ea"/>
                <a:cs typeface="+mn-cs"/>
              </a:rPr>
              <a:t>Toll-Free: (385) 205-6789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8F2044"/>
                </a:solidFill>
                <a:effectLst/>
                <a:uLnTx/>
                <a:uFillTx/>
                <a:latin typeface="Tw Cen MT"/>
                <a:ea typeface="+mn-ea"/>
                <a:cs typeface="+mn-cs"/>
              </a:rPr>
              <a:t>Website: </a:t>
            </a:r>
            <a:r>
              <a:rPr lang="en-US" sz="1600" dirty="0">
                <a:solidFill>
                  <a:srgbClr val="8F2044"/>
                </a:solidFill>
                <a:latin typeface="Tw Cen MT"/>
              </a:rPr>
              <a:t>www.blunovus.com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8F2044"/>
              </a:solidFill>
              <a:effectLst/>
              <a:uLnTx/>
              <a:uFillTx/>
              <a:latin typeface="Tw Cen MT"/>
              <a:ea typeface="+mn-ea"/>
              <a:cs typeface="+mn-cs"/>
            </a:endParaRPr>
          </a:p>
        </p:txBody>
      </p:sp>
      <p:pic>
        <p:nvPicPr>
          <p:cNvPr id="9" name="Content Placeholder 7">
            <a:extLst>
              <a:ext uri="{FF2B5EF4-FFF2-40B4-BE49-F238E27FC236}">
                <a16:creationId xmlns:a16="http://schemas.microsoft.com/office/drawing/2014/main" id="{61ABBDF9-379F-4D9B-9612-740A74280D2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83431"/>
          <a:stretch/>
        </p:blipFill>
        <p:spPr>
          <a:xfrm>
            <a:off x="8457282" y="4743574"/>
            <a:ext cx="476724" cy="897498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0009424C-27C0-4892-AF8E-888581B2FEF6}"/>
              </a:ext>
            </a:extLst>
          </p:cNvPr>
          <p:cNvSpPr txBox="1"/>
          <p:nvPr/>
        </p:nvSpPr>
        <p:spPr>
          <a:xfrm>
            <a:off x="609600" y="910885"/>
            <a:ext cx="10972800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/>
              <a:t>Emotional Support Helpline and Resource Center</a:t>
            </a:r>
          </a:p>
          <a:p>
            <a:pPr algn="ctr"/>
            <a:r>
              <a:rPr lang="en-US" sz="2600" b="1" dirty="0"/>
              <a:t>Unlimited services for you &amp; your loved ones</a:t>
            </a:r>
          </a:p>
          <a:p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B205BC8-067E-75DB-6B4A-8AAFDA65285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76903" y="4356595"/>
            <a:ext cx="1389107" cy="1380936"/>
          </a:xfrm>
          <a:prstGeom prst="rect">
            <a:avLst/>
          </a:prstGeom>
        </p:spPr>
      </p:pic>
      <p:pic>
        <p:nvPicPr>
          <p:cNvPr id="2050" name="Picture 2" descr="Resources - Healthy Lifestyles | SLCo">
            <a:extLst>
              <a:ext uri="{FF2B5EF4-FFF2-40B4-BE49-F238E27FC236}">
                <a16:creationId xmlns:a16="http://schemas.microsoft.com/office/drawing/2014/main" id="{7245E038-53D3-CE91-31D0-F2C9B3DE0A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7282" y="1921107"/>
            <a:ext cx="3603823" cy="25847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351327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C6B8EA-19CF-4A26-9B37-0E164522AA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0"/>
            <a:ext cx="10972800" cy="1039091"/>
          </a:xfrm>
        </p:spPr>
        <p:txBody>
          <a:bodyPr>
            <a:normAutofit/>
          </a:bodyPr>
          <a:lstStyle/>
          <a:p>
            <a:r>
              <a:rPr lang="en-US" sz="5200" dirty="0"/>
              <a:t>VEST EAP Support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2B325DE-5BA1-44DF-A095-CDEC77DA4A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76903" y="1039092"/>
            <a:ext cx="10238194" cy="47831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000" b="1" u="sng" dirty="0"/>
              <a:t>EAP Counseling &amp; Therapy Services:</a:t>
            </a:r>
          </a:p>
          <a:p>
            <a:r>
              <a:rPr lang="en-US" sz="2600" dirty="0"/>
              <a:t>6 Free Counseling Visits; 15 for First Responders</a:t>
            </a:r>
          </a:p>
          <a:p>
            <a:pPr lvl="1"/>
            <a:r>
              <a:rPr lang="en-US" sz="2200" dirty="0"/>
              <a:t>Anxiety, depression, relationships, stress</a:t>
            </a:r>
          </a:p>
          <a:p>
            <a:pPr lvl="1"/>
            <a:r>
              <a:rPr lang="en-US" sz="2200" dirty="0"/>
              <a:t>Short-term counseling with referrals for long-term</a:t>
            </a:r>
          </a:p>
          <a:p>
            <a:r>
              <a:rPr lang="en-US" sz="2600" dirty="0"/>
              <a:t>Wellness Coaching &amp; Weekly Text Tips</a:t>
            </a:r>
          </a:p>
          <a:p>
            <a:r>
              <a:rPr lang="en-US" sz="2600" dirty="0"/>
              <a:t>Personal Support  </a:t>
            </a:r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r>
              <a:rPr lang="en-US" sz="2000" dirty="0"/>
              <a:t>		     </a:t>
            </a:r>
          </a:p>
          <a:p>
            <a:pPr marL="0" indent="0">
              <a:buNone/>
            </a:pPr>
            <a:r>
              <a:rPr lang="en-US" sz="2000" dirty="0"/>
              <a:t>		     Download App and enter </a:t>
            </a:r>
          </a:p>
          <a:p>
            <a:pPr marL="0" indent="0">
              <a:buNone/>
            </a:pPr>
            <a:r>
              <a:rPr lang="en-US" sz="2000" dirty="0"/>
              <a:t>		     Registration Code: </a:t>
            </a:r>
            <a:r>
              <a:rPr lang="en-US" sz="2000" b="1" dirty="0">
                <a:solidFill>
                  <a:srgbClr val="8F2044"/>
                </a:solidFill>
              </a:rPr>
              <a:t>SL COUNTY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6830AED-ADB1-411F-8501-AC88D2C2213B}"/>
              </a:ext>
            </a:extLst>
          </p:cNvPr>
          <p:cNvSpPr txBox="1"/>
          <p:nvPr/>
        </p:nvSpPr>
        <p:spPr>
          <a:xfrm>
            <a:off x="8934006" y="4776825"/>
            <a:ext cx="347897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sng" strike="noStrike" kern="1200" cap="none" spc="0" normalizeH="0" baseline="0" noProof="0" dirty="0">
                <a:ln>
                  <a:noFill/>
                </a:ln>
                <a:solidFill>
                  <a:srgbClr val="8F2044"/>
                </a:solidFill>
                <a:effectLst/>
                <a:uLnTx/>
                <a:uFillTx/>
                <a:latin typeface="Tw Cen MT"/>
                <a:ea typeface="+mn-ea"/>
                <a:cs typeface="+mn-cs"/>
              </a:rPr>
              <a:t>Contact Us: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8F2044"/>
                </a:solidFill>
                <a:effectLst/>
                <a:uLnTx/>
                <a:uFillTx/>
                <a:latin typeface="Tw Cen MT"/>
                <a:ea typeface="+mn-ea"/>
                <a:cs typeface="+mn-cs"/>
              </a:rPr>
              <a:t>Toll-Free: (385) 205-6789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8F2044"/>
                </a:solidFill>
                <a:effectLst/>
                <a:uLnTx/>
                <a:uFillTx/>
                <a:latin typeface="Tw Cen MT"/>
                <a:ea typeface="+mn-ea"/>
                <a:cs typeface="+mn-cs"/>
              </a:rPr>
              <a:t>Website: </a:t>
            </a:r>
            <a:r>
              <a:rPr lang="en-US" sz="1600" dirty="0">
                <a:solidFill>
                  <a:srgbClr val="8F2044"/>
                </a:solidFill>
                <a:latin typeface="Tw Cen MT"/>
              </a:rPr>
              <a:t>www.blunovus.com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8F2044"/>
              </a:solidFill>
              <a:effectLst/>
              <a:uLnTx/>
              <a:uFillTx/>
              <a:latin typeface="Tw Cen MT"/>
              <a:ea typeface="+mn-ea"/>
              <a:cs typeface="+mn-cs"/>
            </a:endParaRPr>
          </a:p>
        </p:txBody>
      </p:sp>
      <p:pic>
        <p:nvPicPr>
          <p:cNvPr id="9" name="Content Placeholder 7">
            <a:extLst>
              <a:ext uri="{FF2B5EF4-FFF2-40B4-BE49-F238E27FC236}">
                <a16:creationId xmlns:a16="http://schemas.microsoft.com/office/drawing/2014/main" id="{61ABBDF9-379F-4D9B-9612-740A74280D2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83431"/>
          <a:stretch/>
        </p:blipFill>
        <p:spPr>
          <a:xfrm>
            <a:off x="8457282" y="4743574"/>
            <a:ext cx="476724" cy="89749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4B205BC8-067E-75DB-6B4A-8AAFDA65285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76903" y="4356595"/>
            <a:ext cx="1389107" cy="1380936"/>
          </a:xfrm>
          <a:prstGeom prst="rect">
            <a:avLst/>
          </a:prstGeom>
        </p:spPr>
      </p:pic>
      <p:pic>
        <p:nvPicPr>
          <p:cNvPr id="3074" name="Picture 2" descr="Resources - Healthy Lifestyles | SLCo">
            <a:extLst>
              <a:ext uri="{FF2B5EF4-FFF2-40B4-BE49-F238E27FC236}">
                <a16:creationId xmlns:a16="http://schemas.microsoft.com/office/drawing/2014/main" id="{3EB22DEF-5C93-39C6-7B83-068462B36C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19991" y="1651261"/>
            <a:ext cx="3772009" cy="27053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534221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FD3EAA7D-2F1A-4B52-919C-6533A2EB01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0"/>
            <a:ext cx="10972800" cy="944628"/>
          </a:xfrm>
        </p:spPr>
        <p:txBody>
          <a:bodyPr>
            <a:normAutofit/>
          </a:bodyPr>
          <a:lstStyle/>
          <a:p>
            <a:r>
              <a:rPr lang="en-US" sz="5200" dirty="0"/>
              <a:t>Voluntary Benefits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F8EE80EC-554C-4FC1-A711-5696AA74428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92636" y="5700926"/>
            <a:ext cx="11406728" cy="900782"/>
          </a:xfrm>
        </p:spPr>
        <p:txBody>
          <a:bodyPr>
            <a:normAutofit/>
          </a:bodyPr>
          <a:lstStyle/>
          <a:p>
            <a:pPr algn="l"/>
            <a:r>
              <a:rPr lang="en-US" sz="3200" dirty="0"/>
              <a:t>Scan QR code or visit </a:t>
            </a:r>
            <a:r>
              <a:rPr lang="en-US" sz="3200" dirty="0">
                <a:hlinkClick r:id="rId3"/>
              </a:rPr>
              <a:t>http://slcountyvoluntarybenefits.com/</a:t>
            </a:r>
            <a:r>
              <a:rPr lang="en-US" sz="3200" dirty="0"/>
              <a:t> to enroll. </a:t>
            </a:r>
            <a:endParaRPr lang="en-US" sz="3200" u="sng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86F833A-AE0F-4FC7-AE44-D871BED2D75B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9381" b="19133"/>
          <a:stretch/>
        </p:blipFill>
        <p:spPr>
          <a:xfrm>
            <a:off x="4191180" y="990834"/>
            <a:ext cx="7158810" cy="4568251"/>
          </a:xfrm>
          <a:prstGeom prst="rect">
            <a:avLst/>
          </a:prstGeom>
          <a:ln>
            <a:solidFill>
              <a:schemeClr val="accent6"/>
            </a:solidFill>
          </a:ln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23CC6D6A-E3BF-4ECD-BA6B-FEC2877DA2B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37260" y="994405"/>
            <a:ext cx="2493485" cy="2849698"/>
          </a:xfrm>
          <a:prstGeom prst="rect">
            <a:avLst/>
          </a:prstGeom>
          <a:ln>
            <a:solidFill>
              <a:schemeClr val="accent6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8" name="Arrow: Right 7">
            <a:extLst>
              <a:ext uri="{FF2B5EF4-FFF2-40B4-BE49-F238E27FC236}">
                <a16:creationId xmlns:a16="http://schemas.microsoft.com/office/drawing/2014/main" id="{53784D08-81E8-4C5B-85D3-4A345179980B}"/>
              </a:ext>
            </a:extLst>
          </p:cNvPr>
          <p:cNvSpPr/>
          <p:nvPr/>
        </p:nvSpPr>
        <p:spPr>
          <a:xfrm>
            <a:off x="3086201" y="2484025"/>
            <a:ext cx="1220924" cy="590298"/>
          </a:xfrm>
          <a:prstGeom prst="rightArrow">
            <a:avLst>
              <a:gd name="adj1" fmla="val 34311"/>
              <a:gd name="adj2" fmla="val 42490"/>
            </a:avLst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/>
              <a:ea typeface="+mn-ea"/>
              <a:cs typeface="+mn-cs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1F7301E-FDFF-452A-BBDE-09645E0D7BE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492860" y="4072978"/>
            <a:ext cx="1495634" cy="14861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077418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>
            <a:extLst>
              <a:ext uri="{FF2B5EF4-FFF2-40B4-BE49-F238E27FC236}">
                <a16:creationId xmlns:a16="http://schemas.microsoft.com/office/drawing/2014/main" id="{C0E6AFAF-FFD7-4E12-A0FE-35138BEFC0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HR Benefits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7F4A19C6-2103-4084-9231-2045AE55CEE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93540" y="1535114"/>
            <a:ext cx="5386917" cy="639762"/>
          </a:xfrm>
        </p:spPr>
        <p:txBody>
          <a:bodyPr/>
          <a:lstStyle/>
          <a:p>
            <a:r>
              <a:rPr lang="en-US" dirty="0"/>
              <a:t>Benefits Team Contacts: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F38CA65-BDE8-4D0A-B63A-E6028FC1DBA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93540" y="2174875"/>
            <a:ext cx="5914664" cy="2202815"/>
          </a:xfrm>
        </p:spPr>
        <p:txBody>
          <a:bodyPr>
            <a:normAutofit/>
          </a:bodyPr>
          <a:lstStyle/>
          <a:p>
            <a:r>
              <a:rPr lang="en-US" dirty="0"/>
              <a:t>Phone: </a:t>
            </a:r>
            <a:r>
              <a:rPr lang="en-US" dirty="0">
                <a:solidFill>
                  <a:schemeClr val="accent6"/>
                </a:solidFill>
              </a:rPr>
              <a:t>385-468-0580</a:t>
            </a:r>
            <a:endParaRPr lang="en-US" dirty="0"/>
          </a:p>
          <a:p>
            <a:r>
              <a:rPr lang="en-US" dirty="0"/>
              <a:t>Email: </a:t>
            </a:r>
            <a:r>
              <a:rPr lang="en-US" dirty="0">
                <a:solidFill>
                  <a:schemeClr val="accent6"/>
                </a:solidFill>
                <a:hlinkClick r:id="rId3"/>
              </a:rPr>
              <a:t>benefits@saltlakecounty.gov</a:t>
            </a:r>
            <a:r>
              <a:rPr lang="en-US" dirty="0">
                <a:solidFill>
                  <a:schemeClr val="accent6"/>
                </a:solidFill>
              </a:rPr>
              <a:t>  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ACC3A3B3-09AF-4C6F-9D47-C1C4B01180F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/>
              <a:t>Team Members:</a:t>
            </a:r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CADA31D7-E6CD-4735-AB7F-6C482B616A6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824460" cy="3277553"/>
          </a:xfrm>
        </p:spPr>
        <p:txBody>
          <a:bodyPr>
            <a:normAutofit/>
          </a:bodyPr>
          <a:lstStyle/>
          <a:p>
            <a:r>
              <a:rPr lang="en-US" dirty="0"/>
              <a:t>Jessica Dahl – Benefits Specialist</a:t>
            </a:r>
          </a:p>
          <a:p>
            <a:r>
              <a:rPr lang="en-US" dirty="0"/>
              <a:t>Penny Sherman – Benefits Specialist</a:t>
            </a:r>
          </a:p>
          <a:p>
            <a:r>
              <a:rPr lang="en-US" dirty="0"/>
              <a:t>Tina Thomson – Benefit Analyst</a:t>
            </a:r>
          </a:p>
          <a:p>
            <a:r>
              <a:rPr lang="en-US" dirty="0"/>
              <a:t>Travis Firzlaff – Benefit Analyst</a:t>
            </a:r>
          </a:p>
          <a:p>
            <a:r>
              <a:rPr lang="en-US" dirty="0"/>
              <a:t>Elaine Schurter-Sullivan – Manager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C860C0A-A7F3-4692-A595-4E906E9DD332}"/>
              </a:ext>
            </a:extLst>
          </p:cNvPr>
          <p:cNvSpPr txBox="1"/>
          <p:nvPr/>
        </p:nvSpPr>
        <p:spPr>
          <a:xfrm>
            <a:off x="1142685" y="6103620"/>
            <a:ext cx="10101367" cy="461665"/>
          </a:xfrm>
          <a:prstGeom prst="rect">
            <a:avLst/>
          </a:prstGeom>
          <a:solidFill>
            <a:schemeClr val="accent6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chemeClr val="bg1"/>
                </a:solidFill>
              </a:rPr>
              <a:t>County Benefits Website: </a:t>
            </a:r>
            <a:r>
              <a:rPr lang="en-US" sz="2400" dirty="0">
                <a:solidFill>
                  <a:schemeClr val="bg1"/>
                </a:solidFill>
                <a:hlinkClick r:id="rId4"/>
              </a:rPr>
              <a:t>https://slco.org/human-resources/benefits/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49735887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10" grpId="0" uiExpand="1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339A2E-57A7-49E1-90AF-7904F1FE03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32309" y="43888"/>
            <a:ext cx="9253593" cy="1275850"/>
          </a:xfrm>
        </p:spPr>
        <p:txBody>
          <a:bodyPr>
            <a:normAutofit fontScale="90000"/>
          </a:bodyPr>
          <a:lstStyle/>
          <a:p>
            <a:r>
              <a:rPr lang="en-US" sz="5800" dirty="0"/>
              <a:t>Voluntary Benefits</a:t>
            </a:r>
            <a:br>
              <a:rPr lang="en-US" dirty="0"/>
            </a:br>
            <a:r>
              <a:rPr lang="en-US" sz="4400" dirty="0"/>
              <a:t>Additional Insurance Options</a:t>
            </a:r>
          </a:p>
        </p:txBody>
      </p:sp>
      <p:sp>
        <p:nvSpPr>
          <p:cNvPr id="8" name="Content Placeholder 3">
            <a:extLst>
              <a:ext uri="{FF2B5EF4-FFF2-40B4-BE49-F238E27FC236}">
                <a16:creationId xmlns:a16="http://schemas.microsoft.com/office/drawing/2014/main" id="{E22229F4-1F13-4A52-88F5-7223C08BB327}"/>
              </a:ext>
            </a:extLst>
          </p:cNvPr>
          <p:cNvSpPr txBox="1">
            <a:spLocks/>
          </p:cNvSpPr>
          <p:nvPr/>
        </p:nvSpPr>
        <p:spPr>
          <a:xfrm>
            <a:off x="2682218" y="2792094"/>
            <a:ext cx="5424341" cy="1524001"/>
          </a:xfrm>
          <a:prstGeom prst="rect">
            <a:avLst/>
          </a:prstGeom>
        </p:spPr>
        <p:txBody>
          <a:bodyPr>
            <a:normAutofit/>
          </a:bodyPr>
          <a:lstStyle>
            <a:lvl1pPr marL="411480" indent="-411480" algn="l" defTabSz="548640" rtl="0" eaLnBrk="1" latinLnBrk="0" hangingPunct="1">
              <a:spcBef>
                <a:spcPct val="20000"/>
              </a:spcBef>
              <a:buFont typeface="Arial"/>
              <a:buChar char="•"/>
              <a:defRPr sz="3840" kern="1200">
                <a:solidFill>
                  <a:schemeClr val="tx1"/>
                </a:solidFill>
                <a:latin typeface="Tw Cen MT" panose="020B0602020104020603" pitchFamily="34" charset="0"/>
                <a:ea typeface="+mn-ea"/>
                <a:cs typeface="+mn-cs"/>
              </a:defRPr>
            </a:lvl1pPr>
            <a:lvl2pPr marL="891540" indent="-342900" algn="l" defTabSz="548640" rtl="0" eaLnBrk="1" latinLnBrk="0" hangingPunct="1">
              <a:spcBef>
                <a:spcPct val="20000"/>
              </a:spcBef>
              <a:buFont typeface="Arial"/>
              <a:buChar char="–"/>
              <a:defRPr sz="3360" kern="1200">
                <a:solidFill>
                  <a:schemeClr val="tx1"/>
                </a:solidFill>
                <a:latin typeface="Tw Cen MT" panose="020B0602020104020603" pitchFamily="34" charset="0"/>
                <a:ea typeface="+mn-ea"/>
                <a:cs typeface="+mn-cs"/>
              </a:defRPr>
            </a:lvl2pPr>
            <a:lvl3pPr marL="1371600" indent="-274320" algn="l" defTabSz="548640" rtl="0" eaLnBrk="1" latinLnBrk="0" hangingPunct="1">
              <a:spcBef>
                <a:spcPct val="20000"/>
              </a:spcBef>
              <a:buFont typeface="Arial"/>
              <a:buChar char="•"/>
              <a:defRPr sz="2880" kern="1200">
                <a:solidFill>
                  <a:schemeClr val="tx1"/>
                </a:solidFill>
                <a:latin typeface="Tw Cen MT" panose="020B0602020104020603" pitchFamily="34" charset="0"/>
                <a:ea typeface="+mn-ea"/>
                <a:cs typeface="+mn-cs"/>
              </a:defRPr>
            </a:lvl3pPr>
            <a:lvl4pPr marL="1920240" indent="-274320" algn="l" defTabSz="548640" rtl="0" eaLnBrk="1" latinLnBrk="0" hangingPunct="1">
              <a:spcBef>
                <a:spcPct val="20000"/>
              </a:spcBef>
              <a:buFont typeface="Arial"/>
              <a:buChar char="–"/>
              <a:defRPr sz="2400" kern="1200">
                <a:solidFill>
                  <a:schemeClr val="tx1"/>
                </a:solidFill>
                <a:latin typeface="Tw Cen MT" panose="020B0602020104020603" pitchFamily="34" charset="0"/>
                <a:ea typeface="+mn-ea"/>
                <a:cs typeface="+mn-cs"/>
              </a:defRPr>
            </a:lvl4pPr>
            <a:lvl5pPr marL="2468880" indent="-274320" algn="l" defTabSz="548640" rtl="0" eaLnBrk="1" latinLnBrk="0" hangingPunct="1">
              <a:spcBef>
                <a:spcPct val="20000"/>
              </a:spcBef>
              <a:buFont typeface="Arial"/>
              <a:buChar char="»"/>
              <a:defRPr sz="2400" kern="1200">
                <a:solidFill>
                  <a:schemeClr val="tx1"/>
                </a:solidFill>
                <a:latin typeface="Tw Cen MT" panose="020B0602020104020603" pitchFamily="34" charset="0"/>
                <a:ea typeface="+mn-ea"/>
                <a:cs typeface="+mn-cs"/>
              </a:defRPr>
            </a:lvl5pPr>
            <a:lvl6pPr marL="3017520" indent="-274320" algn="l" defTabSz="54864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566160" indent="-274320" algn="l" defTabSz="54864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114800" indent="-274320" algn="l" defTabSz="54864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663440" indent="-274320" algn="l" defTabSz="54864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/>
                <a:ea typeface="+mn-ea"/>
                <a:cs typeface="+mn-cs"/>
              </a:rPr>
              <a:t>Accident Insurance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/>
                <a:ea typeface="+mn-ea"/>
                <a:cs typeface="+mn-cs"/>
              </a:rPr>
              <a:t>Critical Illness Insurance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/>
                <a:ea typeface="+mn-ea"/>
                <a:cs typeface="+mn-cs"/>
              </a:rPr>
              <a:t>Hospital Indemnity Insurance</a:t>
            </a:r>
          </a:p>
        </p:txBody>
      </p:sp>
      <p:pic>
        <p:nvPicPr>
          <p:cNvPr id="10" name="Picture Placeholder 4">
            <a:extLst>
              <a:ext uri="{FF2B5EF4-FFF2-40B4-BE49-F238E27FC236}">
                <a16:creationId xmlns:a16="http://schemas.microsoft.com/office/drawing/2014/main" id="{07999684-D363-4051-9A3D-7ABA5162180F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 rotWithShape="1">
          <a:blip r:embed="rId3"/>
          <a:srcRect r="1133"/>
          <a:stretch/>
        </p:blipFill>
        <p:spPr>
          <a:xfrm>
            <a:off x="0" y="-1"/>
            <a:ext cx="2477193" cy="6858000"/>
          </a:xfrm>
          <a:prstGeom prst="rect">
            <a:avLst/>
          </a:prstGeom>
        </p:spPr>
      </p:pic>
      <p:sp>
        <p:nvSpPr>
          <p:cNvPr id="3" name="Text Placeholder 8">
            <a:extLst>
              <a:ext uri="{FF2B5EF4-FFF2-40B4-BE49-F238E27FC236}">
                <a16:creationId xmlns:a16="http://schemas.microsoft.com/office/drawing/2014/main" id="{C2174C5C-3C72-66CD-DD0C-8319037D429B}"/>
              </a:ext>
            </a:extLst>
          </p:cNvPr>
          <p:cNvSpPr txBox="1">
            <a:spLocks/>
          </p:cNvSpPr>
          <p:nvPr/>
        </p:nvSpPr>
        <p:spPr>
          <a:xfrm>
            <a:off x="5942240" y="5963826"/>
            <a:ext cx="6097904" cy="627150"/>
          </a:xfrm>
          <a:prstGeom prst="rect">
            <a:avLst/>
          </a:prstGeom>
          <a:solidFill>
            <a:schemeClr val="accent6"/>
          </a:solidFill>
        </p:spPr>
        <p:txBody>
          <a:bodyPr vert="horz" lIns="91440" tIns="45720" rIns="91440" bIns="45720" rtlCol="0" anchor="ctr">
            <a:noAutofit/>
          </a:bodyPr>
          <a:lstStyle>
            <a:lvl1pPr marL="411480" indent="-411480" algn="l" defTabSz="548640" rtl="0" eaLnBrk="1" latinLnBrk="0" hangingPunct="1">
              <a:spcBef>
                <a:spcPct val="20000"/>
              </a:spcBef>
              <a:buFont typeface="Arial"/>
              <a:buChar char="•"/>
              <a:defRPr sz="3840" kern="1200">
                <a:solidFill>
                  <a:schemeClr val="tx1"/>
                </a:solidFill>
                <a:latin typeface="Tw Cen MT" panose="020B0602020104020603" pitchFamily="34" charset="0"/>
                <a:ea typeface="+mn-ea"/>
                <a:cs typeface="+mn-cs"/>
              </a:defRPr>
            </a:lvl1pPr>
            <a:lvl2pPr marL="891540" indent="-342900" algn="l" defTabSz="548640" rtl="0" eaLnBrk="1" latinLnBrk="0" hangingPunct="1">
              <a:spcBef>
                <a:spcPct val="20000"/>
              </a:spcBef>
              <a:buFont typeface="Arial"/>
              <a:buChar char="–"/>
              <a:defRPr sz="3360" kern="1200">
                <a:solidFill>
                  <a:schemeClr val="tx1"/>
                </a:solidFill>
                <a:latin typeface="Tw Cen MT" panose="020B0602020104020603" pitchFamily="34" charset="0"/>
                <a:ea typeface="+mn-ea"/>
                <a:cs typeface="+mn-cs"/>
              </a:defRPr>
            </a:lvl2pPr>
            <a:lvl3pPr marL="1371600" indent="-274320" algn="l" defTabSz="548640" rtl="0" eaLnBrk="1" latinLnBrk="0" hangingPunct="1">
              <a:spcBef>
                <a:spcPct val="20000"/>
              </a:spcBef>
              <a:buFont typeface="Arial"/>
              <a:buChar char="•"/>
              <a:defRPr sz="2880" kern="1200">
                <a:solidFill>
                  <a:schemeClr val="tx1"/>
                </a:solidFill>
                <a:latin typeface="Tw Cen MT" panose="020B0602020104020603" pitchFamily="34" charset="0"/>
                <a:ea typeface="+mn-ea"/>
                <a:cs typeface="+mn-cs"/>
              </a:defRPr>
            </a:lvl3pPr>
            <a:lvl4pPr marL="1920240" indent="-274320" algn="l" defTabSz="548640" rtl="0" eaLnBrk="1" latinLnBrk="0" hangingPunct="1">
              <a:spcBef>
                <a:spcPct val="20000"/>
              </a:spcBef>
              <a:buFont typeface="Arial"/>
              <a:buChar char="–"/>
              <a:defRPr sz="2400" kern="1200">
                <a:solidFill>
                  <a:schemeClr val="tx1"/>
                </a:solidFill>
                <a:latin typeface="Tw Cen MT" panose="020B0602020104020603" pitchFamily="34" charset="0"/>
                <a:ea typeface="+mn-ea"/>
                <a:cs typeface="+mn-cs"/>
              </a:defRPr>
            </a:lvl4pPr>
            <a:lvl5pPr marL="2468880" indent="-274320" algn="l" defTabSz="548640" rtl="0" eaLnBrk="1" latinLnBrk="0" hangingPunct="1">
              <a:spcBef>
                <a:spcPct val="20000"/>
              </a:spcBef>
              <a:buFont typeface="Arial"/>
              <a:buChar char="»"/>
              <a:defRPr sz="2400" kern="1200">
                <a:solidFill>
                  <a:schemeClr val="tx1"/>
                </a:solidFill>
                <a:latin typeface="Tw Cen MT" panose="020B0602020104020603" pitchFamily="34" charset="0"/>
                <a:ea typeface="+mn-ea"/>
                <a:cs typeface="+mn-cs"/>
              </a:defRPr>
            </a:lvl5pPr>
            <a:lvl6pPr marL="3017520" indent="-274320" algn="l" defTabSz="54864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566160" indent="-274320" algn="l" defTabSz="54864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114800" indent="-274320" algn="l" defTabSz="54864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663440" indent="-274320" algn="l" defTabSz="54864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2400" dirty="0">
                <a:solidFill>
                  <a:schemeClr val="bg1"/>
                </a:solidFill>
              </a:rPr>
              <a:t>Enroll at </a:t>
            </a:r>
            <a:r>
              <a:rPr lang="en-US" sz="2400" dirty="0">
                <a:hlinkClick r:id="rId4"/>
              </a:rPr>
              <a:t>http://slcountyvoluntarybenefits.com/</a:t>
            </a:r>
            <a:r>
              <a:rPr lang="en-US" sz="2400" dirty="0"/>
              <a:t> </a:t>
            </a:r>
            <a:endParaRPr lang="en-US" sz="2400" u="sng" dirty="0"/>
          </a:p>
        </p:txBody>
      </p:sp>
      <p:pic>
        <p:nvPicPr>
          <p:cNvPr id="3074" name="Picture 2" descr="Metlife Dental PPO insurance Orthodontics coverage - Hardy Pediatric  Dentistry &amp; Orthodontics">
            <a:extLst>
              <a:ext uri="{FF2B5EF4-FFF2-40B4-BE49-F238E27FC236}">
                <a16:creationId xmlns:a16="http://schemas.microsoft.com/office/drawing/2014/main" id="{2BE2AC0E-9D80-A6DD-6A43-9C729F7116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8920" y="1720887"/>
            <a:ext cx="4370448" cy="9552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6" name="Picture 2">
            <a:extLst>
              <a:ext uri="{FF2B5EF4-FFF2-40B4-BE49-F238E27FC236}">
                <a16:creationId xmlns:a16="http://schemas.microsoft.com/office/drawing/2014/main" id="{669F7B43-2264-6063-DC67-1EA805C387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4771" y="2235279"/>
            <a:ext cx="4239232" cy="2383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7451069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FD3EAA7D-2F1A-4B52-919C-6533A2EB01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34328"/>
            <a:ext cx="10972800" cy="944628"/>
          </a:xfrm>
        </p:spPr>
        <p:txBody>
          <a:bodyPr>
            <a:normAutofit/>
          </a:bodyPr>
          <a:lstStyle/>
          <a:p>
            <a:r>
              <a:rPr lang="en-US" sz="5200" dirty="0"/>
              <a:t>Voluntary Benefits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F8EE80EC-554C-4FC1-A711-5696AA74428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760719" y="6002842"/>
            <a:ext cx="6111023" cy="495514"/>
          </a:xfrm>
          <a:solidFill>
            <a:schemeClr val="accent6"/>
          </a:solidFill>
        </p:spPr>
        <p:txBody>
          <a:bodyPr>
            <a:noAutofit/>
          </a:bodyPr>
          <a:lstStyle/>
          <a:p>
            <a:r>
              <a:rPr lang="en-US" sz="2400" dirty="0"/>
              <a:t>Enroll at </a:t>
            </a:r>
            <a:r>
              <a:rPr lang="en-US" sz="2400" dirty="0">
                <a:hlinkClick r:id="rId3"/>
              </a:rPr>
              <a:t>http://slcountyvoluntarybenefits.com/</a:t>
            </a:r>
            <a:r>
              <a:rPr lang="en-US" sz="2400" dirty="0"/>
              <a:t> </a:t>
            </a:r>
            <a:endParaRPr lang="en-US" sz="2400" u="sng" dirty="0"/>
          </a:p>
        </p:txBody>
      </p:sp>
      <p:sp>
        <p:nvSpPr>
          <p:cNvPr id="10" name="Content Placeholder 7">
            <a:extLst>
              <a:ext uri="{FF2B5EF4-FFF2-40B4-BE49-F238E27FC236}">
                <a16:creationId xmlns:a16="http://schemas.microsoft.com/office/drawing/2014/main" id="{E8394D1D-35F7-4888-96B3-7FD42D70D05C}"/>
              </a:ext>
            </a:extLst>
          </p:cNvPr>
          <p:cNvSpPr txBox="1">
            <a:spLocks/>
          </p:cNvSpPr>
          <p:nvPr/>
        </p:nvSpPr>
        <p:spPr>
          <a:xfrm>
            <a:off x="355091" y="1085850"/>
            <a:ext cx="6636472" cy="2594610"/>
          </a:xfrm>
          <a:prstGeom prst="rect">
            <a:avLst/>
          </a:prstGeom>
        </p:spPr>
        <p:txBody>
          <a:bodyPr vert="horz" lIns="91440" tIns="45720" rIns="91440" bIns="45720" rtlCol="0">
            <a:normAutofit fontScale="77500" lnSpcReduction="20000"/>
          </a:bodyPr>
          <a:lstStyle>
            <a:lvl1pPr marL="411480" indent="-411480" algn="l" defTabSz="548640" rtl="0" eaLnBrk="1" latinLnBrk="0" hangingPunct="1">
              <a:spcBef>
                <a:spcPct val="20000"/>
              </a:spcBef>
              <a:buFont typeface="Arial"/>
              <a:buChar char="•"/>
              <a:defRPr sz="3840" kern="1200">
                <a:solidFill>
                  <a:schemeClr val="tx1"/>
                </a:solidFill>
                <a:latin typeface="Tw Cen MT" panose="020B0602020104020603" pitchFamily="34" charset="0"/>
                <a:ea typeface="+mn-ea"/>
                <a:cs typeface="+mn-cs"/>
              </a:defRPr>
            </a:lvl1pPr>
            <a:lvl2pPr marL="891540" indent="-342900" algn="l" defTabSz="548640" rtl="0" eaLnBrk="1" latinLnBrk="0" hangingPunct="1">
              <a:spcBef>
                <a:spcPct val="20000"/>
              </a:spcBef>
              <a:buFont typeface="Arial"/>
              <a:buChar char="–"/>
              <a:defRPr sz="3360" kern="1200">
                <a:solidFill>
                  <a:schemeClr val="tx1"/>
                </a:solidFill>
                <a:latin typeface="Tw Cen MT" panose="020B0602020104020603" pitchFamily="34" charset="0"/>
                <a:ea typeface="+mn-ea"/>
                <a:cs typeface="+mn-cs"/>
              </a:defRPr>
            </a:lvl2pPr>
            <a:lvl3pPr marL="1371600" indent="-274320" algn="l" defTabSz="548640" rtl="0" eaLnBrk="1" latinLnBrk="0" hangingPunct="1">
              <a:spcBef>
                <a:spcPct val="20000"/>
              </a:spcBef>
              <a:buFont typeface="Arial"/>
              <a:buChar char="•"/>
              <a:defRPr sz="2880" kern="1200">
                <a:solidFill>
                  <a:schemeClr val="tx1"/>
                </a:solidFill>
                <a:latin typeface="Tw Cen MT" panose="020B0602020104020603" pitchFamily="34" charset="0"/>
                <a:ea typeface="+mn-ea"/>
                <a:cs typeface="+mn-cs"/>
              </a:defRPr>
            </a:lvl3pPr>
            <a:lvl4pPr marL="1920240" indent="-274320" algn="l" defTabSz="548640" rtl="0" eaLnBrk="1" latinLnBrk="0" hangingPunct="1">
              <a:spcBef>
                <a:spcPct val="20000"/>
              </a:spcBef>
              <a:buFont typeface="Arial"/>
              <a:buChar char="–"/>
              <a:defRPr sz="2400" kern="1200">
                <a:solidFill>
                  <a:schemeClr val="tx1"/>
                </a:solidFill>
                <a:latin typeface="Tw Cen MT" panose="020B0602020104020603" pitchFamily="34" charset="0"/>
                <a:ea typeface="+mn-ea"/>
                <a:cs typeface="+mn-cs"/>
              </a:defRPr>
            </a:lvl4pPr>
            <a:lvl5pPr marL="2468880" indent="-274320" algn="l" defTabSz="548640" rtl="0" eaLnBrk="1" latinLnBrk="0" hangingPunct="1">
              <a:spcBef>
                <a:spcPct val="20000"/>
              </a:spcBef>
              <a:buFont typeface="Arial"/>
              <a:buChar char="»"/>
              <a:defRPr sz="2400" kern="1200">
                <a:solidFill>
                  <a:schemeClr val="tx1"/>
                </a:solidFill>
                <a:latin typeface="Tw Cen MT" panose="020B0602020104020603" pitchFamily="34" charset="0"/>
                <a:ea typeface="+mn-ea"/>
                <a:cs typeface="+mn-cs"/>
              </a:defRPr>
            </a:lvl5pPr>
            <a:lvl6pPr marL="3017520" indent="-274320" algn="l" defTabSz="54864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566160" indent="-274320" algn="l" defTabSz="54864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114800" indent="-274320" algn="l" defTabSz="54864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663440" indent="-274320" algn="l" defTabSz="54864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54864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4600" b="1" i="0" strike="noStrike" kern="1200" cap="none" spc="0" normalizeH="0" baseline="0" noProof="0" dirty="0">
                <a:ln>
                  <a:noFill/>
                </a:ln>
                <a:solidFill>
                  <a:schemeClr val="accent5"/>
                </a:solidFill>
                <a:effectLst/>
                <a:uLnTx/>
                <a:uFillTx/>
                <a:latin typeface="Tw Cen MT" panose="020B0602020104020603" pitchFamily="34" charset="0"/>
                <a:ea typeface="+mn-ea"/>
                <a:cs typeface="+mn-cs"/>
              </a:rPr>
              <a:t>Nationwide Pet Health Insurance</a:t>
            </a:r>
          </a:p>
          <a:p>
            <a:pPr marR="0" lvl="0" algn="l" defTabSz="548640" rtl="0" eaLnBrk="1" fontAlgn="auto" latinLnBrk="0" hangingPunct="1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3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 pitchFamily="34" charset="0"/>
                <a:ea typeface="+mn-ea"/>
                <a:cs typeface="+mn-cs"/>
              </a:rPr>
              <a:t>Pick your coverage – pick your price</a:t>
            </a:r>
          </a:p>
          <a:p>
            <a:pPr marR="0" lvl="0" algn="l" defTabSz="548640" rtl="0" eaLnBrk="1" fontAlgn="auto" latinLnBrk="0" hangingPunct="1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3100" dirty="0">
                <a:solidFill>
                  <a:prstClr val="black"/>
                </a:solidFill>
              </a:rPr>
              <a:t>50% or 70% reimbursement</a:t>
            </a:r>
          </a:p>
          <a:p>
            <a:pPr marR="0" lvl="0" algn="l" defTabSz="548640" rtl="0" eaLnBrk="1" fontAlgn="auto" latinLnBrk="0" hangingPunct="1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3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 pitchFamily="34" charset="0"/>
                <a:ea typeface="+mn-ea"/>
                <a:cs typeface="+mn-cs"/>
              </a:rPr>
              <a:t>Call 877-738-7874 for a fast, </a:t>
            </a:r>
            <a:r>
              <a:rPr lang="en-US" sz="3100" dirty="0">
                <a:solidFill>
                  <a:prstClr val="black"/>
                </a:solidFill>
              </a:rPr>
              <a:t>no obligation quote today!</a:t>
            </a:r>
            <a:endParaRPr kumimoji="0" lang="en-US" sz="3100" b="0" i="0" u="none" strike="noStrike" kern="1200" cap="none" spc="0" normalizeH="0" baseline="0" noProof="0" dirty="0">
              <a:ln>
                <a:noFill/>
              </a:ln>
              <a:solidFill>
                <a:srgbClr val="730E00"/>
              </a:solidFill>
              <a:effectLst/>
              <a:uLnTx/>
              <a:uFillTx/>
              <a:latin typeface="Tw Cen MT" panose="020B0602020104020603" pitchFamily="34" charset="0"/>
              <a:ea typeface="+mn-ea"/>
              <a:cs typeface="+mn-cs"/>
            </a:endParaRPr>
          </a:p>
        </p:txBody>
      </p:sp>
      <p:pic>
        <p:nvPicPr>
          <p:cNvPr id="4098" name="Picture 2" descr="Nationwide Pet Insurance [2023 Review]: The Right Choice For You?">
            <a:extLst>
              <a:ext uri="{FF2B5EF4-FFF2-40B4-BE49-F238E27FC236}">
                <a16:creationId xmlns:a16="http://schemas.microsoft.com/office/drawing/2014/main" id="{6E0CCC38-0867-2F6C-3EAD-402DFBCE2E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1781" y="3886819"/>
            <a:ext cx="3132151" cy="21160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Nationwide">
            <a:extLst>
              <a:ext uri="{FF2B5EF4-FFF2-40B4-BE49-F238E27FC236}">
                <a16:creationId xmlns:a16="http://schemas.microsoft.com/office/drawing/2014/main" id="{8F3C0BF4-5990-A4E0-CBBF-490B109027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91563" y="1835007"/>
            <a:ext cx="3946947" cy="27536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180225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FD3EAA7D-2F1A-4B52-919C-6533A2EB01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228638"/>
            <a:ext cx="10972800" cy="944628"/>
          </a:xfrm>
        </p:spPr>
        <p:txBody>
          <a:bodyPr>
            <a:normAutofit/>
          </a:bodyPr>
          <a:lstStyle/>
          <a:p>
            <a:r>
              <a:rPr lang="en-US" sz="5200" dirty="0"/>
              <a:t>Voluntary Benefits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F8EE80EC-554C-4FC1-A711-5696AA74428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942240" y="5963826"/>
            <a:ext cx="6097904" cy="627150"/>
          </a:xfrm>
        </p:spPr>
        <p:txBody>
          <a:bodyPr>
            <a:noAutofit/>
          </a:bodyPr>
          <a:lstStyle/>
          <a:p>
            <a:r>
              <a:rPr lang="en-US" sz="2400" dirty="0"/>
              <a:t>Enroll at </a:t>
            </a:r>
            <a:r>
              <a:rPr lang="en-US" sz="2400" dirty="0">
                <a:hlinkClick r:id="rId3"/>
              </a:rPr>
              <a:t>http://slcountyvoluntarybenefits.com/</a:t>
            </a:r>
            <a:r>
              <a:rPr lang="en-US" sz="2400" dirty="0"/>
              <a:t> </a:t>
            </a:r>
            <a:endParaRPr lang="en-US" sz="2400" u="sng" dirty="0"/>
          </a:p>
        </p:txBody>
      </p:sp>
      <p:sp>
        <p:nvSpPr>
          <p:cNvPr id="10" name="Content Placeholder 7">
            <a:extLst>
              <a:ext uri="{FF2B5EF4-FFF2-40B4-BE49-F238E27FC236}">
                <a16:creationId xmlns:a16="http://schemas.microsoft.com/office/drawing/2014/main" id="{E8394D1D-35F7-4888-96B3-7FD42D70D05C}"/>
              </a:ext>
            </a:extLst>
          </p:cNvPr>
          <p:cNvSpPr txBox="1">
            <a:spLocks/>
          </p:cNvSpPr>
          <p:nvPr/>
        </p:nvSpPr>
        <p:spPr>
          <a:xfrm>
            <a:off x="609600" y="1427437"/>
            <a:ext cx="5856514" cy="425199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411480" indent="-411480" algn="l" defTabSz="548640" rtl="0" eaLnBrk="1" latinLnBrk="0" hangingPunct="1">
              <a:spcBef>
                <a:spcPct val="20000"/>
              </a:spcBef>
              <a:buFont typeface="Arial"/>
              <a:buChar char="•"/>
              <a:defRPr sz="3840" kern="1200">
                <a:solidFill>
                  <a:schemeClr val="tx1"/>
                </a:solidFill>
                <a:latin typeface="Tw Cen MT" panose="020B0602020104020603" pitchFamily="34" charset="0"/>
                <a:ea typeface="+mn-ea"/>
                <a:cs typeface="+mn-cs"/>
              </a:defRPr>
            </a:lvl1pPr>
            <a:lvl2pPr marL="891540" indent="-342900" algn="l" defTabSz="548640" rtl="0" eaLnBrk="1" latinLnBrk="0" hangingPunct="1">
              <a:spcBef>
                <a:spcPct val="20000"/>
              </a:spcBef>
              <a:buFont typeface="Arial"/>
              <a:buChar char="–"/>
              <a:defRPr sz="3360" kern="1200">
                <a:solidFill>
                  <a:schemeClr val="tx1"/>
                </a:solidFill>
                <a:latin typeface="Tw Cen MT" panose="020B0602020104020603" pitchFamily="34" charset="0"/>
                <a:ea typeface="+mn-ea"/>
                <a:cs typeface="+mn-cs"/>
              </a:defRPr>
            </a:lvl2pPr>
            <a:lvl3pPr marL="1371600" indent="-274320" algn="l" defTabSz="548640" rtl="0" eaLnBrk="1" latinLnBrk="0" hangingPunct="1">
              <a:spcBef>
                <a:spcPct val="20000"/>
              </a:spcBef>
              <a:buFont typeface="Arial"/>
              <a:buChar char="•"/>
              <a:defRPr sz="2880" kern="1200">
                <a:solidFill>
                  <a:schemeClr val="tx1"/>
                </a:solidFill>
                <a:latin typeface="Tw Cen MT" panose="020B0602020104020603" pitchFamily="34" charset="0"/>
                <a:ea typeface="+mn-ea"/>
                <a:cs typeface="+mn-cs"/>
              </a:defRPr>
            </a:lvl3pPr>
            <a:lvl4pPr marL="1920240" indent="-274320" algn="l" defTabSz="548640" rtl="0" eaLnBrk="1" latinLnBrk="0" hangingPunct="1">
              <a:spcBef>
                <a:spcPct val="20000"/>
              </a:spcBef>
              <a:buFont typeface="Arial"/>
              <a:buChar char="–"/>
              <a:defRPr sz="2400" kern="1200">
                <a:solidFill>
                  <a:schemeClr val="tx1"/>
                </a:solidFill>
                <a:latin typeface="Tw Cen MT" panose="020B0602020104020603" pitchFamily="34" charset="0"/>
                <a:ea typeface="+mn-ea"/>
                <a:cs typeface="+mn-cs"/>
              </a:defRPr>
            </a:lvl4pPr>
            <a:lvl5pPr marL="2468880" indent="-274320" algn="l" defTabSz="548640" rtl="0" eaLnBrk="1" latinLnBrk="0" hangingPunct="1">
              <a:spcBef>
                <a:spcPct val="20000"/>
              </a:spcBef>
              <a:buFont typeface="Arial"/>
              <a:buChar char="»"/>
              <a:defRPr sz="2400" kern="1200">
                <a:solidFill>
                  <a:schemeClr val="tx1"/>
                </a:solidFill>
                <a:latin typeface="Tw Cen MT" panose="020B0602020104020603" pitchFamily="34" charset="0"/>
                <a:ea typeface="+mn-ea"/>
                <a:cs typeface="+mn-cs"/>
              </a:defRPr>
            </a:lvl5pPr>
            <a:lvl6pPr marL="3017520" indent="-274320" algn="l" defTabSz="54864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566160" indent="-274320" algn="l" defTabSz="54864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114800" indent="-274320" algn="l" defTabSz="54864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663440" indent="-274320" algn="l" defTabSz="54864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sz="2600" dirty="0">
                <a:solidFill>
                  <a:srgbClr val="730E00"/>
                </a:solidFill>
              </a:rPr>
              <a:t>Student Loan Refinancing &amp; Loan Repayment</a:t>
            </a:r>
          </a:p>
          <a:p>
            <a:pPr>
              <a:defRPr/>
            </a:pPr>
            <a:r>
              <a:rPr lang="en-US" sz="2600" dirty="0">
                <a:solidFill>
                  <a:srgbClr val="730E00"/>
                </a:solidFill>
              </a:rPr>
              <a:t>Student Loan Financial Education via consultations, webinars</a:t>
            </a:r>
          </a:p>
          <a:p>
            <a:pPr>
              <a:defRPr/>
            </a:pPr>
            <a:r>
              <a:rPr lang="en-US" sz="2600" dirty="0">
                <a:solidFill>
                  <a:srgbClr val="630101"/>
                </a:solidFill>
              </a:rPr>
              <a:t>Public Service Loan Forgiveness Membership</a:t>
            </a:r>
          </a:p>
          <a:p>
            <a:pPr>
              <a:defRPr/>
            </a:pPr>
            <a:endParaRPr kumimoji="0" lang="en-US" sz="2500" b="0" i="0" u="none" strike="noStrike" kern="1200" cap="none" spc="0" normalizeH="0" baseline="0" noProof="0" dirty="0">
              <a:ln>
                <a:noFill/>
              </a:ln>
              <a:solidFill>
                <a:srgbClr val="730E00"/>
              </a:solidFill>
              <a:effectLst/>
              <a:uLnTx/>
              <a:uFillTx/>
              <a:latin typeface="Tw Cen MT" panose="020B0602020104020603" pitchFamily="34" charset="0"/>
              <a:ea typeface="+mn-ea"/>
              <a:cs typeface="+mn-cs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F73F2FE-F479-A0A8-28FB-38814A522F5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6000" y="1427437"/>
            <a:ext cx="5856515" cy="1180608"/>
          </a:xfrm>
          <a:prstGeom prst="rect">
            <a:avLst/>
          </a:prstGeom>
        </p:spPr>
      </p:pic>
      <p:pic>
        <p:nvPicPr>
          <p:cNvPr id="5" name="Content Placeholder 7">
            <a:extLst>
              <a:ext uri="{FF2B5EF4-FFF2-40B4-BE49-F238E27FC236}">
                <a16:creationId xmlns:a16="http://schemas.microsoft.com/office/drawing/2014/main" id="{457EE2CF-24F2-A02B-8AF8-0D13ABF9189D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r="83431"/>
          <a:stretch/>
        </p:blipFill>
        <p:spPr>
          <a:xfrm>
            <a:off x="609600" y="4618008"/>
            <a:ext cx="476724" cy="897498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77293E38-7886-7706-A680-2AB1A4BBA53E}"/>
              </a:ext>
            </a:extLst>
          </p:cNvPr>
          <p:cNvSpPr txBox="1"/>
          <p:nvPr/>
        </p:nvSpPr>
        <p:spPr>
          <a:xfrm>
            <a:off x="1086324" y="4618008"/>
            <a:ext cx="6097904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sng" strike="noStrike" kern="1200" cap="none" spc="0" normalizeH="0" baseline="0" noProof="0" dirty="0">
                <a:ln>
                  <a:noFill/>
                </a:ln>
                <a:solidFill>
                  <a:srgbClr val="630101"/>
                </a:solidFill>
                <a:effectLst/>
                <a:uLnTx/>
                <a:uFillTx/>
                <a:latin typeface="Tw Cen MT"/>
                <a:ea typeface="+mn-ea"/>
                <a:cs typeface="+mn-cs"/>
              </a:rPr>
              <a:t>Contact Us: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630101"/>
                </a:solidFill>
                <a:effectLst/>
                <a:uLnTx/>
                <a:uFillTx/>
                <a:latin typeface="Tw Cen MT"/>
                <a:ea typeface="+mn-ea"/>
                <a:cs typeface="+mn-cs"/>
              </a:rPr>
              <a:t>Toll-Free: 844-GRADFIN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630101"/>
                </a:solidFill>
                <a:effectLst/>
                <a:uLnTx/>
                <a:uFillTx/>
                <a:latin typeface="Tw Cen MT"/>
                <a:ea typeface="+mn-ea"/>
                <a:cs typeface="+mn-cs"/>
              </a:rPr>
              <a:t>Website: </a:t>
            </a:r>
            <a:r>
              <a:rPr lang="en-US" sz="1800" dirty="0">
                <a:solidFill>
                  <a:srgbClr val="630101"/>
                </a:solidFill>
                <a:latin typeface="Tw Cen MT"/>
              </a:rPr>
              <a:t>www.</a:t>
            </a:r>
            <a:r>
              <a:rPr lang="en-US" dirty="0">
                <a:solidFill>
                  <a:srgbClr val="630101"/>
                </a:solidFill>
                <a:latin typeface="Tw Cen MT"/>
              </a:rPr>
              <a:t>GradFin</a:t>
            </a:r>
            <a:r>
              <a:rPr lang="en-US" sz="1800" dirty="0">
                <a:solidFill>
                  <a:srgbClr val="630101"/>
                </a:solidFill>
                <a:latin typeface="Tw Cen MT"/>
              </a:rPr>
              <a:t>.com</a:t>
            </a:r>
            <a:endParaRPr lang="en-US" dirty="0">
              <a:solidFill>
                <a:srgbClr val="630101"/>
              </a:solidFill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BDBB21E1-E37B-E3B3-C545-2CB75885F9B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732846" y="2624123"/>
            <a:ext cx="2582822" cy="19201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926813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FD3EAA7D-2F1A-4B52-919C-6533A2EB01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228638"/>
            <a:ext cx="10972800" cy="944628"/>
          </a:xfrm>
        </p:spPr>
        <p:txBody>
          <a:bodyPr>
            <a:normAutofit/>
          </a:bodyPr>
          <a:lstStyle/>
          <a:p>
            <a:r>
              <a:rPr lang="en-US" sz="5200" dirty="0"/>
              <a:t>Voluntary Benefits</a:t>
            </a:r>
          </a:p>
        </p:txBody>
      </p:sp>
      <p:sp>
        <p:nvSpPr>
          <p:cNvPr id="11" name="Content Placeholder 7">
            <a:extLst>
              <a:ext uri="{FF2B5EF4-FFF2-40B4-BE49-F238E27FC236}">
                <a16:creationId xmlns:a16="http://schemas.microsoft.com/office/drawing/2014/main" id="{48D22FD1-816E-4F2D-8B1A-FF389D398E6C}"/>
              </a:ext>
            </a:extLst>
          </p:cNvPr>
          <p:cNvSpPr txBox="1">
            <a:spLocks/>
          </p:cNvSpPr>
          <p:nvPr/>
        </p:nvSpPr>
        <p:spPr>
          <a:xfrm>
            <a:off x="1045029" y="1419128"/>
            <a:ext cx="3561262" cy="250538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411480" indent="-411480" algn="l" defTabSz="548640" rtl="0" eaLnBrk="1" latinLnBrk="0" hangingPunct="1">
              <a:spcBef>
                <a:spcPct val="20000"/>
              </a:spcBef>
              <a:buFont typeface="Arial"/>
              <a:buChar char="•"/>
              <a:defRPr sz="3840" kern="1200">
                <a:solidFill>
                  <a:schemeClr val="tx1"/>
                </a:solidFill>
                <a:latin typeface="Tw Cen MT" panose="020B0602020104020603" pitchFamily="34" charset="0"/>
                <a:ea typeface="+mn-ea"/>
                <a:cs typeface="+mn-cs"/>
              </a:defRPr>
            </a:lvl1pPr>
            <a:lvl2pPr marL="891540" indent="-342900" algn="l" defTabSz="548640" rtl="0" eaLnBrk="1" latinLnBrk="0" hangingPunct="1">
              <a:spcBef>
                <a:spcPct val="20000"/>
              </a:spcBef>
              <a:buFont typeface="Arial"/>
              <a:buChar char="–"/>
              <a:defRPr sz="3360" kern="1200">
                <a:solidFill>
                  <a:schemeClr val="tx1"/>
                </a:solidFill>
                <a:latin typeface="Tw Cen MT" panose="020B0602020104020603" pitchFamily="34" charset="0"/>
                <a:ea typeface="+mn-ea"/>
                <a:cs typeface="+mn-cs"/>
              </a:defRPr>
            </a:lvl2pPr>
            <a:lvl3pPr marL="1371600" indent="-274320" algn="l" defTabSz="548640" rtl="0" eaLnBrk="1" latinLnBrk="0" hangingPunct="1">
              <a:spcBef>
                <a:spcPct val="20000"/>
              </a:spcBef>
              <a:buFont typeface="Arial"/>
              <a:buChar char="•"/>
              <a:defRPr sz="2880" kern="1200">
                <a:solidFill>
                  <a:schemeClr val="tx1"/>
                </a:solidFill>
                <a:latin typeface="Tw Cen MT" panose="020B0602020104020603" pitchFamily="34" charset="0"/>
                <a:ea typeface="+mn-ea"/>
                <a:cs typeface="+mn-cs"/>
              </a:defRPr>
            </a:lvl3pPr>
            <a:lvl4pPr marL="1920240" indent="-274320" algn="l" defTabSz="548640" rtl="0" eaLnBrk="1" latinLnBrk="0" hangingPunct="1">
              <a:spcBef>
                <a:spcPct val="20000"/>
              </a:spcBef>
              <a:buFont typeface="Arial"/>
              <a:buChar char="–"/>
              <a:defRPr sz="2400" kern="1200">
                <a:solidFill>
                  <a:schemeClr val="tx1"/>
                </a:solidFill>
                <a:latin typeface="Tw Cen MT" panose="020B0602020104020603" pitchFamily="34" charset="0"/>
                <a:ea typeface="+mn-ea"/>
                <a:cs typeface="+mn-cs"/>
              </a:defRPr>
            </a:lvl4pPr>
            <a:lvl5pPr marL="2468880" indent="-274320" algn="l" defTabSz="548640" rtl="0" eaLnBrk="1" latinLnBrk="0" hangingPunct="1">
              <a:spcBef>
                <a:spcPct val="20000"/>
              </a:spcBef>
              <a:buFont typeface="Arial"/>
              <a:buChar char="»"/>
              <a:defRPr sz="2400" kern="1200">
                <a:solidFill>
                  <a:schemeClr val="tx1"/>
                </a:solidFill>
                <a:latin typeface="Tw Cen MT" panose="020B0602020104020603" pitchFamily="34" charset="0"/>
                <a:ea typeface="+mn-ea"/>
                <a:cs typeface="+mn-cs"/>
              </a:defRPr>
            </a:lvl5pPr>
            <a:lvl6pPr marL="3017520" indent="-274320" algn="l" defTabSz="54864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566160" indent="-274320" algn="l" defTabSz="54864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114800" indent="-274320" algn="l" defTabSz="54864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663440" indent="-274320" algn="l" defTabSz="54864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54864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3000" b="1" i="0" u="sng" strike="noStrike" kern="1200" cap="none" spc="0" normalizeH="0" baseline="0" noProof="0" dirty="0">
                <a:ln>
                  <a:noFill/>
                </a:ln>
                <a:solidFill>
                  <a:srgbClr val="730E00"/>
                </a:solidFill>
                <a:effectLst/>
                <a:uLnTx/>
                <a:uFillTx/>
                <a:latin typeface="Tw Cen MT" panose="020B0602020104020603" pitchFamily="34" charset="0"/>
                <a:ea typeface="+mn-ea"/>
                <a:cs typeface="+mn-cs"/>
              </a:rPr>
              <a:t>Farmers Home </a:t>
            </a:r>
            <a:br>
              <a:rPr kumimoji="0" lang="en-US" sz="3000" b="1" i="0" u="sng" strike="noStrike" kern="1200" cap="none" spc="0" normalizeH="0" baseline="0" noProof="0" dirty="0">
                <a:ln>
                  <a:noFill/>
                </a:ln>
                <a:solidFill>
                  <a:srgbClr val="730E00"/>
                </a:solidFill>
                <a:effectLst/>
                <a:uLnTx/>
                <a:uFillTx/>
                <a:latin typeface="Tw Cen MT" panose="020B0602020104020603" pitchFamily="34" charset="0"/>
                <a:ea typeface="+mn-ea"/>
                <a:cs typeface="+mn-cs"/>
              </a:rPr>
            </a:br>
            <a:r>
              <a:rPr kumimoji="0" lang="en-US" sz="3000" b="1" i="0" u="sng" strike="noStrike" kern="1200" cap="none" spc="0" normalizeH="0" baseline="0" noProof="0" dirty="0">
                <a:ln>
                  <a:noFill/>
                </a:ln>
                <a:solidFill>
                  <a:srgbClr val="730E00"/>
                </a:solidFill>
                <a:effectLst/>
                <a:uLnTx/>
                <a:uFillTx/>
                <a:latin typeface="Tw Cen MT" panose="020B0602020104020603" pitchFamily="34" charset="0"/>
                <a:ea typeface="+mn-ea"/>
                <a:cs typeface="+mn-cs"/>
              </a:rPr>
              <a:t>&amp; Auto Insurance</a:t>
            </a:r>
          </a:p>
          <a:p>
            <a:pPr marL="0" marR="0" lvl="0" indent="0" algn="ctr" defTabSz="54864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en-US" sz="3000" b="1" i="0" u="sng" strike="noStrike" kern="1200" cap="none" spc="0" normalizeH="0" baseline="0" noProof="0" dirty="0">
              <a:ln>
                <a:noFill/>
              </a:ln>
              <a:solidFill>
                <a:srgbClr val="730E00"/>
              </a:solidFill>
              <a:effectLst/>
              <a:uLnTx/>
              <a:uFillTx/>
              <a:latin typeface="Tw Cen MT" panose="020B0602020104020603" pitchFamily="34" charset="0"/>
              <a:ea typeface="+mn-ea"/>
              <a:cs typeface="+mn-cs"/>
            </a:endParaRPr>
          </a:p>
          <a:p>
            <a:pPr marL="0" marR="0" lvl="0" indent="0" algn="l" defTabSz="54864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en-US" sz="2500" b="0" i="0" u="none" strike="noStrike" kern="1200" cap="none" spc="0" normalizeH="0" baseline="0" noProof="0" dirty="0">
              <a:ln>
                <a:noFill/>
              </a:ln>
              <a:solidFill>
                <a:srgbClr val="730E00"/>
              </a:solidFill>
              <a:effectLst/>
              <a:uLnTx/>
              <a:uFillTx/>
              <a:latin typeface="Tw Cen MT" panose="020B0602020104020603" pitchFamily="34" charset="0"/>
              <a:ea typeface="+mn-ea"/>
              <a:cs typeface="+mn-cs"/>
            </a:endParaRPr>
          </a:p>
        </p:txBody>
      </p:sp>
      <p:sp>
        <p:nvSpPr>
          <p:cNvPr id="12" name="Content Placeholder 7">
            <a:extLst>
              <a:ext uri="{FF2B5EF4-FFF2-40B4-BE49-F238E27FC236}">
                <a16:creationId xmlns:a16="http://schemas.microsoft.com/office/drawing/2014/main" id="{6AE283BB-E847-40D2-82B3-D7293B45720F}"/>
              </a:ext>
            </a:extLst>
          </p:cNvPr>
          <p:cNvSpPr txBox="1">
            <a:spLocks/>
          </p:cNvSpPr>
          <p:nvPr/>
        </p:nvSpPr>
        <p:spPr>
          <a:xfrm>
            <a:off x="587828" y="4334572"/>
            <a:ext cx="5127172" cy="17451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411480" indent="-411480" algn="l" defTabSz="548640" rtl="0" eaLnBrk="1" latinLnBrk="0" hangingPunct="1">
              <a:spcBef>
                <a:spcPct val="20000"/>
              </a:spcBef>
              <a:buFont typeface="Arial"/>
              <a:buChar char="•"/>
              <a:defRPr sz="3840" kern="1200">
                <a:solidFill>
                  <a:schemeClr val="tx1"/>
                </a:solidFill>
                <a:latin typeface="Tw Cen MT" panose="020B0602020104020603" pitchFamily="34" charset="0"/>
                <a:ea typeface="+mn-ea"/>
                <a:cs typeface="+mn-cs"/>
              </a:defRPr>
            </a:lvl1pPr>
            <a:lvl2pPr marL="891540" indent="-342900" algn="l" defTabSz="548640" rtl="0" eaLnBrk="1" latinLnBrk="0" hangingPunct="1">
              <a:spcBef>
                <a:spcPct val="20000"/>
              </a:spcBef>
              <a:buFont typeface="Arial"/>
              <a:buChar char="–"/>
              <a:defRPr sz="3360" kern="1200">
                <a:solidFill>
                  <a:schemeClr val="tx1"/>
                </a:solidFill>
                <a:latin typeface="Tw Cen MT" panose="020B0602020104020603" pitchFamily="34" charset="0"/>
                <a:ea typeface="+mn-ea"/>
                <a:cs typeface="+mn-cs"/>
              </a:defRPr>
            </a:lvl2pPr>
            <a:lvl3pPr marL="1371600" indent="-274320" algn="l" defTabSz="548640" rtl="0" eaLnBrk="1" latinLnBrk="0" hangingPunct="1">
              <a:spcBef>
                <a:spcPct val="20000"/>
              </a:spcBef>
              <a:buFont typeface="Arial"/>
              <a:buChar char="•"/>
              <a:defRPr sz="2880" kern="1200">
                <a:solidFill>
                  <a:schemeClr val="tx1"/>
                </a:solidFill>
                <a:latin typeface="Tw Cen MT" panose="020B0602020104020603" pitchFamily="34" charset="0"/>
                <a:ea typeface="+mn-ea"/>
                <a:cs typeface="+mn-cs"/>
              </a:defRPr>
            </a:lvl3pPr>
            <a:lvl4pPr marL="1920240" indent="-274320" algn="l" defTabSz="548640" rtl="0" eaLnBrk="1" latinLnBrk="0" hangingPunct="1">
              <a:spcBef>
                <a:spcPct val="20000"/>
              </a:spcBef>
              <a:buFont typeface="Arial"/>
              <a:buChar char="–"/>
              <a:defRPr sz="2400" kern="1200">
                <a:solidFill>
                  <a:schemeClr val="tx1"/>
                </a:solidFill>
                <a:latin typeface="Tw Cen MT" panose="020B0602020104020603" pitchFamily="34" charset="0"/>
                <a:ea typeface="+mn-ea"/>
                <a:cs typeface="+mn-cs"/>
              </a:defRPr>
            </a:lvl4pPr>
            <a:lvl5pPr marL="2468880" indent="-274320" algn="l" defTabSz="548640" rtl="0" eaLnBrk="1" latinLnBrk="0" hangingPunct="1">
              <a:spcBef>
                <a:spcPct val="20000"/>
              </a:spcBef>
              <a:buFont typeface="Arial"/>
              <a:buChar char="»"/>
              <a:defRPr sz="2400" kern="1200">
                <a:solidFill>
                  <a:schemeClr val="tx1"/>
                </a:solidFill>
                <a:latin typeface="Tw Cen MT" panose="020B0602020104020603" pitchFamily="34" charset="0"/>
                <a:ea typeface="+mn-ea"/>
                <a:cs typeface="+mn-cs"/>
              </a:defRPr>
            </a:lvl5pPr>
            <a:lvl6pPr marL="3017520" indent="-274320" algn="l" defTabSz="54864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566160" indent="-274320" algn="l" defTabSz="54864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114800" indent="-274320" algn="l" defTabSz="54864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663440" indent="-274320" algn="l" defTabSz="54864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54864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en-US" sz="2200" b="1" i="0" u="sng" strike="noStrike" kern="1200" cap="none" spc="0" normalizeH="0" baseline="0" noProof="0" dirty="0">
              <a:ln>
                <a:noFill/>
              </a:ln>
              <a:solidFill>
                <a:srgbClr val="730E00"/>
              </a:solidFill>
              <a:effectLst/>
              <a:uLnTx/>
              <a:uFillTx/>
              <a:latin typeface="Tw Cen MT" panose="020B0602020104020603" pitchFamily="34" charset="0"/>
              <a:ea typeface="+mn-ea"/>
              <a:cs typeface="+mn-cs"/>
            </a:endParaRPr>
          </a:p>
          <a:p>
            <a:pPr marL="0" marR="0" lvl="0" indent="0" algn="l" defTabSz="54864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lang="en-US" sz="2200" b="1" u="sng" dirty="0">
              <a:solidFill>
                <a:srgbClr val="730E00"/>
              </a:solidFill>
            </a:endParaRPr>
          </a:p>
          <a:p>
            <a:pPr marL="0" marR="0" lvl="0" indent="0" algn="l" defTabSz="54864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en-US" sz="2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w Cen MT" panose="020B0602020104020603" pitchFamily="34" charset="0"/>
              <a:ea typeface="+mn-ea"/>
              <a:cs typeface="+mn-cs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6D77A4F-9505-43AA-94FE-854066824AA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06591" y="1697955"/>
            <a:ext cx="5925513" cy="3582705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A256D6EA-3FAF-4F46-88C3-2F6C0816306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6685" y="2611319"/>
            <a:ext cx="2595178" cy="1723253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30AE543C-A8D3-49E4-846E-C1537F5F7AB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25758" y="2548191"/>
            <a:ext cx="3182616" cy="1723253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3AAE2DD6-184E-D77D-BBEE-174BAC00387F}"/>
              </a:ext>
            </a:extLst>
          </p:cNvPr>
          <p:cNvSpPr txBox="1"/>
          <p:nvPr/>
        </p:nvSpPr>
        <p:spPr>
          <a:xfrm>
            <a:off x="680193" y="4899626"/>
            <a:ext cx="473762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Call 844-300-7021 </a:t>
            </a:r>
          </a:p>
          <a:p>
            <a:r>
              <a:rPr lang="en-US" sz="2000" b="1" dirty="0"/>
              <a:t>Mention discount code: A20</a:t>
            </a:r>
          </a:p>
        </p:txBody>
      </p:sp>
      <p:sp>
        <p:nvSpPr>
          <p:cNvPr id="3" name="Text Placeholder 8">
            <a:extLst>
              <a:ext uri="{FF2B5EF4-FFF2-40B4-BE49-F238E27FC236}">
                <a16:creationId xmlns:a16="http://schemas.microsoft.com/office/drawing/2014/main" id="{A09B434A-8390-F850-B140-FDE57B4D19D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466752" y="6002842"/>
            <a:ext cx="6465352" cy="495514"/>
          </a:xfrm>
          <a:solidFill>
            <a:schemeClr val="accent6"/>
          </a:solidFill>
        </p:spPr>
        <p:txBody>
          <a:bodyPr>
            <a:noAutofit/>
          </a:bodyPr>
          <a:lstStyle/>
          <a:p>
            <a:r>
              <a:rPr lang="en-US" sz="2400" dirty="0"/>
              <a:t>Enroll at </a:t>
            </a:r>
            <a:r>
              <a:rPr lang="en-US" sz="2400" dirty="0">
                <a:hlinkClick r:id="rId6"/>
              </a:rPr>
              <a:t>http://slcountyvoluntarybenefits.com/</a:t>
            </a:r>
            <a:r>
              <a:rPr lang="en-US" sz="2400" dirty="0"/>
              <a:t> </a:t>
            </a:r>
            <a:endParaRPr lang="en-US" sz="2400" u="sng" dirty="0"/>
          </a:p>
        </p:txBody>
      </p:sp>
    </p:spTree>
    <p:extLst>
      <p:ext uri="{BB962C8B-B14F-4D97-AF65-F5344CB8AC3E}">
        <p14:creationId xmlns:p14="http://schemas.microsoft.com/office/powerpoint/2010/main" val="375779240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FD3EAA7D-2F1A-4B52-919C-6533A2EB01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0"/>
            <a:ext cx="10972800" cy="944628"/>
          </a:xfrm>
        </p:spPr>
        <p:txBody>
          <a:bodyPr>
            <a:normAutofit/>
          </a:bodyPr>
          <a:lstStyle/>
          <a:p>
            <a:pPr algn="l"/>
            <a:r>
              <a:rPr lang="en-US" sz="5200" dirty="0"/>
              <a:t>Voluntary Benefits</a:t>
            </a:r>
          </a:p>
        </p:txBody>
      </p:sp>
      <p:sp>
        <p:nvSpPr>
          <p:cNvPr id="11" name="Content Placeholder 7">
            <a:extLst>
              <a:ext uri="{FF2B5EF4-FFF2-40B4-BE49-F238E27FC236}">
                <a16:creationId xmlns:a16="http://schemas.microsoft.com/office/drawing/2014/main" id="{48D22FD1-816E-4F2D-8B1A-FF389D398E6C}"/>
              </a:ext>
            </a:extLst>
          </p:cNvPr>
          <p:cNvSpPr txBox="1">
            <a:spLocks/>
          </p:cNvSpPr>
          <p:nvPr/>
        </p:nvSpPr>
        <p:spPr>
          <a:xfrm>
            <a:off x="609601" y="800136"/>
            <a:ext cx="10501720" cy="52869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411480" indent="-411480" algn="l" defTabSz="548640" rtl="0" eaLnBrk="1" latinLnBrk="0" hangingPunct="1">
              <a:spcBef>
                <a:spcPct val="20000"/>
              </a:spcBef>
              <a:buFont typeface="Arial"/>
              <a:buChar char="•"/>
              <a:defRPr sz="3840" kern="1200">
                <a:solidFill>
                  <a:schemeClr val="tx1"/>
                </a:solidFill>
                <a:latin typeface="Tw Cen MT" panose="020B0602020104020603" pitchFamily="34" charset="0"/>
                <a:ea typeface="+mn-ea"/>
                <a:cs typeface="+mn-cs"/>
              </a:defRPr>
            </a:lvl1pPr>
            <a:lvl2pPr marL="891540" indent="-342900" algn="l" defTabSz="548640" rtl="0" eaLnBrk="1" latinLnBrk="0" hangingPunct="1">
              <a:spcBef>
                <a:spcPct val="20000"/>
              </a:spcBef>
              <a:buFont typeface="Arial"/>
              <a:buChar char="–"/>
              <a:defRPr sz="3360" kern="1200">
                <a:solidFill>
                  <a:schemeClr val="tx1"/>
                </a:solidFill>
                <a:latin typeface="Tw Cen MT" panose="020B0602020104020603" pitchFamily="34" charset="0"/>
                <a:ea typeface="+mn-ea"/>
                <a:cs typeface="+mn-cs"/>
              </a:defRPr>
            </a:lvl2pPr>
            <a:lvl3pPr marL="1371600" indent="-274320" algn="l" defTabSz="548640" rtl="0" eaLnBrk="1" latinLnBrk="0" hangingPunct="1">
              <a:spcBef>
                <a:spcPct val="20000"/>
              </a:spcBef>
              <a:buFont typeface="Arial"/>
              <a:buChar char="•"/>
              <a:defRPr sz="2880" kern="1200">
                <a:solidFill>
                  <a:schemeClr val="tx1"/>
                </a:solidFill>
                <a:latin typeface="Tw Cen MT" panose="020B0602020104020603" pitchFamily="34" charset="0"/>
                <a:ea typeface="+mn-ea"/>
                <a:cs typeface="+mn-cs"/>
              </a:defRPr>
            </a:lvl3pPr>
            <a:lvl4pPr marL="1920240" indent="-274320" algn="l" defTabSz="548640" rtl="0" eaLnBrk="1" latinLnBrk="0" hangingPunct="1">
              <a:spcBef>
                <a:spcPct val="20000"/>
              </a:spcBef>
              <a:buFont typeface="Arial"/>
              <a:buChar char="–"/>
              <a:defRPr sz="2400" kern="1200">
                <a:solidFill>
                  <a:schemeClr val="tx1"/>
                </a:solidFill>
                <a:latin typeface="Tw Cen MT" panose="020B0602020104020603" pitchFamily="34" charset="0"/>
                <a:ea typeface="+mn-ea"/>
                <a:cs typeface="+mn-cs"/>
              </a:defRPr>
            </a:lvl4pPr>
            <a:lvl5pPr marL="2468880" indent="-274320" algn="l" defTabSz="548640" rtl="0" eaLnBrk="1" latinLnBrk="0" hangingPunct="1">
              <a:spcBef>
                <a:spcPct val="20000"/>
              </a:spcBef>
              <a:buFont typeface="Arial"/>
              <a:buChar char="»"/>
              <a:defRPr sz="2400" kern="1200">
                <a:solidFill>
                  <a:schemeClr val="tx1"/>
                </a:solidFill>
                <a:latin typeface="Tw Cen MT" panose="020B0602020104020603" pitchFamily="34" charset="0"/>
                <a:ea typeface="+mn-ea"/>
                <a:cs typeface="+mn-cs"/>
              </a:defRPr>
            </a:lvl5pPr>
            <a:lvl6pPr marL="3017520" indent="-274320" algn="l" defTabSz="54864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566160" indent="-274320" algn="l" defTabSz="54864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114800" indent="-274320" algn="l" defTabSz="54864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663440" indent="-274320" algn="l" defTabSz="54864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defTabSz="54864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3200" b="1" strike="noStrike" kern="1200" cap="none" spc="0" normalizeH="0" baseline="0" noProof="0" dirty="0">
                <a:ln>
                  <a:noFill/>
                </a:ln>
                <a:solidFill>
                  <a:srgbClr val="730E00"/>
                </a:solidFill>
                <a:effectLst/>
                <a:uLnTx/>
                <a:uFillTx/>
                <a:latin typeface="Tw Cen MT" panose="020B0602020104020603" pitchFamily="34" charset="0"/>
                <a:ea typeface="+mn-ea"/>
                <a:cs typeface="+mn-cs"/>
              </a:rPr>
              <a:t>Norton LifeLock Benefit Solutions</a:t>
            </a:r>
          </a:p>
          <a:p>
            <a:pPr marL="0" marR="0" lvl="0" indent="0" algn="ctr" defTabSz="54864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en-US" sz="3000" b="1" strike="noStrike" kern="1200" cap="none" spc="0" normalizeH="0" baseline="0" noProof="0" dirty="0">
              <a:ln>
                <a:noFill/>
              </a:ln>
              <a:solidFill>
                <a:srgbClr val="730E00"/>
              </a:solidFill>
              <a:effectLst/>
              <a:uLnTx/>
              <a:uFillTx/>
              <a:latin typeface="Tw Cen MT" panose="020B0602020104020603" pitchFamily="34" charset="0"/>
              <a:ea typeface="+mn-ea"/>
              <a:cs typeface="+mn-cs"/>
            </a:endParaRPr>
          </a:p>
          <a:p>
            <a:pPr marL="0" marR="0" lvl="0" indent="0" algn="l" defTabSz="54864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en-US" sz="2500" b="0" i="0" u="none" strike="noStrike" kern="1200" cap="none" spc="0" normalizeH="0" baseline="0" noProof="0" dirty="0">
              <a:ln>
                <a:noFill/>
              </a:ln>
              <a:solidFill>
                <a:srgbClr val="730E00"/>
              </a:solidFill>
              <a:effectLst/>
              <a:uLnTx/>
              <a:uFillTx/>
              <a:latin typeface="Tw Cen MT" panose="020B0602020104020603" pitchFamily="34" charset="0"/>
              <a:ea typeface="+mn-ea"/>
              <a:cs typeface="+mn-cs"/>
            </a:endParaRPr>
          </a:p>
        </p:txBody>
      </p:sp>
      <p:sp>
        <p:nvSpPr>
          <p:cNvPr id="12" name="Content Placeholder 7">
            <a:extLst>
              <a:ext uri="{FF2B5EF4-FFF2-40B4-BE49-F238E27FC236}">
                <a16:creationId xmlns:a16="http://schemas.microsoft.com/office/drawing/2014/main" id="{6AE283BB-E847-40D2-82B3-D7293B45720F}"/>
              </a:ext>
            </a:extLst>
          </p:cNvPr>
          <p:cNvSpPr txBox="1">
            <a:spLocks/>
          </p:cNvSpPr>
          <p:nvPr/>
        </p:nvSpPr>
        <p:spPr>
          <a:xfrm>
            <a:off x="587828" y="4334572"/>
            <a:ext cx="5127172" cy="17451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411480" indent="-411480" algn="l" defTabSz="548640" rtl="0" eaLnBrk="1" latinLnBrk="0" hangingPunct="1">
              <a:spcBef>
                <a:spcPct val="20000"/>
              </a:spcBef>
              <a:buFont typeface="Arial"/>
              <a:buChar char="•"/>
              <a:defRPr sz="3840" kern="1200">
                <a:solidFill>
                  <a:schemeClr val="tx1"/>
                </a:solidFill>
                <a:latin typeface="Tw Cen MT" panose="020B0602020104020603" pitchFamily="34" charset="0"/>
                <a:ea typeface="+mn-ea"/>
                <a:cs typeface="+mn-cs"/>
              </a:defRPr>
            </a:lvl1pPr>
            <a:lvl2pPr marL="891540" indent="-342900" algn="l" defTabSz="548640" rtl="0" eaLnBrk="1" latinLnBrk="0" hangingPunct="1">
              <a:spcBef>
                <a:spcPct val="20000"/>
              </a:spcBef>
              <a:buFont typeface="Arial"/>
              <a:buChar char="–"/>
              <a:defRPr sz="3360" kern="1200">
                <a:solidFill>
                  <a:schemeClr val="tx1"/>
                </a:solidFill>
                <a:latin typeface="Tw Cen MT" panose="020B0602020104020603" pitchFamily="34" charset="0"/>
                <a:ea typeface="+mn-ea"/>
                <a:cs typeface="+mn-cs"/>
              </a:defRPr>
            </a:lvl2pPr>
            <a:lvl3pPr marL="1371600" indent="-274320" algn="l" defTabSz="548640" rtl="0" eaLnBrk="1" latinLnBrk="0" hangingPunct="1">
              <a:spcBef>
                <a:spcPct val="20000"/>
              </a:spcBef>
              <a:buFont typeface="Arial"/>
              <a:buChar char="•"/>
              <a:defRPr sz="2880" kern="1200">
                <a:solidFill>
                  <a:schemeClr val="tx1"/>
                </a:solidFill>
                <a:latin typeface="Tw Cen MT" panose="020B0602020104020603" pitchFamily="34" charset="0"/>
                <a:ea typeface="+mn-ea"/>
                <a:cs typeface="+mn-cs"/>
              </a:defRPr>
            </a:lvl3pPr>
            <a:lvl4pPr marL="1920240" indent="-274320" algn="l" defTabSz="548640" rtl="0" eaLnBrk="1" latinLnBrk="0" hangingPunct="1">
              <a:spcBef>
                <a:spcPct val="20000"/>
              </a:spcBef>
              <a:buFont typeface="Arial"/>
              <a:buChar char="–"/>
              <a:defRPr sz="2400" kern="1200">
                <a:solidFill>
                  <a:schemeClr val="tx1"/>
                </a:solidFill>
                <a:latin typeface="Tw Cen MT" panose="020B0602020104020603" pitchFamily="34" charset="0"/>
                <a:ea typeface="+mn-ea"/>
                <a:cs typeface="+mn-cs"/>
              </a:defRPr>
            </a:lvl4pPr>
            <a:lvl5pPr marL="2468880" indent="-274320" algn="l" defTabSz="548640" rtl="0" eaLnBrk="1" latinLnBrk="0" hangingPunct="1">
              <a:spcBef>
                <a:spcPct val="20000"/>
              </a:spcBef>
              <a:buFont typeface="Arial"/>
              <a:buChar char="»"/>
              <a:defRPr sz="2400" kern="1200">
                <a:solidFill>
                  <a:schemeClr val="tx1"/>
                </a:solidFill>
                <a:latin typeface="Tw Cen MT" panose="020B0602020104020603" pitchFamily="34" charset="0"/>
                <a:ea typeface="+mn-ea"/>
                <a:cs typeface="+mn-cs"/>
              </a:defRPr>
            </a:lvl5pPr>
            <a:lvl6pPr marL="3017520" indent="-274320" algn="l" defTabSz="54864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566160" indent="-274320" algn="l" defTabSz="54864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114800" indent="-274320" algn="l" defTabSz="54864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663440" indent="-274320" algn="l" defTabSz="54864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54864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en-US" sz="2200" b="1" i="0" u="sng" strike="noStrike" kern="1200" cap="none" spc="0" normalizeH="0" baseline="0" noProof="0" dirty="0">
              <a:ln>
                <a:noFill/>
              </a:ln>
              <a:solidFill>
                <a:srgbClr val="730E00"/>
              </a:solidFill>
              <a:effectLst/>
              <a:uLnTx/>
              <a:uFillTx/>
              <a:latin typeface="Tw Cen MT" panose="020B0602020104020603" pitchFamily="34" charset="0"/>
              <a:ea typeface="+mn-ea"/>
              <a:cs typeface="+mn-cs"/>
            </a:endParaRPr>
          </a:p>
          <a:p>
            <a:pPr marL="0" marR="0" lvl="0" indent="0" algn="l" defTabSz="54864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lang="en-US" sz="2200" b="1" u="sng" dirty="0">
              <a:solidFill>
                <a:srgbClr val="730E00"/>
              </a:solidFill>
            </a:endParaRPr>
          </a:p>
          <a:p>
            <a:pPr marL="0" marR="0" lvl="0" indent="0" algn="l" defTabSz="54864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en-US" sz="2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w Cen MT" panose="020B0602020104020603" pitchFamily="34" charset="0"/>
              <a:ea typeface="+mn-ea"/>
              <a:cs typeface="+mn-cs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AEAE4A82-DD57-5CD8-F3DD-E0400161CFB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9465" y="1913509"/>
            <a:ext cx="3625048" cy="1150559"/>
          </a:xfrm>
          <a:prstGeom prst="rect">
            <a:avLst/>
          </a:prstGeom>
        </p:spPr>
      </p:pic>
      <p:sp>
        <p:nvSpPr>
          <p:cNvPr id="2" name="Text Placeholder 8">
            <a:extLst>
              <a:ext uri="{FF2B5EF4-FFF2-40B4-BE49-F238E27FC236}">
                <a16:creationId xmlns:a16="http://schemas.microsoft.com/office/drawing/2014/main" id="{D7BDF692-2A9C-0F7F-EAAA-E4A1072D17B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32408" y="6157280"/>
            <a:ext cx="5951221" cy="447925"/>
          </a:xfrm>
          <a:solidFill>
            <a:schemeClr val="accent6"/>
          </a:solidFill>
        </p:spPr>
        <p:txBody>
          <a:bodyPr>
            <a:noAutofit/>
          </a:bodyPr>
          <a:lstStyle/>
          <a:p>
            <a:r>
              <a:rPr lang="en-US" sz="2400" dirty="0"/>
              <a:t>Enroll at </a:t>
            </a:r>
            <a:r>
              <a:rPr lang="en-US" sz="2400" dirty="0">
                <a:hlinkClick r:id="rId4"/>
              </a:rPr>
              <a:t>http://slcountyvoluntarybenefits.com/</a:t>
            </a:r>
            <a:r>
              <a:rPr lang="en-US" sz="2400" dirty="0"/>
              <a:t> </a:t>
            </a:r>
            <a:endParaRPr lang="en-US" sz="2400" u="sng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2B48451-823E-0696-1210-46C4FBB41BE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13246" y="1328829"/>
            <a:ext cx="6913435" cy="4621038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BA62DF49-0212-7F80-95A9-D241B9F6CA1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32184" y="3429824"/>
            <a:ext cx="4499610" cy="9047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38727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Tuition2">
            <a:extLst>
              <a:ext uri="{FF2B5EF4-FFF2-40B4-BE49-F238E27FC236}">
                <a16:creationId xmlns:a16="http://schemas.microsoft.com/office/drawing/2014/main" id="{AAB23270-55DF-4F8C-86E9-E889F1E9332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3641" y="1582866"/>
            <a:ext cx="3858984" cy="37239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itle 6">
            <a:extLst>
              <a:ext uri="{FF2B5EF4-FFF2-40B4-BE49-F238E27FC236}">
                <a16:creationId xmlns:a16="http://schemas.microsoft.com/office/drawing/2014/main" id="{FD3EAA7D-2F1A-4B52-919C-6533A2EB01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228638"/>
            <a:ext cx="10972800" cy="944628"/>
          </a:xfrm>
        </p:spPr>
        <p:txBody>
          <a:bodyPr>
            <a:normAutofit/>
          </a:bodyPr>
          <a:lstStyle/>
          <a:p>
            <a:r>
              <a:rPr lang="en-US" sz="5200" dirty="0"/>
              <a:t>Tuition Reimbursement</a:t>
            </a:r>
          </a:p>
        </p:txBody>
      </p:sp>
      <p:sp>
        <p:nvSpPr>
          <p:cNvPr id="11" name="Content Placeholder 7">
            <a:extLst>
              <a:ext uri="{FF2B5EF4-FFF2-40B4-BE49-F238E27FC236}">
                <a16:creationId xmlns:a16="http://schemas.microsoft.com/office/drawing/2014/main" id="{48D22FD1-816E-4F2D-8B1A-FF389D398E6C}"/>
              </a:ext>
            </a:extLst>
          </p:cNvPr>
          <p:cNvSpPr txBox="1">
            <a:spLocks/>
          </p:cNvSpPr>
          <p:nvPr/>
        </p:nvSpPr>
        <p:spPr>
          <a:xfrm>
            <a:off x="587828" y="1551214"/>
            <a:ext cx="7489372" cy="438234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411480" indent="-411480" algn="l" defTabSz="548640" rtl="0" eaLnBrk="1" latinLnBrk="0" hangingPunct="1">
              <a:spcBef>
                <a:spcPct val="20000"/>
              </a:spcBef>
              <a:buFont typeface="Arial"/>
              <a:buChar char="•"/>
              <a:defRPr sz="3840" kern="1200">
                <a:solidFill>
                  <a:schemeClr val="tx1"/>
                </a:solidFill>
                <a:latin typeface="Tw Cen MT" panose="020B0602020104020603" pitchFamily="34" charset="0"/>
                <a:ea typeface="+mn-ea"/>
                <a:cs typeface="+mn-cs"/>
              </a:defRPr>
            </a:lvl1pPr>
            <a:lvl2pPr marL="891540" indent="-342900" algn="l" defTabSz="548640" rtl="0" eaLnBrk="1" latinLnBrk="0" hangingPunct="1">
              <a:spcBef>
                <a:spcPct val="20000"/>
              </a:spcBef>
              <a:buFont typeface="Arial"/>
              <a:buChar char="–"/>
              <a:defRPr sz="3360" kern="1200">
                <a:solidFill>
                  <a:schemeClr val="tx1"/>
                </a:solidFill>
                <a:latin typeface="Tw Cen MT" panose="020B0602020104020603" pitchFamily="34" charset="0"/>
                <a:ea typeface="+mn-ea"/>
                <a:cs typeface="+mn-cs"/>
              </a:defRPr>
            </a:lvl2pPr>
            <a:lvl3pPr marL="1371600" indent="-274320" algn="l" defTabSz="548640" rtl="0" eaLnBrk="1" latinLnBrk="0" hangingPunct="1">
              <a:spcBef>
                <a:spcPct val="20000"/>
              </a:spcBef>
              <a:buFont typeface="Arial"/>
              <a:buChar char="•"/>
              <a:defRPr sz="2880" kern="1200">
                <a:solidFill>
                  <a:schemeClr val="tx1"/>
                </a:solidFill>
                <a:latin typeface="Tw Cen MT" panose="020B0602020104020603" pitchFamily="34" charset="0"/>
                <a:ea typeface="+mn-ea"/>
                <a:cs typeface="+mn-cs"/>
              </a:defRPr>
            </a:lvl3pPr>
            <a:lvl4pPr marL="1920240" indent="-274320" algn="l" defTabSz="548640" rtl="0" eaLnBrk="1" latinLnBrk="0" hangingPunct="1">
              <a:spcBef>
                <a:spcPct val="20000"/>
              </a:spcBef>
              <a:buFont typeface="Arial"/>
              <a:buChar char="–"/>
              <a:defRPr sz="2400" kern="1200">
                <a:solidFill>
                  <a:schemeClr val="tx1"/>
                </a:solidFill>
                <a:latin typeface="Tw Cen MT" panose="020B0602020104020603" pitchFamily="34" charset="0"/>
                <a:ea typeface="+mn-ea"/>
                <a:cs typeface="+mn-cs"/>
              </a:defRPr>
            </a:lvl4pPr>
            <a:lvl5pPr marL="2468880" indent="-274320" algn="l" defTabSz="548640" rtl="0" eaLnBrk="1" latinLnBrk="0" hangingPunct="1">
              <a:spcBef>
                <a:spcPct val="20000"/>
              </a:spcBef>
              <a:buFont typeface="Arial"/>
              <a:buChar char="»"/>
              <a:defRPr sz="2400" kern="1200">
                <a:solidFill>
                  <a:schemeClr val="tx1"/>
                </a:solidFill>
                <a:latin typeface="Tw Cen MT" panose="020B0602020104020603" pitchFamily="34" charset="0"/>
                <a:ea typeface="+mn-ea"/>
                <a:cs typeface="+mn-cs"/>
              </a:defRPr>
            </a:lvl5pPr>
            <a:lvl6pPr marL="3017520" indent="-274320" algn="l" defTabSz="54864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566160" indent="-274320" algn="l" defTabSz="54864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114800" indent="-274320" algn="l" defTabSz="54864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663440" indent="-274320" algn="l" defTabSz="54864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54864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2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 pitchFamily="34" charset="0"/>
                <a:ea typeface="+mn-ea"/>
                <a:cs typeface="+mn-cs"/>
              </a:rPr>
              <a:t>Salt Lake County financially supports the educational pursuits of its employees through the Tuition Reimbursement Program.</a:t>
            </a:r>
          </a:p>
          <a:p>
            <a:pPr marL="0" marR="0" lvl="0" indent="0" algn="l" defTabSz="54864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en-US" sz="25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w Cen MT" panose="020B0602020104020603" pitchFamily="34" charset="0"/>
              <a:ea typeface="+mn-ea"/>
              <a:cs typeface="+mn-cs"/>
            </a:endParaRPr>
          </a:p>
          <a:p>
            <a:pPr marL="0" marR="0" lvl="0" indent="0" algn="l" defTabSz="54864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sz="2500" dirty="0">
                <a:solidFill>
                  <a:prstClr val="black"/>
                </a:solidFill>
              </a:rPr>
              <a:t>Managed by Cynthia Carrington:</a:t>
            </a:r>
          </a:p>
          <a:p>
            <a:pPr>
              <a:defRPr/>
            </a:pPr>
            <a:r>
              <a:rPr kumimoji="0" lang="en-US" sz="2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 pitchFamily="34" charset="0"/>
                <a:ea typeface="+mn-ea"/>
                <a:cs typeface="+mn-cs"/>
              </a:rPr>
              <a:t>(385) 468-0576 or </a:t>
            </a:r>
            <a:r>
              <a:rPr lang="en-US" sz="2500" dirty="0">
                <a:solidFill>
                  <a:prstClr val="black"/>
                </a:solidFill>
                <a:hlinkClick r:id="rId4"/>
              </a:rPr>
              <a:t>CCarrington@saltlakecounty.gov</a:t>
            </a:r>
            <a:r>
              <a:rPr lang="en-US" sz="2500" dirty="0">
                <a:solidFill>
                  <a:prstClr val="black"/>
                </a:solidFill>
              </a:rPr>
              <a:t>  </a:t>
            </a:r>
          </a:p>
          <a:p>
            <a:pPr>
              <a:defRPr/>
            </a:pPr>
            <a:r>
              <a:rPr lang="en-US" sz="2500" dirty="0">
                <a:solidFill>
                  <a:prstClr val="black"/>
                </a:solidFill>
              </a:rPr>
              <a:t>Eligibility determined in HR Policy 6-300</a:t>
            </a:r>
          </a:p>
          <a:p>
            <a:pPr marL="0" indent="0">
              <a:buNone/>
              <a:defRPr/>
            </a:pPr>
            <a:endParaRPr kumimoji="0" lang="en-US" sz="25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w Cen MT" panose="020B0602020104020603" pitchFamily="34" charset="0"/>
              <a:ea typeface="+mn-ea"/>
              <a:cs typeface="+mn-cs"/>
            </a:endParaRPr>
          </a:p>
          <a:p>
            <a:pPr marL="0" marR="0" lvl="0" indent="0" algn="l" defTabSz="54864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2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 pitchFamily="34" charset="0"/>
                <a:ea typeface="+mn-ea"/>
                <a:cs typeface="+mn-cs"/>
              </a:rPr>
              <a:t>Website:</a:t>
            </a:r>
            <a:r>
              <a:rPr lang="en-US" sz="2500" dirty="0">
                <a:solidFill>
                  <a:prstClr val="black"/>
                </a:solidFill>
              </a:rPr>
              <a:t> </a:t>
            </a:r>
            <a:r>
              <a:rPr lang="en-US" sz="2500" dirty="0">
                <a:solidFill>
                  <a:prstClr val="black"/>
                </a:solidFill>
                <a:hlinkClick r:id="rId5"/>
              </a:rPr>
              <a:t>https://slco.org/human-resources/learning--development/tuition-reimbursement/</a:t>
            </a:r>
            <a:r>
              <a:rPr lang="en-US" sz="2500" dirty="0">
                <a:solidFill>
                  <a:prstClr val="black"/>
                </a:solidFill>
              </a:rPr>
              <a:t> </a:t>
            </a:r>
            <a:endParaRPr kumimoji="0" lang="en-US" sz="2500" b="0" i="0" u="none" strike="noStrike" kern="1200" cap="none" spc="0" normalizeH="0" baseline="0" noProof="0" dirty="0">
              <a:ln>
                <a:noFill/>
              </a:ln>
              <a:solidFill>
                <a:srgbClr val="730E00"/>
              </a:solidFill>
              <a:effectLst/>
              <a:uLnTx/>
              <a:uFillTx/>
              <a:latin typeface="Tw Cen MT" panose="020B0602020104020603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6647786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9B238DA8-CA4D-492D-A032-F59483D592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553958"/>
            <a:ext cx="10972800" cy="1345950"/>
          </a:xfrm>
        </p:spPr>
        <p:txBody>
          <a:bodyPr>
            <a:normAutofit fontScale="90000"/>
          </a:bodyPr>
          <a:lstStyle/>
          <a:p>
            <a:r>
              <a:rPr lang="en-US" sz="5800" dirty="0"/>
              <a:t>Leave Policy</a:t>
            </a:r>
            <a:br>
              <a:rPr lang="en-US" sz="5200" dirty="0"/>
            </a:br>
            <a:r>
              <a:rPr lang="en-US" sz="5100" b="1" dirty="0">
                <a:solidFill>
                  <a:schemeClr val="accent6"/>
                </a:solidFill>
              </a:rPr>
              <a:t>HR Policy 4-200 Leave Practices</a:t>
            </a:r>
            <a:br>
              <a:rPr lang="en-US" sz="5400" b="1" dirty="0">
                <a:solidFill>
                  <a:schemeClr val="accent6"/>
                </a:solidFill>
              </a:rPr>
            </a:br>
            <a:endParaRPr lang="en-US" sz="5200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597F8C82-7706-4A0F-B2D3-35415A5AC4D4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609600" y="1908679"/>
            <a:ext cx="9048750" cy="2731901"/>
          </a:xfrm>
        </p:spPr>
        <p:txBody>
          <a:bodyPr numCol="2">
            <a:normAutofit fontScale="40000" lnSpcReduction="20000"/>
          </a:bodyPr>
          <a:lstStyle/>
          <a:p>
            <a:r>
              <a:rPr lang="en-US" sz="7000" dirty="0"/>
              <a:t>Vacation</a:t>
            </a:r>
          </a:p>
          <a:p>
            <a:r>
              <a:rPr lang="en-US" sz="7000" dirty="0"/>
              <a:t>Sick</a:t>
            </a:r>
          </a:p>
          <a:p>
            <a:r>
              <a:rPr lang="en-US" sz="7000" dirty="0"/>
              <a:t>Holiday</a:t>
            </a:r>
          </a:p>
          <a:p>
            <a:r>
              <a:rPr lang="en-US" sz="7000" dirty="0"/>
              <a:t>Personal Preference Day</a:t>
            </a:r>
          </a:p>
          <a:p>
            <a:r>
              <a:rPr lang="en-US" sz="7000" dirty="0"/>
              <a:t>Jury and Witness</a:t>
            </a:r>
          </a:p>
          <a:p>
            <a:r>
              <a:rPr lang="en-US" sz="7000" dirty="0"/>
              <a:t>Military  </a:t>
            </a:r>
          </a:p>
          <a:p>
            <a:r>
              <a:rPr lang="en-US" sz="7000" dirty="0"/>
              <a:t>Funeral</a:t>
            </a:r>
          </a:p>
          <a:p>
            <a:r>
              <a:rPr lang="en-US" sz="7000" dirty="0"/>
              <a:t>Miscarriage and Still Birth Bereavement</a:t>
            </a:r>
          </a:p>
          <a:p>
            <a:r>
              <a:rPr lang="en-US" sz="7000" dirty="0"/>
              <a:t>Parental</a:t>
            </a:r>
          </a:p>
          <a:p>
            <a:endParaRPr lang="en-US" dirty="0"/>
          </a:p>
          <a:p>
            <a:endParaRPr lang="en-US" sz="4000" dirty="0">
              <a:solidFill>
                <a:prstClr val="black"/>
              </a:solidFill>
              <a:latin typeface="Calibri" panose="020F0502020204030204"/>
            </a:endParaRPr>
          </a:p>
          <a:p>
            <a:pPr marL="0" indent="0">
              <a:buNone/>
            </a:pPr>
            <a:endParaRPr lang="en-US" sz="39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848792F-0D63-AA0D-4371-331A9ACAE62C}"/>
              </a:ext>
            </a:extLst>
          </p:cNvPr>
          <p:cNvSpPr txBox="1"/>
          <p:nvPr/>
        </p:nvSpPr>
        <p:spPr>
          <a:xfrm>
            <a:off x="609600" y="5889526"/>
            <a:ext cx="9048750" cy="769441"/>
          </a:xfrm>
          <a:prstGeom prst="rect">
            <a:avLst/>
          </a:prstGeom>
          <a:solidFill>
            <a:schemeClr val="accent6"/>
          </a:solidFill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n-US" sz="2200" dirty="0">
                <a:solidFill>
                  <a:schemeClr val="bg1"/>
                </a:solidFill>
              </a:rPr>
              <a:t>Human Resource Policies, Section 4: Benefits</a:t>
            </a:r>
            <a:br>
              <a:rPr lang="en-US" sz="2200" dirty="0"/>
            </a:br>
            <a:r>
              <a:rPr lang="en-US" sz="2200" dirty="0">
                <a:hlinkClick r:id="rId3"/>
              </a:rPr>
              <a:t>https://slco.org/human-resources/policies/human-resources-policies/</a:t>
            </a:r>
            <a:endParaRPr lang="en-US" sz="2200" dirty="0"/>
          </a:p>
        </p:txBody>
      </p:sp>
      <p:pic>
        <p:nvPicPr>
          <p:cNvPr id="5126" name="Picture 6" descr="Sick Leave designs, themes, templates and downloadable graphic elements on  Dribbble">
            <a:extLst>
              <a:ext uri="{FF2B5EF4-FFF2-40B4-BE49-F238E27FC236}">
                <a16:creationId xmlns:a16="http://schemas.microsoft.com/office/drawing/2014/main" id="{FC27E12C-9E5C-B30B-ACF5-BE1C3CFB64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08670" y="3148854"/>
            <a:ext cx="3173730" cy="23802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4397243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CC03CC-6FF1-4CFD-9468-F598438A3C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410795"/>
            <a:ext cx="10972800" cy="1039091"/>
          </a:xfrm>
        </p:spPr>
        <p:txBody>
          <a:bodyPr>
            <a:normAutofit fontScale="90000"/>
          </a:bodyPr>
          <a:lstStyle/>
          <a:p>
            <a:r>
              <a:rPr lang="en-US" sz="5800" dirty="0"/>
              <a:t>Steps to Enroll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FE39EAC-EE9C-416E-99BC-B9DC414B0C0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09600" y="777597"/>
            <a:ext cx="10706100" cy="1381897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3600" b="1" u="sng" dirty="0">
                <a:solidFill>
                  <a:schemeClr val="accent6"/>
                </a:solidFill>
              </a:rPr>
              <a:t>Required:</a:t>
            </a:r>
          </a:p>
          <a:p>
            <a:pPr marL="0" indent="0">
              <a:buNone/>
            </a:pPr>
            <a:r>
              <a:rPr lang="en-US" sz="3200" dirty="0"/>
              <a:t>Log in to PeopleSoft at: </a:t>
            </a:r>
            <a:r>
              <a:rPr lang="en-US" sz="3200" dirty="0">
                <a:hlinkClick r:id="rId3"/>
              </a:rPr>
              <a:t>https://pshcm.slcounty.org/</a:t>
            </a:r>
            <a:r>
              <a:rPr lang="en-US" sz="3200" dirty="0"/>
              <a:t> </a:t>
            </a:r>
            <a:endParaRPr lang="en-US" sz="3200" dirty="0">
              <a:solidFill>
                <a:schemeClr val="accent6"/>
              </a:solidFill>
            </a:endParaRPr>
          </a:p>
        </p:txBody>
      </p:sp>
      <p:sp>
        <p:nvSpPr>
          <p:cNvPr id="10" name="Text Placeholder 8">
            <a:extLst>
              <a:ext uri="{FF2B5EF4-FFF2-40B4-BE49-F238E27FC236}">
                <a16:creationId xmlns:a16="http://schemas.microsoft.com/office/drawing/2014/main" id="{3549DF45-9A7D-4664-B102-117E54843864}"/>
              </a:ext>
            </a:extLst>
          </p:cNvPr>
          <p:cNvSpPr txBox="1">
            <a:spLocks/>
          </p:cNvSpPr>
          <p:nvPr/>
        </p:nvSpPr>
        <p:spPr>
          <a:xfrm>
            <a:off x="609601" y="6080403"/>
            <a:ext cx="3931919" cy="431551"/>
          </a:xfrm>
          <a:prstGeom prst="rect">
            <a:avLst/>
          </a:prstGeom>
          <a:solidFill>
            <a:schemeClr val="accent6"/>
          </a:solidFill>
        </p:spPr>
        <p:txBody>
          <a:bodyPr>
            <a:normAutofit/>
          </a:bodyPr>
          <a:lstStyle>
            <a:lvl1pPr marL="411480" indent="-411480" algn="l" defTabSz="548640" rtl="0" eaLnBrk="1" latinLnBrk="0" hangingPunct="1">
              <a:spcBef>
                <a:spcPct val="20000"/>
              </a:spcBef>
              <a:buFont typeface="Arial"/>
              <a:buChar char="•"/>
              <a:defRPr sz="3840" kern="1200">
                <a:solidFill>
                  <a:schemeClr val="tx1"/>
                </a:solidFill>
                <a:latin typeface="Tw Cen MT" panose="020B0602020104020603" pitchFamily="34" charset="0"/>
                <a:ea typeface="+mn-ea"/>
                <a:cs typeface="+mn-cs"/>
              </a:defRPr>
            </a:lvl1pPr>
            <a:lvl2pPr marL="891540" indent="-342900" algn="l" defTabSz="548640" rtl="0" eaLnBrk="1" latinLnBrk="0" hangingPunct="1">
              <a:spcBef>
                <a:spcPct val="20000"/>
              </a:spcBef>
              <a:buFont typeface="Arial"/>
              <a:buChar char="–"/>
              <a:defRPr sz="3360" kern="1200">
                <a:solidFill>
                  <a:schemeClr val="tx1"/>
                </a:solidFill>
                <a:latin typeface="Tw Cen MT" panose="020B0602020104020603" pitchFamily="34" charset="0"/>
                <a:ea typeface="+mn-ea"/>
                <a:cs typeface="+mn-cs"/>
              </a:defRPr>
            </a:lvl2pPr>
            <a:lvl3pPr marL="1371600" indent="-274320" algn="l" defTabSz="548640" rtl="0" eaLnBrk="1" latinLnBrk="0" hangingPunct="1">
              <a:spcBef>
                <a:spcPct val="20000"/>
              </a:spcBef>
              <a:buFont typeface="Arial"/>
              <a:buChar char="•"/>
              <a:defRPr sz="2880" kern="1200">
                <a:solidFill>
                  <a:schemeClr val="tx1"/>
                </a:solidFill>
                <a:latin typeface="Tw Cen MT" panose="020B0602020104020603" pitchFamily="34" charset="0"/>
                <a:ea typeface="+mn-ea"/>
                <a:cs typeface="+mn-cs"/>
              </a:defRPr>
            </a:lvl3pPr>
            <a:lvl4pPr marL="1920240" indent="-274320" algn="l" defTabSz="548640" rtl="0" eaLnBrk="1" latinLnBrk="0" hangingPunct="1">
              <a:spcBef>
                <a:spcPct val="20000"/>
              </a:spcBef>
              <a:buFont typeface="Arial"/>
              <a:buChar char="–"/>
              <a:defRPr sz="2400" kern="1200">
                <a:solidFill>
                  <a:schemeClr val="tx1"/>
                </a:solidFill>
                <a:latin typeface="Tw Cen MT" panose="020B0602020104020603" pitchFamily="34" charset="0"/>
                <a:ea typeface="+mn-ea"/>
                <a:cs typeface="+mn-cs"/>
              </a:defRPr>
            </a:lvl4pPr>
            <a:lvl5pPr marL="2468880" indent="-274320" algn="l" defTabSz="548640" rtl="0" eaLnBrk="1" latinLnBrk="0" hangingPunct="1">
              <a:spcBef>
                <a:spcPct val="20000"/>
              </a:spcBef>
              <a:buFont typeface="Arial"/>
              <a:buChar char="»"/>
              <a:defRPr sz="2400" kern="1200">
                <a:solidFill>
                  <a:schemeClr val="tx1"/>
                </a:solidFill>
                <a:latin typeface="Tw Cen MT" panose="020B0602020104020603" pitchFamily="34" charset="0"/>
                <a:ea typeface="+mn-ea"/>
                <a:cs typeface="+mn-cs"/>
              </a:defRPr>
            </a:lvl5pPr>
            <a:lvl6pPr marL="3017520" indent="-274320" algn="l" defTabSz="54864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566160" indent="-274320" algn="l" defTabSz="54864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114800" indent="-274320" algn="l" defTabSz="54864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663440" indent="-274320" algn="l" defTabSz="54864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54864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 panose="020B0602020104020603" pitchFamily="34" charset="0"/>
                <a:ea typeface="+mn-ea"/>
                <a:cs typeface="+mn-cs"/>
              </a:rPr>
              <a:t>Complete within 31 days of hire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E6988C0C-16BB-4457-917D-35F388923C04}"/>
              </a:ext>
            </a:extLst>
          </p:cNvPr>
          <p:cNvSpPr txBox="1">
            <a:spLocks/>
          </p:cNvSpPr>
          <p:nvPr/>
        </p:nvSpPr>
        <p:spPr>
          <a:xfrm>
            <a:off x="609601" y="2832381"/>
            <a:ext cx="10972799" cy="3006685"/>
          </a:xfrm>
          <a:prstGeom prst="rect">
            <a:avLst/>
          </a:prstGeom>
        </p:spPr>
        <p:txBody>
          <a:bodyPr vert="horz" lIns="91440" tIns="45720" rIns="91440" bIns="45720" numCol="2" rtlCol="0">
            <a:normAutofit fontScale="25000" lnSpcReduction="20000"/>
          </a:bodyPr>
          <a:lstStyle>
            <a:lvl1pPr marL="411480" indent="-411480" algn="l" defTabSz="548640" rtl="0" eaLnBrk="1" latinLnBrk="0" hangingPunct="1">
              <a:spcBef>
                <a:spcPct val="20000"/>
              </a:spcBef>
              <a:buFont typeface="Arial"/>
              <a:buChar char="•"/>
              <a:defRPr sz="3360" kern="1200">
                <a:solidFill>
                  <a:schemeClr val="tx1"/>
                </a:solidFill>
                <a:latin typeface="Tw Cen MT" panose="020B0602020104020603" pitchFamily="34" charset="0"/>
                <a:ea typeface="+mn-ea"/>
                <a:cs typeface="+mn-cs"/>
              </a:defRPr>
            </a:lvl1pPr>
            <a:lvl2pPr marL="891540" indent="-342900" algn="l" defTabSz="548640" rtl="0" eaLnBrk="1" latinLnBrk="0" hangingPunct="1">
              <a:spcBef>
                <a:spcPct val="20000"/>
              </a:spcBef>
              <a:buFont typeface="Arial"/>
              <a:buChar char="–"/>
              <a:defRPr sz="2880" kern="1200">
                <a:solidFill>
                  <a:schemeClr val="tx1"/>
                </a:solidFill>
                <a:latin typeface="Tw Cen MT" panose="020B0602020104020603" pitchFamily="34" charset="0"/>
                <a:ea typeface="+mn-ea"/>
                <a:cs typeface="+mn-cs"/>
              </a:defRPr>
            </a:lvl2pPr>
            <a:lvl3pPr marL="1371600" indent="-274320" algn="l" defTabSz="54864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Tw Cen MT" panose="020B0602020104020603" pitchFamily="34" charset="0"/>
                <a:ea typeface="+mn-ea"/>
                <a:cs typeface="+mn-cs"/>
              </a:defRPr>
            </a:lvl3pPr>
            <a:lvl4pPr marL="1920240" indent="-274320" algn="l" defTabSz="548640" rtl="0" eaLnBrk="1" latinLnBrk="0" hangingPunct="1">
              <a:spcBef>
                <a:spcPct val="20000"/>
              </a:spcBef>
              <a:buFont typeface="Arial"/>
              <a:buChar char="–"/>
              <a:defRPr sz="2160" kern="1200">
                <a:solidFill>
                  <a:schemeClr val="tx1"/>
                </a:solidFill>
                <a:latin typeface="Tw Cen MT" panose="020B0602020104020603" pitchFamily="34" charset="0"/>
                <a:ea typeface="+mn-ea"/>
                <a:cs typeface="+mn-cs"/>
              </a:defRPr>
            </a:lvl4pPr>
            <a:lvl5pPr marL="2468880" indent="-274320" algn="l" defTabSz="548640" rtl="0" eaLnBrk="1" latinLnBrk="0" hangingPunct="1">
              <a:spcBef>
                <a:spcPct val="20000"/>
              </a:spcBef>
              <a:buFont typeface="Arial"/>
              <a:buChar char="»"/>
              <a:defRPr sz="2160" kern="1200">
                <a:solidFill>
                  <a:schemeClr val="tx1"/>
                </a:solidFill>
                <a:latin typeface="Tw Cen MT" panose="020B0602020104020603" pitchFamily="34" charset="0"/>
                <a:ea typeface="+mn-ea"/>
                <a:cs typeface="+mn-cs"/>
              </a:defRPr>
            </a:lvl5pPr>
            <a:lvl6pPr marL="3017520" indent="-274320" algn="l" defTabSz="548640" rtl="0" eaLnBrk="1" latinLnBrk="0" hangingPunct="1">
              <a:spcBef>
                <a:spcPct val="20000"/>
              </a:spcBef>
              <a:buFont typeface="Arial"/>
              <a:buChar char="•"/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566160" indent="-274320" algn="l" defTabSz="548640" rtl="0" eaLnBrk="1" latinLnBrk="0" hangingPunct="1">
              <a:spcBef>
                <a:spcPct val="20000"/>
              </a:spcBef>
              <a:buFont typeface="Arial"/>
              <a:buChar char="•"/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114800" indent="-274320" algn="l" defTabSz="548640" rtl="0" eaLnBrk="1" latinLnBrk="0" hangingPunct="1">
              <a:spcBef>
                <a:spcPct val="20000"/>
              </a:spcBef>
              <a:buFont typeface="Arial"/>
              <a:buChar char="•"/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663440" indent="-274320" algn="l" defTabSz="548640" rtl="0" eaLnBrk="1" latinLnBrk="0" hangingPunct="1">
              <a:spcBef>
                <a:spcPct val="20000"/>
              </a:spcBef>
              <a:buFont typeface="Arial"/>
              <a:buChar char="•"/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sz="11200" dirty="0">
                <a:solidFill>
                  <a:prstClr val="black"/>
                </a:solidFill>
              </a:rPr>
              <a:t>Medical</a:t>
            </a:r>
            <a:r>
              <a:rPr kumimoji="0" lang="en-US" sz="1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 pitchFamily="34" charset="0"/>
                <a:ea typeface="+mn-ea"/>
                <a:cs typeface="+mn-cs"/>
              </a:rPr>
              <a:t>			</a:t>
            </a:r>
          </a:p>
          <a:p>
            <a:pPr>
              <a:defRPr/>
            </a:pPr>
            <a:r>
              <a:rPr lang="en-US" sz="11200" dirty="0">
                <a:solidFill>
                  <a:prstClr val="black"/>
                </a:solidFill>
              </a:rPr>
              <a:t>Dental</a:t>
            </a:r>
          </a:p>
          <a:p>
            <a:pPr>
              <a:defRPr/>
            </a:pPr>
            <a:r>
              <a:rPr lang="en-US" sz="11200" dirty="0">
                <a:solidFill>
                  <a:prstClr val="black"/>
                </a:solidFill>
              </a:rPr>
              <a:t>Vision</a:t>
            </a:r>
          </a:p>
          <a:p>
            <a:r>
              <a:rPr lang="en-US" sz="11200" dirty="0"/>
              <a:t>Health Savings Account (HSA)</a:t>
            </a:r>
          </a:p>
          <a:p>
            <a:r>
              <a:rPr lang="en-US" sz="11200" dirty="0"/>
              <a:t>Flex Spending Accounts (FSA)</a:t>
            </a:r>
          </a:p>
          <a:p>
            <a:pPr lvl="1"/>
            <a:r>
              <a:rPr lang="en-US" sz="11200" dirty="0"/>
              <a:t>Medical, Limited, Daycare</a:t>
            </a:r>
          </a:p>
          <a:p>
            <a:pPr marL="548640" lvl="1" indent="0">
              <a:buNone/>
            </a:pPr>
            <a:endParaRPr lang="en-US" sz="11200" dirty="0"/>
          </a:p>
          <a:p>
            <a:pPr>
              <a:defRPr/>
            </a:pPr>
            <a:r>
              <a:rPr lang="en-US" sz="11200" dirty="0">
                <a:solidFill>
                  <a:prstClr val="black"/>
                </a:solidFill>
              </a:rPr>
              <a:t>	Life Insurance</a:t>
            </a:r>
          </a:p>
          <a:p>
            <a:pPr lvl="1">
              <a:defRPr/>
            </a:pPr>
            <a:r>
              <a:rPr lang="en-US" sz="11200" dirty="0">
                <a:solidFill>
                  <a:prstClr val="black"/>
                </a:solidFill>
              </a:rPr>
              <a:t>Supplemental, Spouse, Dependent Life</a:t>
            </a:r>
          </a:p>
          <a:p>
            <a:pPr>
              <a:defRPr/>
            </a:pPr>
            <a:r>
              <a:rPr lang="en-US" sz="11200" dirty="0">
                <a:solidFill>
                  <a:prstClr val="black"/>
                </a:solidFill>
              </a:rPr>
              <a:t>Accidental Death &amp; Dismemberment (AD&amp;D)</a:t>
            </a:r>
          </a:p>
          <a:p>
            <a:pPr>
              <a:defRPr/>
            </a:pPr>
            <a:r>
              <a:rPr lang="en-US" sz="11200" dirty="0">
                <a:solidFill>
                  <a:prstClr val="black"/>
                </a:solidFill>
              </a:rPr>
              <a:t>Short-Term Disability</a:t>
            </a:r>
          </a:p>
          <a:p>
            <a:pPr>
              <a:defRPr/>
            </a:pPr>
            <a:r>
              <a:rPr lang="en-US" sz="11200" dirty="0">
                <a:solidFill>
                  <a:prstClr val="black"/>
                </a:solidFill>
              </a:rPr>
              <a:t>ARAG Legal</a:t>
            </a:r>
          </a:p>
          <a:p>
            <a:pPr>
              <a:defRPr/>
            </a:pPr>
            <a:endParaRPr lang="en-US" sz="2800" dirty="0">
              <a:solidFill>
                <a:prstClr val="black"/>
              </a:solidFill>
            </a:endParaRPr>
          </a:p>
          <a:p>
            <a:pPr marL="0" indent="0">
              <a:buNone/>
              <a:defRPr/>
            </a:pPr>
            <a:r>
              <a:rPr lang="en-US" sz="2500" dirty="0">
                <a:solidFill>
                  <a:prstClr val="black"/>
                </a:solidFill>
              </a:rPr>
              <a:t>	</a:t>
            </a:r>
            <a:endParaRPr kumimoji="0" lang="en-US" sz="25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w Cen MT" panose="020B0602020104020603" pitchFamily="34" charset="0"/>
              <a:ea typeface="+mn-ea"/>
              <a:cs typeface="+mn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F4E6C72-EBB8-FD96-AD49-C163AAC7D669}"/>
              </a:ext>
            </a:extLst>
          </p:cNvPr>
          <p:cNvSpPr txBox="1"/>
          <p:nvPr/>
        </p:nvSpPr>
        <p:spPr>
          <a:xfrm>
            <a:off x="609600" y="2203550"/>
            <a:ext cx="6200774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  <a:defRPr/>
            </a:pPr>
            <a:r>
              <a:rPr kumimoji="0" lang="en-US" sz="3200" b="0" i="0" u="sng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w Cen MT" panose="020B0602020104020603" pitchFamily="34" charset="0"/>
                <a:ea typeface="+mn-ea"/>
                <a:cs typeface="+mn-cs"/>
              </a:rPr>
              <a:t>Enroll or waive elections for: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B6B8DB8-AA1F-F273-D33F-F09C95D64963}"/>
              </a:ext>
            </a:extLst>
          </p:cNvPr>
          <p:cNvSpPr txBox="1"/>
          <p:nvPr/>
        </p:nvSpPr>
        <p:spPr>
          <a:xfrm>
            <a:off x="5543550" y="6081067"/>
            <a:ext cx="6332220" cy="430887"/>
          </a:xfrm>
          <a:prstGeom prst="rect">
            <a:avLst/>
          </a:prstGeom>
          <a:solidFill>
            <a:srgbClr val="FFC000"/>
          </a:solidFill>
        </p:spPr>
        <p:txBody>
          <a:bodyPr wrap="square">
            <a:spAutoFit/>
          </a:bodyPr>
          <a:lstStyle/>
          <a:p>
            <a:pPr algn="ctr"/>
            <a:r>
              <a:rPr lang="en-US" sz="2200" dirty="0">
                <a:solidFill>
                  <a:schemeClr val="accent6"/>
                </a:solidFill>
              </a:rPr>
              <a:t>**Designate beneficiaries on Life Insurance policies**</a:t>
            </a:r>
          </a:p>
        </p:txBody>
      </p:sp>
    </p:spTree>
    <p:extLst>
      <p:ext uri="{BB962C8B-B14F-4D97-AF65-F5344CB8AC3E}">
        <p14:creationId xmlns:p14="http://schemas.microsoft.com/office/powerpoint/2010/main" val="353707748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154903-6443-567C-6890-0921C594BE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274322"/>
            <a:ext cx="10972800" cy="509450"/>
          </a:xfrm>
        </p:spPr>
        <p:txBody>
          <a:bodyPr>
            <a:noAutofit/>
          </a:bodyPr>
          <a:lstStyle/>
          <a:p>
            <a:r>
              <a:rPr lang="en-US" sz="5200" dirty="0"/>
              <a:t>PeopleSoft </a:t>
            </a:r>
            <a:r>
              <a:rPr lang="en-US" sz="5200" i="1" dirty="0"/>
              <a:t>Fluid</a:t>
            </a:r>
            <a:r>
              <a:rPr lang="en-US" sz="5200" dirty="0"/>
              <a:t> Enrollment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C1E2041-5B4E-5CA6-4152-4D5E25DB0AC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0684" y="859144"/>
            <a:ext cx="9950632" cy="58388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4267724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98F712-9FB3-4902-9EA5-C574518B54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231247"/>
            <a:ext cx="10972800" cy="1039091"/>
          </a:xfrm>
        </p:spPr>
        <p:txBody>
          <a:bodyPr>
            <a:normAutofit/>
          </a:bodyPr>
          <a:lstStyle/>
          <a:p>
            <a:r>
              <a:rPr lang="en-US" sz="5200" dirty="0"/>
              <a:t>Retirement with URS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1B0EAEA1-79D8-4F51-8F5E-6FE09C21BF7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Certification letter via county email with account number 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3000" dirty="0">
                <a:solidFill>
                  <a:schemeClr val="accent6"/>
                </a:solidFill>
              </a:rPr>
              <a:t>Account number begins with ‘</a:t>
            </a:r>
            <a:r>
              <a:rPr lang="en-US" sz="3000" b="1" dirty="0">
                <a:solidFill>
                  <a:schemeClr val="accent6"/>
                </a:solidFill>
              </a:rPr>
              <a:t>W’</a:t>
            </a:r>
          </a:p>
          <a:p>
            <a:r>
              <a:rPr lang="en-US" sz="3600" dirty="0"/>
              <a:t>Login to </a:t>
            </a:r>
            <a:r>
              <a:rPr lang="en-US" sz="3600" dirty="0">
                <a:hlinkClick r:id="rId3"/>
              </a:rPr>
              <a:t>http://www.urs.org/</a:t>
            </a:r>
            <a:r>
              <a:rPr lang="en-US" sz="3600" dirty="0"/>
              <a:t> </a:t>
            </a:r>
            <a:r>
              <a:rPr lang="en-US" sz="3600" dirty="0">
                <a:solidFill>
                  <a:schemeClr val="accent6"/>
                </a:solidFill>
              </a:rPr>
              <a:t> </a:t>
            </a:r>
          </a:p>
          <a:p>
            <a:r>
              <a:rPr lang="en-US" sz="3600" dirty="0"/>
              <a:t>Assign beneficiaries</a:t>
            </a:r>
          </a:p>
          <a:p>
            <a:r>
              <a:rPr lang="en-US" sz="3600" dirty="0"/>
              <a:t>Elect optional savings plans</a:t>
            </a:r>
          </a:p>
          <a:p>
            <a:endParaRPr lang="en-US" dirty="0"/>
          </a:p>
          <a:p>
            <a:pPr marL="0" indent="0">
              <a:buNone/>
            </a:pPr>
            <a:endParaRPr lang="en-US" sz="2500" dirty="0"/>
          </a:p>
        </p:txBody>
      </p:sp>
      <p:pic>
        <p:nvPicPr>
          <p:cNvPr id="3074" name="Picture 2" descr="URS logo">
            <a:extLst>
              <a:ext uri="{FF2B5EF4-FFF2-40B4-BE49-F238E27FC236}">
                <a16:creationId xmlns:a16="http://schemas.microsoft.com/office/drawing/2014/main" id="{9C1C7A0E-6A7A-43AF-B65B-D8914497379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12449" y="4235293"/>
            <a:ext cx="3209122" cy="12053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9EDE059C-1C65-F780-DA51-5A5362E159F9}"/>
              </a:ext>
            </a:extLst>
          </p:cNvPr>
          <p:cNvSpPr txBox="1"/>
          <p:nvPr/>
        </p:nvSpPr>
        <p:spPr>
          <a:xfrm>
            <a:off x="952232" y="6104980"/>
            <a:ext cx="10287536" cy="430887"/>
          </a:xfrm>
          <a:prstGeom prst="rect">
            <a:avLst/>
          </a:prstGeom>
          <a:solidFill>
            <a:srgbClr val="FFC000"/>
          </a:solidFill>
        </p:spPr>
        <p:txBody>
          <a:bodyPr wrap="square">
            <a:spAutoFit/>
          </a:bodyPr>
          <a:lstStyle/>
          <a:p>
            <a:pPr algn="ctr"/>
            <a:r>
              <a:rPr lang="en-US" sz="2200" dirty="0">
                <a:solidFill>
                  <a:schemeClr val="accent6"/>
                </a:solidFill>
              </a:rPr>
              <a:t>**Employees in Tier 2 have </a:t>
            </a:r>
            <a:r>
              <a:rPr lang="en-US" sz="2200" b="1" dirty="0">
                <a:solidFill>
                  <a:schemeClr val="accent6"/>
                </a:solidFill>
              </a:rPr>
              <a:t>ONE</a:t>
            </a:r>
            <a:r>
              <a:rPr lang="en-US" sz="2200" dirty="0">
                <a:solidFill>
                  <a:schemeClr val="accent6"/>
                </a:solidFill>
              </a:rPr>
              <a:t> year within their hire date to select a retirement plan**</a:t>
            </a:r>
          </a:p>
        </p:txBody>
      </p:sp>
    </p:spTree>
    <p:extLst>
      <p:ext uri="{BB962C8B-B14F-4D97-AF65-F5344CB8AC3E}">
        <p14:creationId xmlns:p14="http://schemas.microsoft.com/office/powerpoint/2010/main" val="291881933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uiExpand="1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Picture 27">
            <a:extLst>
              <a:ext uri="{FF2B5EF4-FFF2-40B4-BE49-F238E27FC236}">
                <a16:creationId xmlns:a16="http://schemas.microsoft.com/office/drawing/2014/main" id="{200315BA-87A5-4766-A2C1-3F8DA4E53B0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140634">
            <a:off x="4081462" y="1859630"/>
            <a:ext cx="4029075" cy="397192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AA297AA-E5EC-4447-A08B-71679AB9E4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44695" y="4040331"/>
            <a:ext cx="2743200" cy="2743200"/>
          </a:xfrm>
          <a:solidFill>
            <a:schemeClr val="accent3"/>
          </a:solidFill>
        </p:spPr>
        <p:txBody>
          <a:bodyPr>
            <a:normAutofit fontScale="90000"/>
          </a:bodyPr>
          <a:lstStyle/>
          <a:p>
            <a:r>
              <a:rPr lang="en-US" sz="3300" u="sng" dirty="0"/>
              <a:t>WELLNESS</a:t>
            </a:r>
            <a:br>
              <a:rPr lang="en-US" dirty="0"/>
            </a:br>
            <a:r>
              <a:rPr lang="en-US" b="0" dirty="0"/>
              <a:t>On-Site Clinic</a:t>
            </a:r>
            <a:br>
              <a:rPr lang="en-US" b="0" dirty="0"/>
            </a:br>
            <a:r>
              <a:rPr lang="en-US" b="0" dirty="0"/>
              <a:t>Healthy Lifestyles</a:t>
            </a:r>
            <a:br>
              <a:rPr lang="en-US" b="0" dirty="0"/>
            </a:br>
            <a:r>
              <a:rPr lang="en-US" b="0" dirty="0"/>
              <a:t>EAP</a:t>
            </a:r>
            <a:br>
              <a:rPr lang="en-US" b="0" dirty="0"/>
            </a:br>
            <a:r>
              <a:rPr lang="en-US" b="0" dirty="0"/>
              <a:t>Leave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C699881-7749-4850-9FAF-2EF45667C6B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488711" y="575684"/>
            <a:ext cx="3589462" cy="3589460"/>
          </a:xfrm>
          <a:solidFill>
            <a:schemeClr val="accent2"/>
          </a:solidFill>
        </p:spPr>
        <p:txBody>
          <a:bodyPr lIns="0" rIns="0">
            <a:noAutofit/>
          </a:bodyPr>
          <a:lstStyle/>
          <a:p>
            <a:r>
              <a:rPr lang="en-US" sz="2500" u="sng" dirty="0"/>
              <a:t>SAVINGS PLANS</a:t>
            </a:r>
          </a:p>
          <a:p>
            <a:pPr>
              <a:spcBef>
                <a:spcPts val="0"/>
              </a:spcBef>
            </a:pPr>
            <a:r>
              <a:rPr lang="en-US" b="0" dirty="0"/>
              <a:t>Retirement </a:t>
            </a:r>
          </a:p>
          <a:p>
            <a:pPr>
              <a:spcBef>
                <a:spcPts val="0"/>
              </a:spcBef>
            </a:pPr>
            <a:r>
              <a:rPr lang="en-US" b="0" dirty="0"/>
              <a:t>URS Plan Options </a:t>
            </a:r>
          </a:p>
          <a:p>
            <a:pPr>
              <a:spcBef>
                <a:spcPts val="0"/>
              </a:spcBef>
            </a:pPr>
            <a:r>
              <a:rPr lang="en-US" b="0" dirty="0"/>
              <a:t>Health Savings Account</a:t>
            </a:r>
          </a:p>
          <a:p>
            <a:pPr>
              <a:spcBef>
                <a:spcPts val="0"/>
              </a:spcBef>
            </a:pPr>
            <a:r>
              <a:rPr lang="en-US" b="0" dirty="0"/>
              <a:t>Flexible Spending Accounts</a:t>
            </a:r>
          </a:p>
          <a:p>
            <a:pPr>
              <a:spcBef>
                <a:spcPts val="0"/>
              </a:spcBef>
            </a:pPr>
            <a:r>
              <a:rPr lang="en-US" b="0" dirty="0"/>
              <a:t>– Health, Daycare &amp; Limited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8E39288-FC96-4068-9F57-9F890AAA1CD0}"/>
              </a:ext>
            </a:extLst>
          </p:cNvPr>
          <p:cNvSpPr>
            <a:spLocks noGrp="1"/>
          </p:cNvSpPr>
          <p:nvPr>
            <p:ph type="body" idx="10"/>
          </p:nvPr>
        </p:nvSpPr>
        <p:spPr>
          <a:xfrm>
            <a:off x="1176780" y="3520781"/>
            <a:ext cx="3252780" cy="3216853"/>
          </a:xfrm>
          <a:solidFill>
            <a:schemeClr val="accent4"/>
          </a:solidFill>
        </p:spPr>
        <p:txBody>
          <a:bodyPr lIns="0" tIns="0" rIns="0" bIns="0">
            <a:noAutofit/>
          </a:bodyPr>
          <a:lstStyle/>
          <a:p>
            <a:pPr>
              <a:spcBef>
                <a:spcPts val="0"/>
              </a:spcBef>
            </a:pPr>
            <a:r>
              <a:rPr lang="en-US" sz="2500" u="sng" dirty="0"/>
              <a:t>DISCOUNTS </a:t>
            </a:r>
            <a:br>
              <a:rPr lang="en-US" sz="2500" u="sng" dirty="0"/>
            </a:br>
            <a:r>
              <a:rPr lang="en-US" sz="2500" u="sng" dirty="0"/>
              <a:t>&amp; PERKS</a:t>
            </a:r>
          </a:p>
          <a:p>
            <a:pPr>
              <a:spcBef>
                <a:spcPts val="0"/>
              </a:spcBef>
            </a:pPr>
            <a:r>
              <a:rPr lang="en-US" b="0" dirty="0"/>
              <a:t>Voluntary Benefits</a:t>
            </a:r>
          </a:p>
          <a:p>
            <a:pPr>
              <a:spcBef>
                <a:spcPts val="0"/>
              </a:spcBef>
            </a:pPr>
            <a:r>
              <a:rPr lang="en-US" b="0" dirty="0"/>
              <a:t>On-Site Daycare</a:t>
            </a:r>
          </a:p>
          <a:p>
            <a:pPr>
              <a:spcBef>
                <a:spcPts val="0"/>
              </a:spcBef>
            </a:pPr>
            <a:endParaRPr lang="en-US" b="0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A66E115-4950-4AB0-8DD7-D66ECEC488B3}"/>
              </a:ext>
            </a:extLst>
          </p:cNvPr>
          <p:cNvSpPr>
            <a:spLocks noGrp="1"/>
          </p:cNvSpPr>
          <p:nvPr>
            <p:ph type="body" idx="11"/>
          </p:nvPr>
        </p:nvSpPr>
        <p:spPr>
          <a:xfrm>
            <a:off x="6352171" y="54990"/>
            <a:ext cx="2310603" cy="2177416"/>
          </a:xfrm>
          <a:solidFill>
            <a:schemeClr val="accent6"/>
          </a:solidFill>
        </p:spPr>
        <p:txBody>
          <a:bodyPr>
            <a:normAutofit fontScale="92500" lnSpcReduction="20000"/>
          </a:bodyPr>
          <a:lstStyle/>
          <a:p>
            <a:r>
              <a:rPr lang="en-US" sz="3000" u="sng" dirty="0"/>
              <a:t>HEALTH</a:t>
            </a:r>
          </a:p>
          <a:p>
            <a:r>
              <a:rPr lang="en-US" b="0" dirty="0"/>
              <a:t>Medical &amp; Pharmacy</a:t>
            </a:r>
          </a:p>
          <a:p>
            <a:r>
              <a:rPr lang="en-US" b="0" dirty="0"/>
              <a:t>Dental</a:t>
            </a:r>
          </a:p>
          <a:p>
            <a:r>
              <a:rPr lang="en-US" b="0" dirty="0"/>
              <a:t>Vision 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1A7D98B6-7D5D-4435-BC88-308752B3DF69}"/>
              </a:ext>
            </a:extLst>
          </p:cNvPr>
          <p:cNvSpPr>
            <a:spLocks noGrp="1"/>
          </p:cNvSpPr>
          <p:nvPr>
            <p:ph type="body" idx="13"/>
          </p:nvPr>
        </p:nvSpPr>
        <p:spPr>
          <a:xfrm>
            <a:off x="322217" y="67921"/>
            <a:ext cx="3452860" cy="3452860"/>
          </a:xfrm>
          <a:solidFill>
            <a:schemeClr val="accent5"/>
          </a:solidFill>
        </p:spPr>
        <p:txBody>
          <a:bodyPr lIns="0" tIns="0" rIns="0" bIns="0">
            <a:noAutofit/>
          </a:bodyPr>
          <a:lstStyle/>
          <a:p>
            <a:pPr>
              <a:spcBef>
                <a:spcPts val="0"/>
              </a:spcBef>
            </a:pPr>
            <a:r>
              <a:rPr lang="en-US" sz="2500" u="sng" dirty="0"/>
              <a:t>INCOME PROTECTION</a:t>
            </a:r>
          </a:p>
          <a:p>
            <a:pPr>
              <a:spcBef>
                <a:spcPts val="0"/>
              </a:spcBef>
            </a:pPr>
            <a:r>
              <a:rPr lang="en-US" b="0" dirty="0"/>
              <a:t>Short Term Disability</a:t>
            </a:r>
          </a:p>
          <a:p>
            <a:pPr>
              <a:spcBef>
                <a:spcPts val="0"/>
              </a:spcBef>
            </a:pPr>
            <a:r>
              <a:rPr lang="en-US" b="0" dirty="0"/>
              <a:t>Long Term Disability</a:t>
            </a:r>
          </a:p>
          <a:p>
            <a:pPr>
              <a:spcBef>
                <a:spcPts val="0"/>
              </a:spcBef>
            </a:pPr>
            <a:r>
              <a:rPr lang="en-US" b="0" dirty="0"/>
              <a:t>Life Insurance</a:t>
            </a:r>
          </a:p>
          <a:p>
            <a:pPr>
              <a:spcBef>
                <a:spcPts val="0"/>
              </a:spcBef>
            </a:pPr>
            <a:r>
              <a:rPr lang="en-US" b="0" dirty="0"/>
              <a:t>Hospital Indemnity</a:t>
            </a:r>
          </a:p>
          <a:p>
            <a:pPr>
              <a:spcBef>
                <a:spcPts val="0"/>
              </a:spcBef>
            </a:pPr>
            <a:r>
              <a:rPr lang="en-US" b="0" dirty="0"/>
              <a:t>Accident/Illness</a:t>
            </a:r>
          </a:p>
        </p:txBody>
      </p:sp>
      <p:pic>
        <p:nvPicPr>
          <p:cNvPr id="9" name="Graphic 8" descr="Stethoscope">
            <a:extLst>
              <a:ext uri="{FF2B5EF4-FFF2-40B4-BE49-F238E27FC236}">
                <a16:creationId xmlns:a16="http://schemas.microsoft.com/office/drawing/2014/main" id="{7BF59D41-8AB4-47D0-92F0-D8D29570DE2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788994" y="2121088"/>
            <a:ext cx="685800" cy="685800"/>
          </a:xfrm>
          <a:prstGeom prst="rect">
            <a:avLst/>
          </a:prstGeom>
        </p:spPr>
      </p:pic>
      <p:pic>
        <p:nvPicPr>
          <p:cNvPr id="13" name="Graphic 12" descr="Piggy Bank">
            <a:extLst>
              <a:ext uri="{FF2B5EF4-FFF2-40B4-BE49-F238E27FC236}">
                <a16:creationId xmlns:a16="http://schemas.microsoft.com/office/drawing/2014/main" id="{3DAB8854-9C6C-41B2-B437-E2850AF78EF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7083187" y="3072368"/>
            <a:ext cx="685800" cy="685800"/>
          </a:xfrm>
          <a:prstGeom prst="rect">
            <a:avLst/>
          </a:prstGeom>
        </p:spPr>
      </p:pic>
      <p:pic>
        <p:nvPicPr>
          <p:cNvPr id="16" name="Graphic 15" descr="Fruit bowl">
            <a:extLst>
              <a:ext uri="{FF2B5EF4-FFF2-40B4-BE49-F238E27FC236}">
                <a16:creationId xmlns:a16="http://schemas.microsoft.com/office/drawing/2014/main" id="{7D8B9EF1-72D1-4D61-9561-BA6D540F27AD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6588318" y="4485742"/>
            <a:ext cx="685800" cy="685800"/>
          </a:xfrm>
          <a:prstGeom prst="rect">
            <a:avLst/>
          </a:prstGeom>
        </p:spPr>
      </p:pic>
      <p:pic>
        <p:nvPicPr>
          <p:cNvPr id="18" name="Graphic 17" descr="Money">
            <a:extLst>
              <a:ext uri="{FF2B5EF4-FFF2-40B4-BE49-F238E27FC236}">
                <a16:creationId xmlns:a16="http://schemas.microsoft.com/office/drawing/2014/main" id="{CDD3787B-4924-4E0F-838F-AC3CBB20CD87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4525616" y="3076032"/>
            <a:ext cx="685800" cy="685800"/>
          </a:xfrm>
          <a:prstGeom prst="rect">
            <a:avLst/>
          </a:prstGeom>
        </p:spPr>
      </p:pic>
      <p:pic>
        <p:nvPicPr>
          <p:cNvPr id="22" name="Graphic 21" descr="Thumbs up sign">
            <a:extLst>
              <a:ext uri="{FF2B5EF4-FFF2-40B4-BE49-F238E27FC236}">
                <a16:creationId xmlns:a16="http://schemas.microsoft.com/office/drawing/2014/main" id="{7588DF99-18B0-4AE1-8A7A-FEF4D89AFE48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4992242" y="4447445"/>
            <a:ext cx="685800" cy="685800"/>
          </a:xfrm>
          <a:prstGeom prst="rect">
            <a:avLst/>
          </a:prstGeom>
        </p:spPr>
      </p:pic>
      <p:sp>
        <p:nvSpPr>
          <p:cNvPr id="29" name="Oval 28">
            <a:extLst>
              <a:ext uri="{FF2B5EF4-FFF2-40B4-BE49-F238E27FC236}">
                <a16:creationId xmlns:a16="http://schemas.microsoft.com/office/drawing/2014/main" id="{31DB8693-ACE1-4E2A-830D-F9AD90BA89D4}"/>
              </a:ext>
            </a:extLst>
          </p:cNvPr>
          <p:cNvSpPr/>
          <p:nvPr/>
        </p:nvSpPr>
        <p:spPr>
          <a:xfrm>
            <a:off x="5233925" y="2983518"/>
            <a:ext cx="1724148" cy="1724148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w Cen MT"/>
              <a:ea typeface="+mn-ea"/>
              <a:cs typeface="+mn-cs"/>
            </a:endParaRPr>
          </a:p>
        </p:txBody>
      </p:sp>
      <p:pic>
        <p:nvPicPr>
          <p:cNvPr id="24" name="Graphic 23" descr="Female Profile">
            <a:extLst>
              <a:ext uri="{FF2B5EF4-FFF2-40B4-BE49-F238E27FC236}">
                <a16:creationId xmlns:a16="http://schemas.microsoft.com/office/drawing/2014/main" id="{967DF49A-4BA7-42A1-8A62-F85ABC929FFA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6218563" y="3520781"/>
            <a:ext cx="739510" cy="739510"/>
          </a:xfrm>
          <a:prstGeom prst="rect">
            <a:avLst/>
          </a:prstGeom>
        </p:spPr>
      </p:pic>
      <p:pic>
        <p:nvPicPr>
          <p:cNvPr id="25" name="Graphic 24" descr="Office worker">
            <a:extLst>
              <a:ext uri="{FF2B5EF4-FFF2-40B4-BE49-F238E27FC236}">
                <a16:creationId xmlns:a16="http://schemas.microsoft.com/office/drawing/2014/main" id="{8EFBD690-5B30-4650-90E5-654DD0703045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5250285" y="3399805"/>
            <a:ext cx="1047640" cy="1047640"/>
          </a:xfrm>
          <a:prstGeom prst="rect">
            <a:avLst/>
          </a:prstGeom>
        </p:spPr>
      </p:pic>
      <p:pic>
        <p:nvPicPr>
          <p:cNvPr id="26" name="Graphic 25" descr="Construction worker">
            <a:extLst>
              <a:ext uri="{FF2B5EF4-FFF2-40B4-BE49-F238E27FC236}">
                <a16:creationId xmlns:a16="http://schemas.microsoft.com/office/drawing/2014/main" id="{D3755472-A0F8-4BFA-BB26-98B7642EA384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96DAC541-7B7A-43D3-8B79-37D633B846F1}">
                <asvg:svgBlip xmlns:asvg="http://schemas.microsoft.com/office/drawing/2016/SVG/main" r:embed="rId19"/>
              </a:ext>
            </a:extLst>
          </a:blip>
          <a:stretch>
            <a:fillRect/>
          </a:stretch>
        </p:blipFill>
        <p:spPr>
          <a:xfrm>
            <a:off x="5633820" y="2999237"/>
            <a:ext cx="924388" cy="924388"/>
          </a:xfrm>
          <a:prstGeom prst="rect">
            <a:avLst/>
          </a:prstGeom>
        </p:spPr>
      </p:pic>
      <p:pic>
        <p:nvPicPr>
          <p:cNvPr id="31" name="Picture 30" descr="A picture containing object, clock&#10;&#10;Description automatically generated">
            <a:extLst>
              <a:ext uri="{FF2B5EF4-FFF2-40B4-BE49-F238E27FC236}">
                <a16:creationId xmlns:a16="http://schemas.microsoft.com/office/drawing/2014/main" id="{42CF5BEF-D75D-4FFF-93A6-F9FCAF284DD5}"/>
              </a:ext>
            </a:extLst>
          </p:cNvPr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11534775" y="0"/>
            <a:ext cx="657225" cy="666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973787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1000"/>
                            </p:stCondLst>
                            <p:childTnLst>
                              <p:par>
                                <p:cTn id="6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1500"/>
                            </p:stCondLst>
                            <p:childTnLst>
                              <p:par>
                                <p:cTn id="10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7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9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4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6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7" fill="hold">
                            <p:stCondLst>
                              <p:cond delay="500"/>
                            </p:stCondLst>
                            <p:childTnLst>
                              <p:par>
                                <p:cTn id="12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uiExpand="1" build="p" animBg="1"/>
      <p:bldP spid="4" grpId="0" build="p" animBg="1"/>
      <p:bldP spid="5" grpId="0" uiExpand="1" build="p" animBg="1"/>
      <p:bldP spid="7" grpId="0" uiExpand="1" build="p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Picture 27">
            <a:extLst>
              <a:ext uri="{FF2B5EF4-FFF2-40B4-BE49-F238E27FC236}">
                <a16:creationId xmlns:a16="http://schemas.microsoft.com/office/drawing/2014/main" id="{200315BA-87A5-4766-A2C1-3F8DA4E53B0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140634">
            <a:off x="4081462" y="1859630"/>
            <a:ext cx="4029075" cy="397192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AA297AA-E5EC-4447-A08B-71679AB9E4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76299" y="4323161"/>
            <a:ext cx="2543951" cy="2373445"/>
          </a:xfrm>
          <a:solidFill>
            <a:schemeClr val="accent3"/>
          </a:solidFill>
        </p:spPr>
        <p:txBody>
          <a:bodyPr>
            <a:normAutofit fontScale="90000"/>
          </a:bodyPr>
          <a:lstStyle/>
          <a:p>
            <a:r>
              <a:rPr lang="en-US" sz="3300" u="sng" dirty="0"/>
              <a:t>WELLNESS</a:t>
            </a:r>
            <a:br>
              <a:rPr lang="en-US" dirty="0"/>
            </a:br>
            <a:r>
              <a:rPr lang="en-US" b="0" dirty="0"/>
              <a:t>On-Site Clinic</a:t>
            </a:r>
            <a:br>
              <a:rPr lang="en-US" b="0" dirty="0"/>
            </a:br>
            <a:r>
              <a:rPr lang="en-US" b="0" dirty="0"/>
              <a:t>Healthy Lifestyles</a:t>
            </a:r>
            <a:br>
              <a:rPr lang="en-US" b="0" dirty="0"/>
            </a:br>
            <a:r>
              <a:rPr lang="en-US" b="0" dirty="0"/>
              <a:t>EAP</a:t>
            </a:r>
            <a:br>
              <a:rPr lang="en-US" b="0" dirty="0"/>
            </a:br>
            <a:r>
              <a:rPr lang="en-US" b="0" dirty="0"/>
              <a:t>Leave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C699881-7749-4850-9FAF-2EF45667C6B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383" y="859160"/>
            <a:ext cx="3589462" cy="3589460"/>
          </a:xfrm>
          <a:solidFill>
            <a:schemeClr val="accent2"/>
          </a:solidFill>
        </p:spPr>
        <p:txBody>
          <a:bodyPr lIns="0" rIns="0">
            <a:noAutofit/>
          </a:bodyPr>
          <a:lstStyle/>
          <a:p>
            <a:r>
              <a:rPr lang="en-US" sz="2500" u="sng" dirty="0"/>
              <a:t>SAVINGS PLANS</a:t>
            </a:r>
          </a:p>
          <a:p>
            <a:pPr>
              <a:spcBef>
                <a:spcPts val="0"/>
              </a:spcBef>
            </a:pPr>
            <a:r>
              <a:rPr lang="en-US" b="0" dirty="0"/>
              <a:t>Retirement </a:t>
            </a:r>
          </a:p>
          <a:p>
            <a:pPr>
              <a:spcBef>
                <a:spcPts val="0"/>
              </a:spcBef>
            </a:pPr>
            <a:r>
              <a:rPr lang="en-US" b="0" dirty="0"/>
              <a:t>URS Plan Options </a:t>
            </a:r>
          </a:p>
          <a:p>
            <a:pPr>
              <a:spcBef>
                <a:spcPts val="0"/>
              </a:spcBef>
            </a:pPr>
            <a:r>
              <a:rPr lang="en-US" b="0" dirty="0"/>
              <a:t>Health Savings Account</a:t>
            </a:r>
          </a:p>
          <a:p>
            <a:pPr>
              <a:spcBef>
                <a:spcPts val="0"/>
              </a:spcBef>
            </a:pPr>
            <a:r>
              <a:rPr lang="en-US" b="0" dirty="0"/>
              <a:t>Flexible Spending Accounts</a:t>
            </a:r>
          </a:p>
          <a:p>
            <a:pPr>
              <a:spcBef>
                <a:spcPts val="0"/>
              </a:spcBef>
            </a:pPr>
            <a:r>
              <a:rPr lang="en-US" b="0" dirty="0"/>
              <a:t>– Health, Daycare &amp; Limited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8E39288-FC96-4068-9F57-9F890AAA1CD0}"/>
              </a:ext>
            </a:extLst>
          </p:cNvPr>
          <p:cNvSpPr>
            <a:spLocks noGrp="1"/>
          </p:cNvSpPr>
          <p:nvPr>
            <p:ph type="body" idx="10"/>
          </p:nvPr>
        </p:nvSpPr>
        <p:spPr>
          <a:xfrm>
            <a:off x="1140808" y="3429000"/>
            <a:ext cx="3259694" cy="3267606"/>
          </a:xfrm>
          <a:solidFill>
            <a:schemeClr val="accent4"/>
          </a:solidFill>
        </p:spPr>
        <p:txBody>
          <a:bodyPr lIns="0" tIns="0" rIns="0" bIns="0">
            <a:noAutofit/>
          </a:bodyPr>
          <a:lstStyle/>
          <a:p>
            <a:pPr>
              <a:spcBef>
                <a:spcPts val="0"/>
              </a:spcBef>
            </a:pPr>
            <a:r>
              <a:rPr lang="en-US" sz="2500" u="sng" dirty="0"/>
              <a:t>DISCOUNTS </a:t>
            </a:r>
            <a:br>
              <a:rPr lang="en-US" sz="2500" u="sng" dirty="0"/>
            </a:br>
            <a:r>
              <a:rPr lang="en-US" sz="2500" u="sng" dirty="0"/>
              <a:t>&amp; PERKS</a:t>
            </a:r>
            <a:endParaRPr lang="en-US" b="0" dirty="0"/>
          </a:p>
          <a:p>
            <a:pPr>
              <a:spcBef>
                <a:spcPts val="0"/>
              </a:spcBef>
            </a:pPr>
            <a:r>
              <a:rPr lang="en-US" b="0" dirty="0"/>
              <a:t>Voluntary Benefits</a:t>
            </a:r>
          </a:p>
          <a:p>
            <a:pPr>
              <a:spcBef>
                <a:spcPts val="0"/>
              </a:spcBef>
            </a:pPr>
            <a:r>
              <a:rPr lang="en-US" b="0" dirty="0"/>
              <a:t>On-site Daycare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A66E115-4950-4AB0-8DD7-D66ECEC488B3}"/>
              </a:ext>
            </a:extLst>
          </p:cNvPr>
          <p:cNvSpPr>
            <a:spLocks noGrp="1"/>
          </p:cNvSpPr>
          <p:nvPr>
            <p:ph type="body" idx="11"/>
          </p:nvPr>
        </p:nvSpPr>
        <p:spPr>
          <a:xfrm>
            <a:off x="6327078" y="64966"/>
            <a:ext cx="2308217" cy="2165158"/>
          </a:xfrm>
          <a:solidFill>
            <a:schemeClr val="accent6"/>
          </a:solidFill>
        </p:spPr>
        <p:txBody>
          <a:bodyPr>
            <a:normAutofit fontScale="85000" lnSpcReduction="20000"/>
          </a:bodyPr>
          <a:lstStyle/>
          <a:p>
            <a:r>
              <a:rPr lang="en-US" sz="3000" u="sng" dirty="0"/>
              <a:t>HEALTH</a:t>
            </a:r>
          </a:p>
          <a:p>
            <a:r>
              <a:rPr lang="en-US" b="0" dirty="0"/>
              <a:t>Medical &amp; Pharmacy</a:t>
            </a:r>
          </a:p>
          <a:p>
            <a:r>
              <a:rPr lang="en-US" b="0" dirty="0"/>
              <a:t>Dental </a:t>
            </a:r>
          </a:p>
          <a:p>
            <a:r>
              <a:rPr lang="en-US" b="0" dirty="0"/>
              <a:t>Vision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1A7D98B6-7D5D-4435-BC88-308752B3DF69}"/>
              </a:ext>
            </a:extLst>
          </p:cNvPr>
          <p:cNvSpPr>
            <a:spLocks noGrp="1"/>
          </p:cNvSpPr>
          <p:nvPr>
            <p:ph type="body" idx="13"/>
          </p:nvPr>
        </p:nvSpPr>
        <p:spPr>
          <a:xfrm>
            <a:off x="235176" y="106001"/>
            <a:ext cx="3334879" cy="3293803"/>
          </a:xfrm>
          <a:solidFill>
            <a:schemeClr val="accent5"/>
          </a:solidFill>
        </p:spPr>
        <p:txBody>
          <a:bodyPr lIns="0" tIns="0" rIns="0" bIns="0">
            <a:noAutofit/>
          </a:bodyPr>
          <a:lstStyle/>
          <a:p>
            <a:pPr>
              <a:spcBef>
                <a:spcPts val="0"/>
              </a:spcBef>
            </a:pPr>
            <a:r>
              <a:rPr lang="en-US" sz="2500" u="sng" dirty="0"/>
              <a:t>INCOME PROTECTION</a:t>
            </a:r>
          </a:p>
          <a:p>
            <a:pPr>
              <a:spcBef>
                <a:spcPts val="0"/>
              </a:spcBef>
            </a:pPr>
            <a:r>
              <a:rPr lang="en-US" b="0" dirty="0"/>
              <a:t>Short Term Disability</a:t>
            </a:r>
          </a:p>
          <a:p>
            <a:pPr>
              <a:spcBef>
                <a:spcPts val="0"/>
              </a:spcBef>
            </a:pPr>
            <a:r>
              <a:rPr lang="en-US" b="0" dirty="0"/>
              <a:t>Long Term Disability</a:t>
            </a:r>
          </a:p>
          <a:p>
            <a:pPr>
              <a:spcBef>
                <a:spcPts val="0"/>
              </a:spcBef>
            </a:pPr>
            <a:r>
              <a:rPr lang="en-US" b="0" dirty="0"/>
              <a:t>Life Insurance</a:t>
            </a:r>
          </a:p>
          <a:p>
            <a:pPr>
              <a:spcBef>
                <a:spcPts val="0"/>
              </a:spcBef>
            </a:pPr>
            <a:r>
              <a:rPr lang="en-US" b="0" dirty="0"/>
              <a:t>Hospital Indemnity</a:t>
            </a:r>
          </a:p>
          <a:p>
            <a:pPr>
              <a:spcBef>
                <a:spcPts val="0"/>
              </a:spcBef>
            </a:pPr>
            <a:r>
              <a:rPr lang="en-US" b="0" dirty="0"/>
              <a:t>Accident/Illness</a:t>
            </a:r>
          </a:p>
        </p:txBody>
      </p:sp>
      <p:pic>
        <p:nvPicPr>
          <p:cNvPr id="9" name="Graphic 8" descr="Stethoscope">
            <a:extLst>
              <a:ext uri="{FF2B5EF4-FFF2-40B4-BE49-F238E27FC236}">
                <a16:creationId xmlns:a16="http://schemas.microsoft.com/office/drawing/2014/main" id="{7BF59D41-8AB4-47D0-92F0-D8D29570DE2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788994" y="2121088"/>
            <a:ext cx="685800" cy="685800"/>
          </a:xfrm>
          <a:prstGeom prst="rect">
            <a:avLst/>
          </a:prstGeom>
        </p:spPr>
      </p:pic>
      <p:pic>
        <p:nvPicPr>
          <p:cNvPr id="13" name="Graphic 12" descr="Piggy Bank">
            <a:extLst>
              <a:ext uri="{FF2B5EF4-FFF2-40B4-BE49-F238E27FC236}">
                <a16:creationId xmlns:a16="http://schemas.microsoft.com/office/drawing/2014/main" id="{3DAB8854-9C6C-41B2-B437-E2850AF78EF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7083187" y="3072368"/>
            <a:ext cx="685800" cy="685800"/>
          </a:xfrm>
          <a:prstGeom prst="rect">
            <a:avLst/>
          </a:prstGeom>
        </p:spPr>
      </p:pic>
      <p:pic>
        <p:nvPicPr>
          <p:cNvPr id="16" name="Graphic 15" descr="Fruit bowl">
            <a:extLst>
              <a:ext uri="{FF2B5EF4-FFF2-40B4-BE49-F238E27FC236}">
                <a16:creationId xmlns:a16="http://schemas.microsoft.com/office/drawing/2014/main" id="{7D8B9EF1-72D1-4D61-9561-BA6D540F27AD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6588318" y="4485742"/>
            <a:ext cx="685800" cy="685800"/>
          </a:xfrm>
          <a:prstGeom prst="rect">
            <a:avLst/>
          </a:prstGeom>
        </p:spPr>
      </p:pic>
      <p:pic>
        <p:nvPicPr>
          <p:cNvPr id="18" name="Graphic 17" descr="Money">
            <a:extLst>
              <a:ext uri="{FF2B5EF4-FFF2-40B4-BE49-F238E27FC236}">
                <a16:creationId xmlns:a16="http://schemas.microsoft.com/office/drawing/2014/main" id="{CDD3787B-4924-4E0F-838F-AC3CBB20CD87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4525616" y="3076032"/>
            <a:ext cx="685800" cy="685800"/>
          </a:xfrm>
          <a:prstGeom prst="rect">
            <a:avLst/>
          </a:prstGeom>
        </p:spPr>
      </p:pic>
      <p:pic>
        <p:nvPicPr>
          <p:cNvPr id="22" name="Graphic 21" descr="Thumbs up sign">
            <a:extLst>
              <a:ext uri="{FF2B5EF4-FFF2-40B4-BE49-F238E27FC236}">
                <a16:creationId xmlns:a16="http://schemas.microsoft.com/office/drawing/2014/main" id="{7588DF99-18B0-4AE1-8A7A-FEF4D89AFE48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4992242" y="4447445"/>
            <a:ext cx="685800" cy="685800"/>
          </a:xfrm>
          <a:prstGeom prst="rect">
            <a:avLst/>
          </a:prstGeom>
        </p:spPr>
      </p:pic>
      <p:sp>
        <p:nvSpPr>
          <p:cNvPr id="29" name="Oval 28">
            <a:extLst>
              <a:ext uri="{FF2B5EF4-FFF2-40B4-BE49-F238E27FC236}">
                <a16:creationId xmlns:a16="http://schemas.microsoft.com/office/drawing/2014/main" id="{31DB8693-ACE1-4E2A-830D-F9AD90BA89D4}"/>
              </a:ext>
            </a:extLst>
          </p:cNvPr>
          <p:cNvSpPr/>
          <p:nvPr/>
        </p:nvSpPr>
        <p:spPr>
          <a:xfrm>
            <a:off x="5233925" y="2983518"/>
            <a:ext cx="1724148" cy="1724148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w Cen MT"/>
              <a:ea typeface="+mn-ea"/>
              <a:cs typeface="+mn-cs"/>
            </a:endParaRPr>
          </a:p>
        </p:txBody>
      </p:sp>
      <p:pic>
        <p:nvPicPr>
          <p:cNvPr id="24" name="Graphic 23" descr="Female Profile">
            <a:extLst>
              <a:ext uri="{FF2B5EF4-FFF2-40B4-BE49-F238E27FC236}">
                <a16:creationId xmlns:a16="http://schemas.microsoft.com/office/drawing/2014/main" id="{967DF49A-4BA7-42A1-8A62-F85ABC929FFA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6218563" y="3520781"/>
            <a:ext cx="739510" cy="739510"/>
          </a:xfrm>
          <a:prstGeom prst="rect">
            <a:avLst/>
          </a:prstGeom>
        </p:spPr>
      </p:pic>
      <p:pic>
        <p:nvPicPr>
          <p:cNvPr id="25" name="Graphic 24" descr="Office worker">
            <a:extLst>
              <a:ext uri="{FF2B5EF4-FFF2-40B4-BE49-F238E27FC236}">
                <a16:creationId xmlns:a16="http://schemas.microsoft.com/office/drawing/2014/main" id="{8EFBD690-5B30-4650-90E5-654DD0703045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5250285" y="3399805"/>
            <a:ext cx="1047640" cy="1047640"/>
          </a:xfrm>
          <a:prstGeom prst="rect">
            <a:avLst/>
          </a:prstGeom>
        </p:spPr>
      </p:pic>
      <p:pic>
        <p:nvPicPr>
          <p:cNvPr id="26" name="Graphic 25" descr="Construction worker">
            <a:extLst>
              <a:ext uri="{FF2B5EF4-FFF2-40B4-BE49-F238E27FC236}">
                <a16:creationId xmlns:a16="http://schemas.microsoft.com/office/drawing/2014/main" id="{D3755472-A0F8-4BFA-BB26-98B7642EA384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96DAC541-7B7A-43D3-8B79-37D633B846F1}">
                <asvg:svgBlip xmlns:asvg="http://schemas.microsoft.com/office/drawing/2016/SVG/main" r:embed="rId19"/>
              </a:ext>
            </a:extLst>
          </a:blip>
          <a:stretch>
            <a:fillRect/>
          </a:stretch>
        </p:blipFill>
        <p:spPr>
          <a:xfrm>
            <a:off x="5633820" y="2999237"/>
            <a:ext cx="924388" cy="924388"/>
          </a:xfrm>
          <a:prstGeom prst="rect">
            <a:avLst/>
          </a:prstGeom>
        </p:spPr>
      </p:pic>
      <p:pic>
        <p:nvPicPr>
          <p:cNvPr id="31" name="Picture 30" descr="A picture containing object, clock&#10;&#10;Description automatically generated">
            <a:extLst>
              <a:ext uri="{FF2B5EF4-FFF2-40B4-BE49-F238E27FC236}">
                <a16:creationId xmlns:a16="http://schemas.microsoft.com/office/drawing/2014/main" id="{42CF5BEF-D75D-4FFF-93A6-F9FCAF284DD5}"/>
              </a:ext>
            </a:extLst>
          </p:cNvPr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11534775" y="0"/>
            <a:ext cx="657225" cy="666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875017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1000"/>
                            </p:stCondLst>
                            <p:childTnLst>
                              <p:par>
                                <p:cTn id="6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1500"/>
                            </p:stCondLst>
                            <p:childTnLst>
                              <p:par>
                                <p:cTn id="10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4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9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1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4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6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7" fill="hold">
                            <p:stCondLst>
                              <p:cond delay="500"/>
                            </p:stCondLst>
                            <p:childTnLst>
                              <p:par>
                                <p:cTn id="12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uiExpand="1" build="p" animBg="1"/>
      <p:bldP spid="4" grpId="0" uiExpand="1" build="p" animBg="1"/>
      <p:bldP spid="5" grpId="0" uiExpand="1" build="p" animBg="1"/>
      <p:bldP spid="7" grpId="0" uiExpand="1" build="p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AC5D6B05-6AC5-488A-B63E-FE1D7CA04A5D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tx2"/>
          </a:solidFill>
        </p:spPr>
        <p:txBody>
          <a:bodyPr>
            <a:normAutofit/>
          </a:bodyPr>
          <a:lstStyle/>
          <a:p>
            <a:r>
              <a:rPr lang="en-US" sz="5200" dirty="0">
                <a:solidFill>
                  <a:schemeClr val="bg1"/>
                </a:solidFill>
              </a:rPr>
              <a:t>Welcome to Salt Lake County!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2987C5BF-AFFF-41D7-A024-F61419E170A6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609600" y="1537504"/>
            <a:ext cx="10972800" cy="418934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4600" b="1" dirty="0"/>
              <a:t>Benefits Orientation 2024</a:t>
            </a:r>
          </a:p>
          <a:p>
            <a:pPr marL="0" indent="0">
              <a:buNone/>
            </a:pPr>
            <a:r>
              <a:rPr lang="en-US" sz="4000" dirty="0"/>
              <a:t>Benefits team contacts:</a:t>
            </a:r>
          </a:p>
          <a:p>
            <a:r>
              <a:rPr lang="en-US" sz="3400" dirty="0"/>
              <a:t>phone: </a:t>
            </a:r>
            <a:r>
              <a:rPr lang="en-US" sz="3400" dirty="0">
                <a:solidFill>
                  <a:schemeClr val="accent6"/>
                </a:solidFill>
              </a:rPr>
              <a:t>(385) 468-0580</a:t>
            </a:r>
          </a:p>
          <a:p>
            <a:r>
              <a:rPr lang="en-US" sz="3400" dirty="0"/>
              <a:t>email: </a:t>
            </a:r>
            <a:r>
              <a:rPr lang="en-US" sz="3400" dirty="0">
                <a:solidFill>
                  <a:schemeClr val="accent6"/>
                </a:solidFill>
                <a:hlinkClick r:id="rId3"/>
              </a:rPr>
              <a:t>benefits@saltlakecounty.gov</a:t>
            </a:r>
            <a:r>
              <a:rPr lang="en-US" sz="3400" dirty="0">
                <a:solidFill>
                  <a:schemeClr val="accent6"/>
                </a:solidFill>
              </a:rPr>
              <a:t>  </a:t>
            </a:r>
          </a:p>
          <a:p>
            <a:r>
              <a:rPr lang="en-US" sz="3400" dirty="0"/>
              <a:t>website: </a:t>
            </a:r>
            <a:r>
              <a:rPr lang="en-US" sz="3400" dirty="0">
                <a:solidFill>
                  <a:schemeClr val="accent6"/>
                </a:solidFill>
                <a:hlinkClick r:id="rId4"/>
              </a:rPr>
              <a:t>https://slco.org/human-resources/benefits/</a:t>
            </a:r>
            <a:r>
              <a:rPr lang="en-US" sz="3400" dirty="0">
                <a:solidFill>
                  <a:schemeClr val="accent6"/>
                </a:solidFill>
              </a:rPr>
              <a:t> 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1D13538-4034-4FE9-B32E-6BB93F79316C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0" y="5726851"/>
            <a:ext cx="12192000" cy="1131149"/>
          </a:xfrm>
          <a:solidFill>
            <a:srgbClr val="FFC000"/>
          </a:solidFill>
        </p:spPr>
        <p:txBody>
          <a:bodyPr anchor="ctr">
            <a:noAutofit/>
          </a:bodyPr>
          <a:lstStyle/>
          <a:p>
            <a:pPr marL="0" indent="0" algn="ctr">
              <a:buNone/>
            </a:pPr>
            <a:r>
              <a:rPr lang="en-US" sz="3600" dirty="0">
                <a:solidFill>
                  <a:schemeClr val="accent6"/>
                </a:solidFill>
              </a:rPr>
              <a:t>**Remember – You have 31 days from your date of hire </a:t>
            </a:r>
            <a:br>
              <a:rPr lang="en-US" sz="3600" dirty="0">
                <a:solidFill>
                  <a:schemeClr val="accent6"/>
                </a:solidFill>
              </a:rPr>
            </a:br>
            <a:r>
              <a:rPr lang="en-US" sz="3600" dirty="0">
                <a:solidFill>
                  <a:schemeClr val="accent6"/>
                </a:solidFill>
              </a:rPr>
              <a:t>to enroll in or waive your benefits**</a:t>
            </a:r>
          </a:p>
        </p:txBody>
      </p:sp>
    </p:spTree>
    <p:extLst>
      <p:ext uri="{BB962C8B-B14F-4D97-AF65-F5344CB8AC3E}">
        <p14:creationId xmlns:p14="http://schemas.microsoft.com/office/powerpoint/2010/main" val="420082086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animMotion origin="layout" path="M 3.54167E-6 -1.11111E-6 L 3.54167E-6 -0.07222 " pathEditMode="relative" rAng="0" ptsTypes="AA">
                                      <p:cBhvr>
                                        <p:cTn id="14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15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6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7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8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 animBg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F82E52-3241-433B-AB9E-12D2AFFCC4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1987383"/>
            <a:ext cx="10972800" cy="1039091"/>
          </a:xfrm>
        </p:spPr>
        <p:txBody>
          <a:bodyPr/>
          <a:lstStyle/>
          <a:p>
            <a:r>
              <a:rPr lang="en-US" dirty="0"/>
              <a:t>- BREAK -</a:t>
            </a:r>
          </a:p>
        </p:txBody>
      </p:sp>
    </p:spTree>
    <p:extLst>
      <p:ext uri="{BB962C8B-B14F-4D97-AF65-F5344CB8AC3E}">
        <p14:creationId xmlns:p14="http://schemas.microsoft.com/office/powerpoint/2010/main" val="373027183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1">
            <a:extLst>
              <a:ext uri="{FF2B5EF4-FFF2-40B4-BE49-F238E27FC236}">
                <a16:creationId xmlns:a16="http://schemas.microsoft.com/office/drawing/2014/main" id="{94C582A2-A406-4C9B-A3DA-BA4EECAB37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200" dirty="0"/>
              <a:t>County Employee Benefit Eligibility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AFAF325-AF9F-430B-8DF6-F515A051448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423410" y="1268731"/>
            <a:ext cx="6892290" cy="712126"/>
          </a:xfrm>
          <a:solidFill>
            <a:srgbClr val="FFC000"/>
          </a:solidFill>
        </p:spPr>
        <p:txBody>
          <a:bodyPr anchor="ctr">
            <a:normAutofit fontScale="77500" lnSpcReduction="20000"/>
          </a:bodyPr>
          <a:lstStyle/>
          <a:p>
            <a:r>
              <a:rPr lang="en-US" b="1" dirty="0">
                <a:solidFill>
                  <a:schemeClr val="accent6"/>
                </a:solidFill>
              </a:rPr>
              <a:t>SPOUSE – CHILDREN – ADULT DESIGNEE</a:t>
            </a:r>
            <a:r>
              <a:rPr lang="en-US" b="1" dirty="0"/>
              <a:t> </a:t>
            </a:r>
          </a:p>
        </p:txBody>
      </p:sp>
      <p:sp>
        <p:nvSpPr>
          <p:cNvPr id="7" name="Content Placeholder 4">
            <a:extLst>
              <a:ext uri="{FF2B5EF4-FFF2-40B4-BE49-F238E27FC236}">
                <a16:creationId xmlns:a16="http://schemas.microsoft.com/office/drawing/2014/main" id="{C9BEA899-FF1F-41B9-8654-AE0E6E24190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7715" y="1980856"/>
            <a:ext cx="10656570" cy="4139317"/>
          </a:xfrm>
        </p:spPr>
        <p:txBody>
          <a:bodyPr>
            <a:normAutofit fontScale="70000" lnSpcReduction="20000"/>
          </a:bodyPr>
          <a:lstStyle/>
          <a:p>
            <a:r>
              <a:rPr lang="en-US" b="1" dirty="0"/>
              <a:t>Legal Spouse</a:t>
            </a:r>
          </a:p>
          <a:p>
            <a:r>
              <a:rPr lang="en-US" b="1" dirty="0"/>
              <a:t>Dependent Children</a:t>
            </a:r>
          </a:p>
          <a:p>
            <a:pPr lvl="1"/>
            <a:r>
              <a:rPr lang="en-US" dirty="0"/>
              <a:t>Up to age 26 – single, married or in school</a:t>
            </a:r>
          </a:p>
          <a:p>
            <a:pPr lvl="1"/>
            <a:r>
              <a:rPr lang="en-US" dirty="0"/>
              <a:t>If disabled – Qualifying Disability determined by the Health Plan</a:t>
            </a:r>
          </a:p>
          <a:p>
            <a:r>
              <a:rPr lang="en-US" b="1" dirty="0"/>
              <a:t>Adult Designee</a:t>
            </a:r>
          </a:p>
          <a:p>
            <a:pPr lvl="1"/>
            <a:r>
              <a:rPr lang="en-US" dirty="0"/>
              <a:t>Domestic Partner/Significant Other to whom you are </a:t>
            </a:r>
            <a:r>
              <a:rPr lang="en-US" b="1" dirty="0"/>
              <a:t>not </a:t>
            </a:r>
            <a:r>
              <a:rPr lang="en-US" dirty="0"/>
              <a:t>married </a:t>
            </a:r>
            <a:r>
              <a:rPr lang="en-US" b="1" dirty="0"/>
              <a:t>OR</a:t>
            </a:r>
            <a:r>
              <a:rPr lang="en-US" dirty="0"/>
              <a:t> a family member with whom you share a financial relationship</a:t>
            </a:r>
          </a:p>
          <a:p>
            <a:pPr lvl="1"/>
            <a:r>
              <a:rPr lang="en-US" dirty="0"/>
              <a:t>Neither of you can be married to someone else</a:t>
            </a:r>
          </a:p>
          <a:p>
            <a:pPr lvl="1"/>
            <a:r>
              <a:rPr lang="en-US" dirty="0"/>
              <a:t>Both must be over age 18</a:t>
            </a:r>
          </a:p>
          <a:p>
            <a:pPr lvl="1"/>
            <a:r>
              <a:rPr lang="en-US" dirty="0"/>
              <a:t>Share joint expenses/financial obligations</a:t>
            </a:r>
          </a:p>
          <a:p>
            <a:pPr lvl="2"/>
            <a:r>
              <a:rPr lang="en-US" b="1" dirty="0"/>
              <a:t>MUST</a:t>
            </a:r>
            <a:r>
              <a:rPr lang="en-US" dirty="0"/>
              <a:t> provide required affidavit and supporting documentation</a:t>
            </a:r>
          </a:p>
        </p:txBody>
      </p:sp>
    </p:spTree>
    <p:extLst>
      <p:ext uri="{BB962C8B-B14F-4D97-AF65-F5344CB8AC3E}">
        <p14:creationId xmlns:p14="http://schemas.microsoft.com/office/powerpoint/2010/main" val="21887370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uiExpand="1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E6A5B7-C016-4032-BD2C-D0CBB2918C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114783"/>
            <a:ext cx="10972800" cy="1039091"/>
          </a:xfrm>
        </p:spPr>
        <p:txBody>
          <a:bodyPr>
            <a:normAutofit/>
          </a:bodyPr>
          <a:lstStyle/>
          <a:p>
            <a:r>
              <a:rPr lang="en-US" sz="5200" dirty="0"/>
              <a:t>Medical Plans - Network Options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8D2CFC1D-2784-4FA3-B0D9-64A46D6D229D}"/>
              </a:ext>
            </a:extLst>
          </p:cNvPr>
          <p:cNvSpPr txBox="1"/>
          <p:nvPr/>
        </p:nvSpPr>
        <p:spPr>
          <a:xfrm>
            <a:off x="1062990" y="2853438"/>
            <a:ext cx="4183380" cy="369332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Select Health MED &amp; VALUE NETWORKS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E3EEF374-C169-4944-82B5-33CAF173C6C9}"/>
              </a:ext>
            </a:extLst>
          </p:cNvPr>
          <p:cNvSpPr txBox="1"/>
          <p:nvPr/>
        </p:nvSpPr>
        <p:spPr>
          <a:xfrm>
            <a:off x="7754062" y="2853438"/>
            <a:ext cx="2498769" cy="369332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SUMMIT NETWORK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C063688E-C94F-4C15-B300-75D366538C1A}"/>
              </a:ext>
            </a:extLst>
          </p:cNvPr>
          <p:cNvSpPr txBox="1"/>
          <p:nvPr/>
        </p:nvSpPr>
        <p:spPr>
          <a:xfrm>
            <a:off x="3467100" y="4956636"/>
            <a:ext cx="5257800" cy="369332"/>
          </a:xfrm>
          <a:prstGeom prst="rect">
            <a:avLst/>
          </a:prstGeom>
          <a:noFill/>
          <a:ln w="19050">
            <a:solidFill>
              <a:schemeClr val="accent6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Both hospitals below are In Network under either plan</a:t>
            </a:r>
          </a:p>
        </p:txBody>
      </p:sp>
      <p:pic>
        <p:nvPicPr>
          <p:cNvPr id="1026" name="Picture 2" descr="WOUND CARE - HOLY CROSS HOSPITAL - LEHI - 3000 N Triumph Blvd, Lehi, Utah -  Undersea/Hyperbaric Medicine - Phone Number - Yelp">
            <a:extLst>
              <a:ext uri="{FF2B5EF4-FFF2-40B4-BE49-F238E27FC236}">
                <a16:creationId xmlns:a16="http://schemas.microsoft.com/office/drawing/2014/main" id="{AC456BDF-DCC8-9F7A-11D8-53D74817E7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42219" y="3373479"/>
            <a:ext cx="1346220" cy="13462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MountainStar Healthcare (@MstarHealth) / X">
            <a:extLst>
              <a:ext uri="{FF2B5EF4-FFF2-40B4-BE49-F238E27FC236}">
                <a16:creationId xmlns:a16="http://schemas.microsoft.com/office/drawing/2014/main" id="{FC42C694-E9CF-EC0A-4607-5DD7CDE6475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21724" y="3373479"/>
            <a:ext cx="1346220" cy="1346220"/>
          </a:xfrm>
          <a:prstGeom prst="rect">
            <a:avLst/>
          </a:prstGeom>
          <a:noFill/>
          <a:ln>
            <a:solidFill>
              <a:srgbClr val="00206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University of Utah Health">
            <a:extLst>
              <a:ext uri="{FF2B5EF4-FFF2-40B4-BE49-F238E27FC236}">
                <a16:creationId xmlns:a16="http://schemas.microsoft.com/office/drawing/2014/main" id="{A720FC9A-2A3F-B588-4C2B-BC3153B4A6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62017" y="3373479"/>
            <a:ext cx="1928682" cy="1346220"/>
          </a:xfrm>
          <a:prstGeom prst="rect">
            <a:avLst/>
          </a:prstGeom>
          <a:noFill/>
          <a:ln>
            <a:solidFill>
              <a:srgbClr val="C0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Intermountain Name Change to Intermountain Health Official">
            <a:extLst>
              <a:ext uri="{FF2B5EF4-FFF2-40B4-BE49-F238E27FC236}">
                <a16:creationId xmlns:a16="http://schemas.microsoft.com/office/drawing/2014/main" id="{9C8A4923-215B-8DAB-18F0-E83906D043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7805" y="3373479"/>
            <a:ext cx="2633750" cy="1382786"/>
          </a:xfrm>
          <a:prstGeom prst="rect">
            <a:avLst/>
          </a:prstGeom>
          <a:noFill/>
          <a:ln>
            <a:solidFill>
              <a:srgbClr val="00206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Select Health Unveils New Look | Intermountain Healthcare">
            <a:extLst>
              <a:ext uri="{FF2B5EF4-FFF2-40B4-BE49-F238E27FC236}">
                <a16:creationId xmlns:a16="http://schemas.microsoft.com/office/drawing/2014/main" id="{0EC7908F-0ACC-158D-72F1-35483A9CB30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0175" y="1194105"/>
            <a:ext cx="3509010" cy="1518743"/>
          </a:xfrm>
          <a:prstGeom prst="rect">
            <a:avLst/>
          </a:prstGeom>
          <a:noFill/>
          <a:ln>
            <a:solidFill>
              <a:srgbClr val="00206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PEHP Health &amp; Benefits - Wikipedia">
            <a:extLst>
              <a:ext uri="{FF2B5EF4-FFF2-40B4-BE49-F238E27FC236}">
                <a16:creationId xmlns:a16="http://schemas.microsoft.com/office/drawing/2014/main" id="{BA370B1C-0EDD-1008-5A73-C002AF9DE2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6358" y="1194105"/>
            <a:ext cx="3154176" cy="15224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Major League Baseball | Blue for Kids | UMPS CARE">
            <a:extLst>
              <a:ext uri="{FF2B5EF4-FFF2-40B4-BE49-F238E27FC236}">
                <a16:creationId xmlns:a16="http://schemas.microsoft.com/office/drawing/2014/main" id="{A5D112AD-31F2-B7B6-A98D-50BC440691C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5758" y="5490108"/>
            <a:ext cx="1927860" cy="1253109"/>
          </a:xfrm>
          <a:prstGeom prst="rect">
            <a:avLst/>
          </a:prstGeom>
          <a:noFill/>
          <a:ln>
            <a:solidFill>
              <a:srgbClr val="0070C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0" name="Picture 16" descr="Center for HOPE | University of Utah Health | University of Utah Health">
            <a:extLst>
              <a:ext uri="{FF2B5EF4-FFF2-40B4-BE49-F238E27FC236}">
                <a16:creationId xmlns:a16="http://schemas.microsoft.com/office/drawing/2014/main" id="{3FBF80A4-5673-EEEF-2728-4416E910BB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31149" y="5490107"/>
            <a:ext cx="1956071" cy="12531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770929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8" grpId="0" animBg="1"/>
      <p:bldP spid="2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EDA5AA-CB7F-4692-A568-50CC02F84E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200" dirty="0"/>
              <a:t>Medical Plans – Network Options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0092CC3-ABCD-42EC-ABAD-EDED9CA8B8F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09600" y="1350900"/>
            <a:ext cx="10972800" cy="1507676"/>
          </a:xfrm>
          <a:noFill/>
        </p:spPr>
        <p:txBody>
          <a:bodyPr>
            <a:normAutofit/>
          </a:bodyPr>
          <a:lstStyle/>
          <a:p>
            <a:pPr algn="ctr"/>
            <a:r>
              <a:rPr lang="en-US" sz="3600" b="1" dirty="0"/>
              <a:t>The Networks pay the same</a:t>
            </a:r>
          </a:p>
          <a:p>
            <a:pPr algn="ctr"/>
            <a:r>
              <a:rPr lang="en-US" sz="3600" b="1" dirty="0"/>
              <a:t>Both have IN and OUT of Network benefits</a:t>
            </a:r>
          </a:p>
          <a:p>
            <a:pPr algn="ctr"/>
            <a:endParaRPr lang="en-US" dirty="0"/>
          </a:p>
          <a:p>
            <a:pPr algn="ctr"/>
            <a:endParaRPr lang="en-US" dirty="0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37E5489F-5485-499B-A4AF-8513314C1C5F}"/>
              </a:ext>
            </a:extLst>
          </p:cNvPr>
          <p:cNvCxnSpPr/>
          <p:nvPr/>
        </p:nvCxnSpPr>
        <p:spPr>
          <a:xfrm>
            <a:off x="609600" y="2709946"/>
            <a:ext cx="10972800" cy="0"/>
          </a:xfrm>
          <a:prstGeom prst="line">
            <a:avLst/>
          </a:prstGeom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4" name="TextBox 3">
            <a:extLst>
              <a:ext uri="{FF2B5EF4-FFF2-40B4-BE49-F238E27FC236}">
                <a16:creationId xmlns:a16="http://schemas.microsoft.com/office/drawing/2014/main" id="{2AE65C26-609F-48A7-8373-0404A3E281E3}"/>
              </a:ext>
            </a:extLst>
          </p:cNvPr>
          <p:cNvSpPr txBox="1"/>
          <p:nvPr/>
        </p:nvSpPr>
        <p:spPr>
          <a:xfrm>
            <a:off x="3543300" y="2985114"/>
            <a:ext cx="4914900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i="1" dirty="0"/>
              <a:t>Preventative Services Paid 100%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i="1" dirty="0"/>
              <a:t>Other services apply to deductible first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i="1" dirty="0"/>
              <a:t>Vision Services paid under Medical plan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i="1" dirty="0"/>
              <a:t>Mental Health is a covered benefits</a:t>
            </a:r>
          </a:p>
          <a:p>
            <a:endParaRPr lang="en-US" dirty="0"/>
          </a:p>
        </p:txBody>
      </p:sp>
      <p:sp>
        <p:nvSpPr>
          <p:cNvPr id="13" name="Content Placeholder 4">
            <a:extLst>
              <a:ext uri="{FF2B5EF4-FFF2-40B4-BE49-F238E27FC236}">
                <a16:creationId xmlns:a16="http://schemas.microsoft.com/office/drawing/2014/main" id="{A98CB25F-83D6-478F-9E9B-A88B1F8BDF94}"/>
              </a:ext>
            </a:extLst>
          </p:cNvPr>
          <p:cNvSpPr txBox="1">
            <a:spLocks/>
          </p:cNvSpPr>
          <p:nvPr/>
        </p:nvSpPr>
        <p:spPr>
          <a:xfrm>
            <a:off x="782338" y="4712091"/>
            <a:ext cx="4441172" cy="1478034"/>
          </a:xfrm>
          <a:prstGeom prst="rect">
            <a:avLst/>
          </a:prstGeom>
        </p:spPr>
        <p:txBody>
          <a:bodyPr>
            <a:noAutofit/>
          </a:bodyPr>
          <a:lstStyle>
            <a:lvl1pPr marL="411480" indent="-411480" algn="l" defTabSz="548640" rtl="0" eaLnBrk="1" latinLnBrk="0" hangingPunct="1">
              <a:spcBef>
                <a:spcPct val="20000"/>
              </a:spcBef>
              <a:buFont typeface="Arial"/>
              <a:buChar char="•"/>
              <a:defRPr sz="3840" kern="1200">
                <a:solidFill>
                  <a:schemeClr val="tx1"/>
                </a:solidFill>
                <a:latin typeface="Tw Cen MT" panose="020B0602020104020603" pitchFamily="34" charset="0"/>
                <a:ea typeface="+mn-ea"/>
                <a:cs typeface="+mn-cs"/>
              </a:defRPr>
            </a:lvl1pPr>
            <a:lvl2pPr marL="891540" indent="-342900" algn="l" defTabSz="548640" rtl="0" eaLnBrk="1" latinLnBrk="0" hangingPunct="1">
              <a:spcBef>
                <a:spcPct val="20000"/>
              </a:spcBef>
              <a:buFont typeface="Arial"/>
              <a:buChar char="–"/>
              <a:defRPr sz="3360" kern="1200">
                <a:solidFill>
                  <a:schemeClr val="tx1"/>
                </a:solidFill>
                <a:latin typeface="Tw Cen MT" panose="020B0602020104020603" pitchFamily="34" charset="0"/>
                <a:ea typeface="+mn-ea"/>
                <a:cs typeface="+mn-cs"/>
              </a:defRPr>
            </a:lvl2pPr>
            <a:lvl3pPr marL="1371600" indent="-274320" algn="l" defTabSz="548640" rtl="0" eaLnBrk="1" latinLnBrk="0" hangingPunct="1">
              <a:spcBef>
                <a:spcPct val="20000"/>
              </a:spcBef>
              <a:buFont typeface="Arial"/>
              <a:buChar char="•"/>
              <a:defRPr sz="2880" kern="1200">
                <a:solidFill>
                  <a:schemeClr val="tx1"/>
                </a:solidFill>
                <a:latin typeface="Tw Cen MT" panose="020B0602020104020603" pitchFamily="34" charset="0"/>
                <a:ea typeface="+mn-ea"/>
                <a:cs typeface="+mn-cs"/>
              </a:defRPr>
            </a:lvl3pPr>
            <a:lvl4pPr marL="1920240" indent="-274320" algn="l" defTabSz="548640" rtl="0" eaLnBrk="1" latinLnBrk="0" hangingPunct="1">
              <a:spcBef>
                <a:spcPct val="20000"/>
              </a:spcBef>
              <a:buFont typeface="Arial"/>
              <a:buChar char="–"/>
              <a:defRPr sz="2400" kern="1200">
                <a:solidFill>
                  <a:schemeClr val="tx1"/>
                </a:solidFill>
                <a:latin typeface="Tw Cen MT" panose="020B0602020104020603" pitchFamily="34" charset="0"/>
                <a:ea typeface="+mn-ea"/>
                <a:cs typeface="+mn-cs"/>
              </a:defRPr>
            </a:lvl4pPr>
            <a:lvl5pPr marL="2468880" indent="-274320" algn="l" defTabSz="548640" rtl="0" eaLnBrk="1" latinLnBrk="0" hangingPunct="1">
              <a:spcBef>
                <a:spcPct val="20000"/>
              </a:spcBef>
              <a:buFont typeface="Arial"/>
              <a:buChar char="»"/>
              <a:defRPr sz="2400" kern="1200">
                <a:solidFill>
                  <a:schemeClr val="tx1"/>
                </a:solidFill>
                <a:latin typeface="Tw Cen MT" panose="020B0602020104020603" pitchFamily="34" charset="0"/>
                <a:ea typeface="+mn-ea"/>
                <a:cs typeface="+mn-cs"/>
              </a:defRPr>
            </a:lvl5pPr>
            <a:lvl6pPr marL="3017520" indent="-274320" algn="l" defTabSz="54864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566160" indent="-274320" algn="l" defTabSz="54864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114800" indent="-274320" algn="l" defTabSz="54864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663440" indent="-274320" algn="l" defTabSz="54864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/>
              <a:t>Select Health Med &amp; Value Networks</a:t>
            </a:r>
          </a:p>
          <a:p>
            <a:r>
              <a:rPr lang="en-US" sz="2000" dirty="0"/>
              <a:t>Also in Idaho, Nevada</a:t>
            </a:r>
          </a:p>
          <a:p>
            <a:r>
              <a:rPr lang="en-US" sz="2000" dirty="0"/>
              <a:t>Limited Network outside these areas </a:t>
            </a:r>
          </a:p>
          <a:p>
            <a:r>
              <a:rPr lang="en-US" sz="2000" dirty="0"/>
              <a:t>Call 801-442-5038 or visit </a:t>
            </a:r>
            <a:r>
              <a:rPr lang="en-US" sz="2000" dirty="0">
                <a:hlinkClick r:id="rId3"/>
              </a:rPr>
              <a:t>http://www.selecthealth.org/</a:t>
            </a:r>
            <a:r>
              <a:rPr lang="en-US" sz="2000" dirty="0"/>
              <a:t> </a:t>
            </a:r>
          </a:p>
        </p:txBody>
      </p:sp>
      <p:sp>
        <p:nvSpPr>
          <p:cNvPr id="14" name="Content Placeholder 5">
            <a:extLst>
              <a:ext uri="{FF2B5EF4-FFF2-40B4-BE49-F238E27FC236}">
                <a16:creationId xmlns:a16="http://schemas.microsoft.com/office/drawing/2014/main" id="{160CFD6D-1559-4BDA-8740-CE309BE1A53C}"/>
              </a:ext>
            </a:extLst>
          </p:cNvPr>
          <p:cNvSpPr txBox="1">
            <a:spLocks/>
          </p:cNvSpPr>
          <p:nvPr/>
        </p:nvSpPr>
        <p:spPr>
          <a:xfrm>
            <a:off x="6721507" y="4712091"/>
            <a:ext cx="4688155" cy="1413681"/>
          </a:xfrm>
          <a:prstGeom prst="rect">
            <a:avLst/>
          </a:prstGeom>
        </p:spPr>
        <p:txBody>
          <a:bodyPr>
            <a:noAutofit/>
          </a:bodyPr>
          <a:lstStyle>
            <a:lvl1pPr marL="411480" indent="-411480" algn="l" defTabSz="548640" rtl="0" eaLnBrk="1" latinLnBrk="0" hangingPunct="1">
              <a:spcBef>
                <a:spcPct val="20000"/>
              </a:spcBef>
              <a:buFont typeface="Arial"/>
              <a:buChar char="•"/>
              <a:defRPr sz="3840" kern="1200">
                <a:solidFill>
                  <a:schemeClr val="tx1"/>
                </a:solidFill>
                <a:latin typeface="Tw Cen MT" panose="020B0602020104020603" pitchFamily="34" charset="0"/>
                <a:ea typeface="+mn-ea"/>
                <a:cs typeface="+mn-cs"/>
              </a:defRPr>
            </a:lvl1pPr>
            <a:lvl2pPr marL="891540" indent="-342900" algn="l" defTabSz="548640" rtl="0" eaLnBrk="1" latinLnBrk="0" hangingPunct="1">
              <a:spcBef>
                <a:spcPct val="20000"/>
              </a:spcBef>
              <a:buFont typeface="Arial"/>
              <a:buChar char="–"/>
              <a:defRPr sz="3360" kern="1200">
                <a:solidFill>
                  <a:schemeClr val="tx1"/>
                </a:solidFill>
                <a:latin typeface="Tw Cen MT" panose="020B0602020104020603" pitchFamily="34" charset="0"/>
                <a:ea typeface="+mn-ea"/>
                <a:cs typeface="+mn-cs"/>
              </a:defRPr>
            </a:lvl2pPr>
            <a:lvl3pPr marL="1371600" indent="-274320" algn="l" defTabSz="548640" rtl="0" eaLnBrk="1" latinLnBrk="0" hangingPunct="1">
              <a:spcBef>
                <a:spcPct val="20000"/>
              </a:spcBef>
              <a:buFont typeface="Arial"/>
              <a:buChar char="•"/>
              <a:defRPr sz="2880" kern="1200">
                <a:solidFill>
                  <a:schemeClr val="tx1"/>
                </a:solidFill>
                <a:latin typeface="Tw Cen MT" panose="020B0602020104020603" pitchFamily="34" charset="0"/>
                <a:ea typeface="+mn-ea"/>
                <a:cs typeface="+mn-cs"/>
              </a:defRPr>
            </a:lvl3pPr>
            <a:lvl4pPr marL="1920240" indent="-274320" algn="l" defTabSz="548640" rtl="0" eaLnBrk="1" latinLnBrk="0" hangingPunct="1">
              <a:spcBef>
                <a:spcPct val="20000"/>
              </a:spcBef>
              <a:buFont typeface="Arial"/>
              <a:buChar char="–"/>
              <a:defRPr sz="2400" kern="1200">
                <a:solidFill>
                  <a:schemeClr val="tx1"/>
                </a:solidFill>
                <a:latin typeface="Tw Cen MT" panose="020B0602020104020603" pitchFamily="34" charset="0"/>
                <a:ea typeface="+mn-ea"/>
                <a:cs typeface="+mn-cs"/>
              </a:defRPr>
            </a:lvl4pPr>
            <a:lvl5pPr marL="2468880" indent="-274320" algn="l" defTabSz="548640" rtl="0" eaLnBrk="1" latinLnBrk="0" hangingPunct="1">
              <a:spcBef>
                <a:spcPct val="20000"/>
              </a:spcBef>
              <a:buFont typeface="Arial"/>
              <a:buChar char="»"/>
              <a:defRPr sz="2400" kern="1200">
                <a:solidFill>
                  <a:schemeClr val="tx1"/>
                </a:solidFill>
                <a:latin typeface="Tw Cen MT" panose="020B0602020104020603" pitchFamily="34" charset="0"/>
                <a:ea typeface="+mn-ea"/>
                <a:cs typeface="+mn-cs"/>
              </a:defRPr>
            </a:lvl5pPr>
            <a:lvl6pPr marL="3017520" indent="-274320" algn="l" defTabSz="54864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566160" indent="-274320" algn="l" defTabSz="54864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114800" indent="-274320" algn="l" defTabSz="54864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663440" indent="-274320" algn="l" defTabSz="54864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/>
              <a:t>Summit Network</a:t>
            </a:r>
          </a:p>
          <a:p>
            <a:r>
              <a:rPr lang="en-US" sz="2000" dirty="0"/>
              <a:t>Out-of-state coverage through Multi-Plan Network</a:t>
            </a:r>
          </a:p>
          <a:p>
            <a:r>
              <a:rPr lang="en-US" sz="2000" dirty="0"/>
              <a:t>Call 801-366-7555 or visit </a:t>
            </a:r>
            <a:r>
              <a:rPr lang="en-US" sz="2000" dirty="0">
                <a:hlinkClick r:id="rId4"/>
              </a:rPr>
              <a:t>http://www.pehp.org/</a:t>
            </a:r>
            <a:r>
              <a:rPr lang="en-US" sz="20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58050117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uiExpand="1" build="p"/>
      <p:bldP spid="14" grpId="0" uiExpand="1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EDA5AA-CB7F-4692-A568-50CC02F84E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200" dirty="0"/>
              <a:t>Medical Plans – Coverage Options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0092CC3-ABCD-42EC-ABAD-EDED9CA8B8F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09600" y="1598159"/>
            <a:ext cx="10972800" cy="1507676"/>
          </a:xfrm>
          <a:noFill/>
        </p:spPr>
        <p:txBody>
          <a:bodyPr>
            <a:normAutofit/>
          </a:bodyPr>
          <a:lstStyle/>
          <a:p>
            <a:pPr algn="ctr"/>
            <a:r>
              <a:rPr lang="en-US" sz="3600" b="1" dirty="0"/>
              <a:t>Salt Lake County offers 2 plans to employees</a:t>
            </a:r>
          </a:p>
          <a:p>
            <a:pPr algn="ctr"/>
            <a:endParaRPr lang="en-US" dirty="0"/>
          </a:p>
          <a:p>
            <a:pPr algn="ctr"/>
            <a:endParaRPr lang="en-US" dirty="0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37E5489F-5485-499B-A4AF-8513314C1C5F}"/>
              </a:ext>
            </a:extLst>
          </p:cNvPr>
          <p:cNvCxnSpPr/>
          <p:nvPr/>
        </p:nvCxnSpPr>
        <p:spPr>
          <a:xfrm>
            <a:off x="609600" y="2709946"/>
            <a:ext cx="10972800" cy="0"/>
          </a:xfrm>
          <a:prstGeom prst="line">
            <a:avLst/>
          </a:prstGeom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ED6CFC23-189B-4846-9A9A-7613E7E89282}"/>
              </a:ext>
            </a:extLst>
          </p:cNvPr>
          <p:cNvSpPr txBox="1"/>
          <p:nvPr/>
        </p:nvSpPr>
        <p:spPr>
          <a:xfrm>
            <a:off x="2344357" y="3664053"/>
            <a:ext cx="7895590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1" dirty="0"/>
              <a:t>Available on the PEHP and SelectHealth Network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b="1" dirty="0"/>
              <a:t>Covered benefits mirror on each plan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1" dirty="0"/>
              <a:t>Choose your Network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b="1" dirty="0"/>
              <a:t>What hospitals and providers are best for you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1" dirty="0"/>
              <a:t>Choose which type of plan 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b="1" dirty="0"/>
              <a:t>What will work best for your situation/family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FD7D486C-85ED-4E1F-8FB9-24A6095E2B34}"/>
              </a:ext>
            </a:extLst>
          </p:cNvPr>
          <p:cNvSpPr txBox="1"/>
          <p:nvPr/>
        </p:nvSpPr>
        <p:spPr>
          <a:xfrm>
            <a:off x="748983" y="2709946"/>
            <a:ext cx="10184130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800" dirty="0"/>
              <a:t>Plan 1: High Deductible Health Plan (HDHP) </a:t>
            </a:r>
          </a:p>
          <a:p>
            <a:pPr algn="ctr"/>
            <a:r>
              <a:rPr lang="en-US" sz="2800" dirty="0"/>
              <a:t>Plan 2: Preferred Provider Organization Traditional (PPO)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241C25B-45CF-479A-BB55-63F5263A316F}"/>
              </a:ext>
            </a:extLst>
          </p:cNvPr>
          <p:cNvSpPr txBox="1"/>
          <p:nvPr/>
        </p:nvSpPr>
        <p:spPr>
          <a:xfrm>
            <a:off x="0" y="6030396"/>
            <a:ext cx="12192000" cy="830997"/>
          </a:xfrm>
          <a:prstGeom prst="rect">
            <a:avLst/>
          </a:prstGeom>
          <a:solidFill>
            <a:srgbClr val="FFC000"/>
          </a:solidFill>
        </p:spPr>
        <p:txBody>
          <a:bodyPr wrap="square">
            <a:spAutoFit/>
          </a:bodyPr>
          <a:lstStyle/>
          <a:p>
            <a:pPr algn="ctr"/>
            <a:r>
              <a:rPr lang="en-US" sz="2400" dirty="0">
                <a:solidFill>
                  <a:schemeClr val="accent6"/>
                </a:solidFill>
              </a:rPr>
              <a:t>**If you do not </a:t>
            </a:r>
            <a:r>
              <a:rPr lang="en-US" sz="2400" b="1" dirty="0">
                <a:solidFill>
                  <a:schemeClr val="accent6"/>
                </a:solidFill>
              </a:rPr>
              <a:t>ENROLL</a:t>
            </a:r>
            <a:r>
              <a:rPr lang="en-US" sz="2400" dirty="0">
                <a:solidFill>
                  <a:schemeClr val="accent6"/>
                </a:solidFill>
              </a:rPr>
              <a:t> or </a:t>
            </a:r>
            <a:r>
              <a:rPr lang="en-US" sz="2400" b="1" dirty="0">
                <a:solidFill>
                  <a:schemeClr val="accent6"/>
                </a:solidFill>
              </a:rPr>
              <a:t>WAIVE</a:t>
            </a:r>
            <a:r>
              <a:rPr lang="en-US" sz="2400" dirty="0">
                <a:solidFill>
                  <a:schemeClr val="accent6"/>
                </a:solidFill>
              </a:rPr>
              <a:t> within 31 days, you will be </a:t>
            </a:r>
            <a:r>
              <a:rPr lang="en-US" sz="2400" b="1" u="sng" dirty="0">
                <a:solidFill>
                  <a:schemeClr val="accent6"/>
                </a:solidFill>
              </a:rPr>
              <a:t>automatically enrolled</a:t>
            </a:r>
            <a:r>
              <a:rPr lang="en-US" sz="2400" dirty="0">
                <a:solidFill>
                  <a:schemeClr val="accent6"/>
                </a:solidFill>
              </a:rPr>
              <a:t> in </a:t>
            </a:r>
          </a:p>
          <a:p>
            <a:pPr algn="ctr"/>
            <a:r>
              <a:rPr lang="en-US" sz="2400" dirty="0">
                <a:solidFill>
                  <a:schemeClr val="accent6"/>
                </a:solidFill>
              </a:rPr>
              <a:t>Select Health HDHP employee only coverage**</a:t>
            </a:r>
          </a:p>
        </p:txBody>
      </p:sp>
    </p:spTree>
    <p:extLst>
      <p:ext uri="{BB962C8B-B14F-4D97-AF65-F5344CB8AC3E}">
        <p14:creationId xmlns:p14="http://schemas.microsoft.com/office/powerpoint/2010/main" val="62261453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ED541C-B5AA-4F39-BB2D-DC787A2435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599" y="1"/>
            <a:ext cx="10972800" cy="1447918"/>
          </a:xfrm>
        </p:spPr>
        <p:txBody>
          <a:bodyPr>
            <a:noAutofit/>
          </a:bodyPr>
          <a:lstStyle/>
          <a:p>
            <a:r>
              <a:rPr lang="en-US" sz="5200" dirty="0">
                <a:highlight>
                  <a:srgbClr val="00FFFF"/>
                </a:highlight>
              </a:rPr>
              <a:t>2024</a:t>
            </a:r>
            <a:r>
              <a:rPr lang="en-US" sz="5200" dirty="0"/>
              <a:t> Medical Plan – HDHP</a:t>
            </a:r>
            <a:br>
              <a:rPr lang="en-US" sz="4400" dirty="0"/>
            </a:br>
            <a:r>
              <a:rPr lang="en-US" sz="4400" dirty="0"/>
              <a:t>High Deductible Health Plan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07773B2-38F4-4B5C-84E4-93FE366CBD3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09601" y="1530610"/>
            <a:ext cx="4762500" cy="639762"/>
          </a:xfrm>
          <a:solidFill>
            <a:schemeClr val="bg2"/>
          </a:solidFill>
        </p:spPr>
        <p:txBody>
          <a:bodyPr anchor="ctr">
            <a:normAutofit/>
          </a:bodyPr>
          <a:lstStyle/>
          <a:p>
            <a:pPr algn="ctr"/>
            <a:r>
              <a:rPr lang="en-US" dirty="0"/>
              <a:t>Out of pocket costs for care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F116384-4089-492D-88C2-8E50A1973FF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09599" y="2309561"/>
            <a:ext cx="5386917" cy="342067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b="1" u="sng" dirty="0"/>
              <a:t>Deductible:	     	Individual		Family</a:t>
            </a:r>
          </a:p>
          <a:p>
            <a:r>
              <a:rPr lang="en-US" sz="2000" dirty="0">
                <a:solidFill>
                  <a:schemeClr val="bg1"/>
                </a:solidFill>
              </a:rPr>
              <a:t>500</a:t>
            </a:r>
            <a:r>
              <a:rPr lang="en-US" sz="2000" dirty="0"/>
              <a:t>		      	$2,000		$4,000</a:t>
            </a:r>
            <a:endParaRPr lang="en-US" sz="2000" dirty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en-US" sz="2000" b="1" u="sng" dirty="0"/>
          </a:p>
          <a:p>
            <a:pPr marL="0" indent="0">
              <a:buNone/>
            </a:pPr>
            <a:r>
              <a:rPr lang="en-US" sz="2000" b="1" u="sng" dirty="0"/>
              <a:t>Coinsurance	     	Individual		County</a:t>
            </a:r>
          </a:p>
          <a:p>
            <a:pPr marL="0" indent="0">
              <a:buNone/>
            </a:pPr>
            <a:r>
              <a:rPr lang="en-US" sz="2000" dirty="0"/>
              <a:t>                           	10%			90%</a:t>
            </a:r>
          </a:p>
          <a:p>
            <a:pPr marL="0" indent="0">
              <a:buNone/>
            </a:pPr>
            <a:endParaRPr lang="en-US" sz="2000" b="1" u="sng" dirty="0"/>
          </a:p>
          <a:p>
            <a:pPr marL="0" indent="0">
              <a:buNone/>
            </a:pPr>
            <a:r>
              <a:rPr lang="en-US" sz="2000" b="1" u="sng" dirty="0"/>
              <a:t>Out-of-Pocket Max:	Individual		Family</a:t>
            </a:r>
          </a:p>
          <a:p>
            <a:pPr marL="0" indent="0">
              <a:buNone/>
            </a:pPr>
            <a:r>
              <a:rPr lang="en-US" sz="2000" dirty="0"/>
              <a:t>                               	$3,500        	$7,000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AD074FF-7F71-49CC-9324-203582D1824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400797" y="1504934"/>
            <a:ext cx="5181602" cy="639762"/>
          </a:xfrm>
          <a:solidFill>
            <a:schemeClr val="bg2"/>
          </a:solidFill>
        </p:spPr>
        <p:txBody>
          <a:bodyPr anchor="ctr">
            <a:normAutofit/>
          </a:bodyPr>
          <a:lstStyle/>
          <a:p>
            <a:pPr algn="ctr"/>
            <a:r>
              <a:rPr lang="en-US" dirty="0"/>
              <a:t>Premium – Cost per paycheck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23791AF-994C-405E-A4C8-01F6E5A31E59}"/>
              </a:ext>
            </a:extLst>
          </p:cNvPr>
          <p:cNvSpPr txBox="1"/>
          <p:nvPr/>
        </p:nvSpPr>
        <p:spPr>
          <a:xfrm>
            <a:off x="2949481" y="5912314"/>
            <a:ext cx="609407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/>
                <a:ea typeface="+mn-ea"/>
                <a:cs typeface="+mn-cs"/>
              </a:rPr>
              <a:t>HSA Eligible</a:t>
            </a:r>
            <a:r>
              <a:rPr lang="en-US" sz="2400" b="1" dirty="0">
                <a:solidFill>
                  <a:prstClr val="white"/>
                </a:solidFill>
                <a:latin typeface="Tw Cen MT"/>
              </a:rPr>
              <a:t> and 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/>
                <a:ea typeface="+mn-ea"/>
                <a:cs typeface="+mn-cs"/>
              </a:rPr>
              <a:t>Limited FSA Eligible</a:t>
            </a:r>
            <a:b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/>
                <a:ea typeface="+mn-ea"/>
                <a:cs typeface="+mn-cs"/>
              </a:rPr>
            </a:b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w Cen MT"/>
                <a:ea typeface="+mn-ea"/>
                <a:cs typeface="+mn-cs"/>
              </a:rPr>
              <a:t>NOT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/>
                <a:ea typeface="+mn-ea"/>
                <a:cs typeface="+mn-cs"/>
              </a:rPr>
              <a:t> Medical FSA Eligible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5B80470-7354-5473-41EA-996FADE0834F}"/>
              </a:ext>
            </a:extLst>
          </p:cNvPr>
          <p:cNvSpPr txBox="1"/>
          <p:nvPr/>
        </p:nvSpPr>
        <p:spPr>
          <a:xfrm>
            <a:off x="6630141" y="2326770"/>
            <a:ext cx="2054542" cy="2462213"/>
          </a:xfrm>
          <a:prstGeom prst="rect">
            <a:avLst/>
          </a:prstGeom>
          <a:noFill/>
          <a:ln w="19050">
            <a:solidFill>
              <a:schemeClr val="accent6"/>
            </a:solidFill>
          </a:ln>
        </p:spPr>
        <p:txBody>
          <a:bodyPr wrap="square">
            <a:spAutoFit/>
          </a:bodyPr>
          <a:lstStyle/>
          <a:p>
            <a:r>
              <a:rPr lang="en-US" sz="2200" b="1" u="sng" dirty="0"/>
              <a:t>Full Time</a:t>
            </a:r>
          </a:p>
          <a:p>
            <a:endParaRPr lang="en-US" sz="2200" b="1" u="sng" dirty="0"/>
          </a:p>
          <a:p>
            <a:pPr algn="ctr"/>
            <a:r>
              <a:rPr lang="en-US" sz="2200" dirty="0"/>
              <a:t>Employee Only:</a:t>
            </a:r>
          </a:p>
          <a:p>
            <a:pPr algn="ctr"/>
            <a:r>
              <a:rPr lang="en-US" sz="2200" dirty="0"/>
              <a:t>$0</a:t>
            </a:r>
          </a:p>
          <a:p>
            <a:pPr algn="ctr"/>
            <a:endParaRPr lang="en-US" sz="2200" dirty="0"/>
          </a:p>
          <a:p>
            <a:pPr algn="ctr"/>
            <a:r>
              <a:rPr lang="en-US" sz="2200" dirty="0"/>
              <a:t>Family:</a:t>
            </a:r>
          </a:p>
          <a:p>
            <a:pPr algn="ctr"/>
            <a:r>
              <a:rPr lang="en-US" sz="2200" dirty="0"/>
              <a:t>$0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FBE4317-CBE8-B451-6EB9-95B96E8C1613}"/>
              </a:ext>
            </a:extLst>
          </p:cNvPr>
          <p:cNvSpPr txBox="1"/>
          <p:nvPr/>
        </p:nvSpPr>
        <p:spPr>
          <a:xfrm>
            <a:off x="9318308" y="2312508"/>
            <a:ext cx="2054542" cy="2462213"/>
          </a:xfrm>
          <a:prstGeom prst="rect">
            <a:avLst/>
          </a:prstGeom>
          <a:noFill/>
          <a:ln w="19050">
            <a:solidFill>
              <a:schemeClr val="accent6"/>
            </a:solidFill>
          </a:ln>
        </p:spPr>
        <p:txBody>
          <a:bodyPr wrap="square">
            <a:spAutoFit/>
          </a:bodyPr>
          <a:lstStyle/>
          <a:p>
            <a:r>
              <a:rPr lang="en-US" sz="2200" b="1" u="sng" dirty="0"/>
              <a:t>Part Time</a:t>
            </a:r>
          </a:p>
          <a:p>
            <a:endParaRPr lang="en-US" sz="2200" b="1" u="sng" dirty="0"/>
          </a:p>
          <a:p>
            <a:pPr algn="ctr"/>
            <a:r>
              <a:rPr lang="en-US" sz="2200" dirty="0"/>
              <a:t>Employee Only:</a:t>
            </a:r>
          </a:p>
          <a:p>
            <a:pPr algn="ctr"/>
            <a:r>
              <a:rPr lang="en-US" sz="2200" dirty="0"/>
              <a:t>$85.85</a:t>
            </a:r>
          </a:p>
          <a:p>
            <a:pPr algn="ctr"/>
            <a:endParaRPr lang="en-US" sz="2200" dirty="0"/>
          </a:p>
          <a:p>
            <a:pPr algn="ctr"/>
            <a:r>
              <a:rPr lang="en-US" sz="2200" dirty="0"/>
              <a:t>Family:</a:t>
            </a:r>
          </a:p>
          <a:p>
            <a:pPr algn="ctr"/>
            <a:r>
              <a:rPr lang="en-US" sz="2200" dirty="0"/>
              <a:t>$246.92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5367879B-7A59-1D6F-3B94-889025C38126}"/>
              </a:ext>
            </a:extLst>
          </p:cNvPr>
          <p:cNvSpPr txBox="1"/>
          <p:nvPr/>
        </p:nvSpPr>
        <p:spPr>
          <a:xfrm>
            <a:off x="5372101" y="5233258"/>
            <a:ext cx="6564736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algn="r">
              <a:buNone/>
            </a:pPr>
            <a:r>
              <a:rPr lang="en-US" sz="1500" dirty="0">
                <a:solidFill>
                  <a:srgbClr val="FF0000"/>
                </a:solidFill>
              </a:rPr>
              <a:t>**Once you enroll, premiums are due back to eligibility date. Payroll deductions </a:t>
            </a:r>
          </a:p>
          <a:p>
            <a:pPr marL="0" indent="0" algn="r">
              <a:buNone/>
            </a:pPr>
            <a:r>
              <a:rPr lang="en-US" sz="1500" dirty="0">
                <a:solidFill>
                  <a:srgbClr val="FF0000"/>
                </a:solidFill>
              </a:rPr>
              <a:t>will take current premiums plus half of past due amount until caught up**</a:t>
            </a:r>
          </a:p>
        </p:txBody>
      </p:sp>
    </p:spTree>
    <p:extLst>
      <p:ext uri="{BB962C8B-B14F-4D97-AF65-F5344CB8AC3E}">
        <p14:creationId xmlns:p14="http://schemas.microsoft.com/office/powerpoint/2010/main" val="29879139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animBg="1"/>
      <p:bldP spid="4" grpId="0" build="p"/>
      <p:bldP spid="5" grpId="0" uiExpand="1" build="p" animBg="1"/>
    </p:bldLst>
  </p:timing>
</p:sld>
</file>

<file path=ppt/theme/theme1.xml><?xml version="1.0" encoding="utf-8"?>
<a:theme xmlns:a="http://schemas.openxmlformats.org/drawingml/2006/main" name="SLCo Theme 1">
  <a:themeElements>
    <a:clrScheme name="SLCo Color">
      <a:dk1>
        <a:sysClr val="windowText" lastClr="000000"/>
      </a:dk1>
      <a:lt1>
        <a:sysClr val="window" lastClr="FFFFFF"/>
      </a:lt1>
      <a:dk2>
        <a:srgbClr val="303030"/>
      </a:dk2>
      <a:lt2>
        <a:srgbClr val="DEDEE0"/>
      </a:lt2>
      <a:accent1>
        <a:srgbClr val="AD0101"/>
      </a:accent1>
      <a:accent2>
        <a:srgbClr val="726056"/>
      </a:accent2>
      <a:accent3>
        <a:srgbClr val="AC956E"/>
      </a:accent3>
      <a:accent4>
        <a:srgbClr val="808DA9"/>
      </a:accent4>
      <a:accent5>
        <a:srgbClr val="424E5B"/>
      </a:accent5>
      <a:accent6>
        <a:srgbClr val="730E00"/>
      </a:accent6>
      <a:hlink>
        <a:srgbClr val="D26900"/>
      </a:hlink>
      <a:folHlink>
        <a:srgbClr val="D89243"/>
      </a:folHlink>
    </a:clrScheme>
    <a:fontScheme name="SLCo font">
      <a:majorFont>
        <a:latin typeface="Tw Cen MT"/>
        <a:ea typeface=""/>
        <a:cs typeface=""/>
      </a:majorFont>
      <a:minorFont>
        <a:latin typeface="Tw Cen M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SLCo Benefits Theme">
  <a:themeElements>
    <a:clrScheme name="SLCo Color">
      <a:dk1>
        <a:sysClr val="windowText" lastClr="000000"/>
      </a:dk1>
      <a:lt1>
        <a:sysClr val="window" lastClr="FFFFFF"/>
      </a:lt1>
      <a:dk2>
        <a:srgbClr val="303030"/>
      </a:dk2>
      <a:lt2>
        <a:srgbClr val="DEDEE0"/>
      </a:lt2>
      <a:accent1>
        <a:srgbClr val="AD0101"/>
      </a:accent1>
      <a:accent2>
        <a:srgbClr val="726056"/>
      </a:accent2>
      <a:accent3>
        <a:srgbClr val="AC956E"/>
      </a:accent3>
      <a:accent4>
        <a:srgbClr val="808DA9"/>
      </a:accent4>
      <a:accent5>
        <a:srgbClr val="424E5B"/>
      </a:accent5>
      <a:accent6>
        <a:srgbClr val="730E00"/>
      </a:accent6>
      <a:hlink>
        <a:srgbClr val="D26900"/>
      </a:hlink>
      <a:folHlink>
        <a:srgbClr val="D89243"/>
      </a:folHlink>
    </a:clrScheme>
    <a:fontScheme name="SLCo font">
      <a:majorFont>
        <a:latin typeface="Tw Cen MT"/>
        <a:ea typeface=""/>
        <a:cs typeface=""/>
      </a:majorFont>
      <a:minorFont>
        <a:latin typeface="Tw Cen M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1_SLCo Theme 1">
  <a:themeElements>
    <a:clrScheme name="SLCo Color">
      <a:dk1>
        <a:sysClr val="windowText" lastClr="000000"/>
      </a:dk1>
      <a:lt1>
        <a:sysClr val="window" lastClr="FFFFFF"/>
      </a:lt1>
      <a:dk2>
        <a:srgbClr val="303030"/>
      </a:dk2>
      <a:lt2>
        <a:srgbClr val="DEDEE0"/>
      </a:lt2>
      <a:accent1>
        <a:srgbClr val="AD0101"/>
      </a:accent1>
      <a:accent2>
        <a:srgbClr val="726056"/>
      </a:accent2>
      <a:accent3>
        <a:srgbClr val="AC956E"/>
      </a:accent3>
      <a:accent4>
        <a:srgbClr val="808DA9"/>
      </a:accent4>
      <a:accent5>
        <a:srgbClr val="424E5B"/>
      </a:accent5>
      <a:accent6>
        <a:srgbClr val="730E00"/>
      </a:accent6>
      <a:hlink>
        <a:srgbClr val="D26900"/>
      </a:hlink>
      <a:folHlink>
        <a:srgbClr val="D89243"/>
      </a:folHlink>
    </a:clrScheme>
    <a:fontScheme name="SLCo font">
      <a:majorFont>
        <a:latin typeface="Tw Cen MT"/>
        <a:ea typeface=""/>
        <a:cs typeface=""/>
      </a:majorFont>
      <a:minorFont>
        <a:latin typeface="Tw Cen M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10025</TotalTime>
  <Words>2787</Words>
  <Application>Microsoft Office PowerPoint</Application>
  <PresentationFormat>Widescreen</PresentationFormat>
  <Paragraphs>515</Paragraphs>
  <Slides>42</Slides>
  <Notes>40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42</vt:i4>
      </vt:variant>
    </vt:vector>
  </HeadingPairs>
  <TitlesOfParts>
    <vt:vector size="49" baseType="lpstr">
      <vt:lpstr>Arial</vt:lpstr>
      <vt:lpstr>Calibri</vt:lpstr>
      <vt:lpstr>Tw Cen MT</vt:lpstr>
      <vt:lpstr>Wingdings</vt:lpstr>
      <vt:lpstr>SLCo Theme 1</vt:lpstr>
      <vt:lpstr>SLCo Benefits Theme</vt:lpstr>
      <vt:lpstr>1_SLCo Theme 1</vt:lpstr>
      <vt:lpstr>- BREAK -</vt:lpstr>
      <vt:lpstr>2024 NEW HIRE  BENEFITS ORIENTATION </vt:lpstr>
      <vt:lpstr>HR Benefits</vt:lpstr>
      <vt:lpstr>WELLNESS On-Site Clinic Healthy Lifestyles EAP Leave</vt:lpstr>
      <vt:lpstr>County Employee Benefit Eligibility</vt:lpstr>
      <vt:lpstr>Medical Plans - Network Options</vt:lpstr>
      <vt:lpstr>Medical Plans – Network Options</vt:lpstr>
      <vt:lpstr>Medical Plans – Coverage Options</vt:lpstr>
      <vt:lpstr>2024 Medical Plan – HDHP High Deductible Health Plan</vt:lpstr>
      <vt:lpstr>2025 Medical Plan – HDHP High Deductible Health Plan</vt:lpstr>
      <vt:lpstr> Health Savings Account (HSA)</vt:lpstr>
      <vt:lpstr>2024 Medical Plan – PPO (Traditional)</vt:lpstr>
      <vt:lpstr>2025 Medical Plan – PPO (Traditional)</vt:lpstr>
      <vt:lpstr>Flexible Spending Account  (FSA)</vt:lpstr>
      <vt:lpstr>Cigna Dental DPPO</vt:lpstr>
      <vt:lpstr>Cigna Dental DPPO</vt:lpstr>
      <vt:lpstr>VSP Vision Care</vt:lpstr>
      <vt:lpstr>  Life Insurance</vt:lpstr>
      <vt:lpstr>  Life Insurance</vt:lpstr>
      <vt:lpstr>Accidental Death &amp; Dismemberment (AD&amp;D)</vt:lpstr>
      <vt:lpstr>Short-Term Disability Insurance</vt:lpstr>
      <vt:lpstr>Long-term Disability Insurance</vt:lpstr>
      <vt:lpstr>PowerPoint Presentation</vt:lpstr>
      <vt:lpstr>HealthyMe Clinic</vt:lpstr>
      <vt:lpstr>HealthyMe Clinic</vt:lpstr>
      <vt:lpstr>PowerPoint Presentation</vt:lpstr>
      <vt:lpstr>VEST EAP</vt:lpstr>
      <vt:lpstr>VEST EAP Support</vt:lpstr>
      <vt:lpstr>Voluntary Benefits</vt:lpstr>
      <vt:lpstr>Voluntary Benefits Additional Insurance Options</vt:lpstr>
      <vt:lpstr>Voluntary Benefits</vt:lpstr>
      <vt:lpstr>Voluntary Benefits</vt:lpstr>
      <vt:lpstr>Voluntary Benefits</vt:lpstr>
      <vt:lpstr>Voluntary Benefits</vt:lpstr>
      <vt:lpstr>Tuition Reimbursement</vt:lpstr>
      <vt:lpstr>Leave Policy HR Policy 4-200 Leave Practices </vt:lpstr>
      <vt:lpstr>Steps to Enroll </vt:lpstr>
      <vt:lpstr>PeopleSoft Fluid Enrollment</vt:lpstr>
      <vt:lpstr>Retirement with URS</vt:lpstr>
      <vt:lpstr>WELLNESS On-Site Clinic Healthy Lifestyles EAP Leave</vt:lpstr>
      <vt:lpstr>Welcome to Salt Lake County!</vt:lpstr>
      <vt:lpstr>- BREAK -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New Employee Orientation</dc:title>
  <dc:creator>Mary Van Buren</dc:creator>
  <cp:lastModifiedBy>Jessica Dahl</cp:lastModifiedBy>
  <cp:revision>465</cp:revision>
  <cp:lastPrinted>2022-07-18T15:56:32Z</cp:lastPrinted>
  <dcterms:created xsi:type="dcterms:W3CDTF">2019-07-29T23:06:00Z</dcterms:created>
  <dcterms:modified xsi:type="dcterms:W3CDTF">2024-11-18T15:48:12Z</dcterms:modified>
</cp:coreProperties>
</file>