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56" r:id="rId5"/>
    <p:sldId id="266" r:id="rId6"/>
    <p:sldId id="299" r:id="rId7"/>
    <p:sldId id="300" r:id="rId8"/>
    <p:sldId id="303" r:id="rId9"/>
    <p:sldId id="308" r:id="rId10"/>
    <p:sldId id="309" r:id="rId11"/>
    <p:sldId id="310" r:id="rId12"/>
    <p:sldId id="305" r:id="rId13"/>
    <p:sldId id="306" r:id="rId14"/>
    <p:sldId id="311" r:id="rId15"/>
    <p:sldId id="312" r:id="rId16"/>
    <p:sldId id="313" r:id="rId17"/>
    <p:sldId id="288" r:id="rId18"/>
    <p:sldId id="314" r:id="rId19"/>
    <p:sldId id="271" r:id="rId20"/>
    <p:sldId id="315"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035" autoAdjust="0"/>
  </p:normalViewPr>
  <p:slideViewPr>
    <p:cSldViewPr snapToGrid="0">
      <p:cViewPr varScale="1">
        <p:scale>
          <a:sx n="70" d="100"/>
          <a:sy n="70" d="100"/>
        </p:scale>
        <p:origin x="1166" y="58"/>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dgm:spPr/>
      <dgm:t>
        <a:bodyPr/>
        <a:lstStyle/>
        <a:p>
          <a:pPr>
            <a:lnSpc>
              <a:spcPct val="100000"/>
            </a:lnSpc>
            <a:spcAft>
              <a:spcPts val="0"/>
            </a:spcAft>
          </a:pPr>
          <a:r>
            <a:rPr lang="en-US" spc="100" baseline="0" dirty="0">
              <a:solidFill>
                <a:schemeClr val="tx1"/>
              </a:solidFill>
            </a:rPr>
            <a:t>Under $5,000</a:t>
          </a:r>
        </a:p>
      </dgm:t>
    </dgm:pt>
    <dgm:pt modelId="{8F2C679D-77AF-46F9-9ACE-1E1D440B1883}" type="parTrans" cxnId="{B681E0E7-0B3A-4DB8-BF19-F9AE0E1C787B}">
      <dgm:prSet/>
      <dgm:spPr/>
      <dgm:t>
        <a:bodyPr/>
        <a:lstStyle/>
        <a:p>
          <a:endParaRPr lang="en-US">
            <a:solidFill>
              <a:schemeClr val="tx1"/>
            </a:solidFill>
          </a:endParaRPr>
        </a:p>
      </dgm:t>
    </dgm:pt>
    <dgm:pt modelId="{5C2CB4AF-F88D-4FBE-A40E-0CC048A23B9E}" type="sibTrans" cxnId="{B681E0E7-0B3A-4DB8-BF19-F9AE0E1C787B}">
      <dgm:prSet/>
      <dgm:spPr/>
      <dgm:t>
        <a:bodyPr/>
        <a:lstStyle/>
        <a:p>
          <a:endParaRPr lang="en-US">
            <a:solidFill>
              <a:schemeClr val="tx1"/>
            </a:solidFill>
          </a:endParaRPr>
        </a:p>
      </dgm:t>
    </dgm:pt>
    <dgm:pt modelId="{54A260F9-80FA-4E2A-BE87-2C0670B83857}">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Encouraged but not required. Use P-Card to pay</a:t>
          </a:r>
          <a:endParaRPr lang="en-US" sz="1100" spc="100" baseline="0" dirty="0">
            <a:solidFill>
              <a:schemeClr val="tx1"/>
            </a:solidFill>
          </a:endParaRPr>
        </a:p>
      </dgm:t>
    </dgm:pt>
    <dgm:pt modelId="{3E4E3177-8F1B-40ED-B20A-6A6F0041E180}" type="parTrans" cxnId="{0D49E980-DE7B-46C8-A240-0AF3E38E1055}">
      <dgm:prSet/>
      <dgm:spPr/>
      <dgm:t>
        <a:bodyPr/>
        <a:lstStyle/>
        <a:p>
          <a:endParaRPr lang="en-US">
            <a:solidFill>
              <a:schemeClr val="tx1"/>
            </a:solidFill>
          </a:endParaRPr>
        </a:p>
      </dgm:t>
    </dgm:pt>
    <dgm:pt modelId="{BA9E60E0-CF2E-4096-A9F4-556713DB9AE4}" type="sibTrans" cxnId="{0D49E980-DE7B-46C8-A240-0AF3E38E1055}">
      <dgm:prSet/>
      <dgm:spPr/>
      <dgm:t>
        <a:bodyPr/>
        <a:lstStyle/>
        <a:p>
          <a:endParaRPr lang="en-US">
            <a:solidFill>
              <a:schemeClr val="tx1"/>
            </a:solidFill>
          </a:endParaRPr>
        </a:p>
      </dgm:t>
    </dgm:pt>
    <dgm:pt modelId="{20928AAA-F457-4A09-8AAC-A82210983FBE}">
      <dgm:prSet phldrT="[Text]"/>
      <dgm:spPr/>
      <dgm:t>
        <a:bodyPr/>
        <a:lstStyle/>
        <a:p>
          <a:pPr>
            <a:lnSpc>
              <a:spcPct val="100000"/>
            </a:lnSpc>
            <a:spcAft>
              <a:spcPts val="0"/>
            </a:spcAft>
          </a:pPr>
          <a:r>
            <a:rPr lang="en-US" spc="100" baseline="0" dirty="0">
              <a:solidFill>
                <a:schemeClr val="tx1"/>
              </a:solidFill>
            </a:rPr>
            <a:t>$5,000 - $10,000</a:t>
          </a:r>
        </a:p>
      </dgm:t>
    </dgm:pt>
    <dgm:pt modelId="{915085CE-2C78-4B64-8FF4-E48DB7BD55D2}" type="parTrans" cxnId="{BA476174-221B-4A3D-B4E2-5FCC084B59D3}">
      <dgm:prSet/>
      <dgm:spPr/>
      <dgm:t>
        <a:bodyPr/>
        <a:lstStyle/>
        <a:p>
          <a:endParaRPr lang="en-US">
            <a:solidFill>
              <a:schemeClr val="tx1"/>
            </a:solidFill>
          </a:endParaRPr>
        </a:p>
      </dgm:t>
    </dgm:pt>
    <dgm:pt modelId="{EB5D5454-A5E9-4E37-B514-DFC5324A66C0}" type="sibTrans" cxnId="{BA476174-221B-4A3D-B4E2-5FCC084B59D3}">
      <dgm:prSet/>
      <dgm:spPr/>
      <dgm:t>
        <a:bodyPr/>
        <a:lstStyle/>
        <a:p>
          <a:endParaRPr lang="en-US">
            <a:solidFill>
              <a:schemeClr val="tx1"/>
            </a:solidFill>
          </a:endParaRPr>
        </a:p>
      </dgm:t>
    </dgm:pt>
    <dgm:pt modelId="{9C6534A9-4C27-4998-80A5-DF23882CAE25}">
      <dgm:prSet phldrT="[Text]" custT="1"/>
      <dgm:spPr/>
      <dgm:t>
        <a:bodyPr/>
        <a:lstStyle/>
        <a:p>
          <a:pPr>
            <a:lnSpc>
              <a:spcPct val="90000"/>
            </a:lnSpc>
            <a:spcAft>
              <a:spcPts val="0"/>
            </a:spcAft>
            <a:buFont typeface="Arial" panose="020B0604020202020204" pitchFamily="34" charset="0"/>
            <a:buChar char="•"/>
          </a:pPr>
          <a:r>
            <a:rPr lang="en-US" sz="1100" b="0" i="0" spc="100" baseline="0" dirty="0">
              <a:solidFill>
                <a:schemeClr val="tx1"/>
              </a:solidFill>
            </a:rPr>
            <a:t>Quotes Required.  Agency keeps a file of quotes or other purchasing justification.  Use P-Card to pay.  </a:t>
          </a:r>
          <a:endParaRPr lang="en-US" sz="1100" spc="100" baseline="0" dirty="0">
            <a:solidFill>
              <a:schemeClr val="tx1"/>
            </a:solidFill>
          </a:endParaRPr>
        </a:p>
      </dgm:t>
    </dgm:pt>
    <dgm:pt modelId="{0AA7231B-9394-4732-A7BE-3EB3CF2F8D70}" type="parTrans" cxnId="{82290D4D-2346-4E6C-B254-B9EAA4D01A23}">
      <dgm:prSet/>
      <dgm:spPr/>
      <dgm:t>
        <a:bodyPr/>
        <a:lstStyle/>
        <a:p>
          <a:endParaRPr lang="en-US">
            <a:solidFill>
              <a:schemeClr val="tx1"/>
            </a:solidFill>
          </a:endParaRPr>
        </a:p>
      </dgm:t>
    </dgm:pt>
    <dgm:pt modelId="{83B69D46-737C-4589-B359-6BD9DD58BC91}" type="sibTrans" cxnId="{82290D4D-2346-4E6C-B254-B9EAA4D01A23}">
      <dgm:prSet/>
      <dgm:spPr/>
      <dgm:t>
        <a:bodyPr/>
        <a:lstStyle/>
        <a:p>
          <a:endParaRPr lang="en-US">
            <a:solidFill>
              <a:schemeClr val="tx1"/>
            </a:solidFill>
          </a:endParaRPr>
        </a:p>
      </dgm:t>
    </dgm:pt>
    <dgm:pt modelId="{03738E35-4243-4E7D-A93F-C07DA3901E78}">
      <dgm:prSet phldrT="[Text]"/>
      <dgm:spPr/>
      <dgm:t>
        <a:bodyPr/>
        <a:lstStyle/>
        <a:p>
          <a:pPr>
            <a:lnSpc>
              <a:spcPct val="100000"/>
            </a:lnSpc>
            <a:spcAft>
              <a:spcPts val="0"/>
            </a:spcAft>
          </a:pPr>
          <a:r>
            <a:rPr lang="en-US" spc="100" baseline="0" dirty="0">
              <a:solidFill>
                <a:schemeClr val="tx1"/>
              </a:solidFill>
            </a:rPr>
            <a:t>$10,000 - $50,000</a:t>
          </a:r>
        </a:p>
      </dgm:t>
    </dgm:pt>
    <dgm:pt modelId="{DABBAF6C-D1C9-42E1-B928-5ACDE3D21AB0}" type="parTrans" cxnId="{E41AD5BE-76F3-4A9E-8059-7FC968661703}">
      <dgm:prSet/>
      <dgm:spPr/>
      <dgm:t>
        <a:bodyPr/>
        <a:lstStyle/>
        <a:p>
          <a:endParaRPr lang="en-US">
            <a:solidFill>
              <a:schemeClr val="tx1"/>
            </a:solidFill>
          </a:endParaRPr>
        </a:p>
      </dgm:t>
    </dgm:pt>
    <dgm:pt modelId="{6BF5896A-A334-45B0-B451-09159F55B184}" type="sibTrans" cxnId="{E41AD5BE-76F3-4A9E-8059-7FC968661703}">
      <dgm:prSet/>
      <dgm:spPr/>
      <dgm:t>
        <a:bodyPr/>
        <a:lstStyle/>
        <a:p>
          <a:endParaRPr lang="en-US">
            <a:solidFill>
              <a:schemeClr val="tx1"/>
            </a:solidFill>
          </a:endParaRPr>
        </a:p>
      </dgm:t>
    </dgm:pt>
    <dgm:pt modelId="{34C8CD19-04E2-4488-965F-DC841C470D45}">
      <dgm:prSet phldrT="[Text]" custT="1"/>
      <dgm:spPr/>
      <dgm:t>
        <a:bodyPr/>
        <a:lstStyle/>
        <a:p>
          <a:pPr>
            <a:lnSpc>
              <a:spcPct val="90000"/>
            </a:lnSpc>
            <a:spcAft>
              <a:spcPts val="0"/>
            </a:spcAft>
            <a:buFont typeface="Arial" panose="020B0604020202020204" pitchFamily="34" charset="0"/>
            <a:buChar char="•"/>
          </a:pPr>
          <a:r>
            <a:rPr lang="en-US" sz="1100" b="0" i="0" spc="150" baseline="0" dirty="0">
              <a:solidFill>
                <a:schemeClr val="tx1"/>
              </a:solidFill>
            </a:rPr>
            <a:t>Informal Procurement. Quotes Required. CP Reviews Quotes and generates Purchase Order (PO)</a:t>
          </a:r>
          <a:endParaRPr lang="en-US" sz="1100" spc="150" baseline="0" dirty="0">
            <a:solidFill>
              <a:schemeClr val="tx1"/>
            </a:solidFill>
          </a:endParaRPr>
        </a:p>
      </dgm:t>
    </dgm:pt>
    <dgm:pt modelId="{CD5F7DE2-2AD1-4CE8-AAC7-AD9C8E180CEA}" type="parTrans" cxnId="{07030C4E-4D62-4240-B10F-E41B801C763E}">
      <dgm:prSet/>
      <dgm:spPr/>
      <dgm:t>
        <a:bodyPr/>
        <a:lstStyle/>
        <a:p>
          <a:endParaRPr lang="en-US">
            <a:solidFill>
              <a:schemeClr val="tx1"/>
            </a:solidFill>
          </a:endParaRPr>
        </a:p>
      </dgm:t>
    </dgm:pt>
    <dgm:pt modelId="{7CE5955C-EC28-4D1B-9459-0C5458B1797D}" type="sibTrans" cxnId="{07030C4E-4D62-4240-B10F-E41B801C763E}">
      <dgm:prSet/>
      <dgm:spPr/>
      <dgm:t>
        <a:bodyPr/>
        <a:lstStyle/>
        <a:p>
          <a:endParaRPr lang="en-US">
            <a:solidFill>
              <a:schemeClr val="tx1"/>
            </a:solidFill>
          </a:endParaRPr>
        </a:p>
      </dgm:t>
    </dgm:pt>
    <dgm:pt modelId="{962BFD33-E216-4331-BBD8-38EEDAB2E2C0}">
      <dgm:prSet phldrT="[Text]"/>
      <dgm:spPr/>
      <dgm:t>
        <a:bodyPr/>
        <a:lstStyle/>
        <a:p>
          <a:pPr>
            <a:lnSpc>
              <a:spcPct val="90000"/>
            </a:lnSpc>
            <a:spcAft>
              <a:spcPts val="0"/>
            </a:spcAft>
            <a:buFont typeface="Arial" panose="020B0604020202020204" pitchFamily="34" charset="0"/>
            <a:buNone/>
          </a:pPr>
          <a:r>
            <a:rPr lang="en-US" spc="100" baseline="0" dirty="0">
              <a:solidFill>
                <a:schemeClr val="tx1"/>
              </a:solidFill>
            </a:rPr>
            <a:t>Over $50,000 </a:t>
          </a:r>
        </a:p>
      </dgm:t>
    </dgm:pt>
    <dgm:pt modelId="{AB5F98BE-C987-462F-85E3-90E8BE69A319}" type="parTrans" cxnId="{D77C3B5C-C13D-41B7-AA50-BE60CD5D3FAD}">
      <dgm:prSet/>
      <dgm:spPr/>
      <dgm:t>
        <a:bodyPr/>
        <a:lstStyle/>
        <a:p>
          <a:endParaRPr lang="en-US">
            <a:solidFill>
              <a:schemeClr val="tx1"/>
            </a:solidFill>
          </a:endParaRPr>
        </a:p>
      </dgm:t>
    </dgm:pt>
    <dgm:pt modelId="{FF557E39-8331-4155-901F-701688C4CCAD}" type="sibTrans" cxnId="{D77C3B5C-C13D-41B7-AA50-BE60CD5D3FAD}">
      <dgm:prSet/>
      <dgm:spPr/>
      <dgm:t>
        <a:bodyPr/>
        <a:lstStyle/>
        <a:p>
          <a:endParaRPr lang="en-US">
            <a:solidFill>
              <a:schemeClr val="tx1"/>
            </a:solidFill>
          </a:endParaRPr>
        </a:p>
      </dgm:t>
    </dgm:pt>
    <dgm:pt modelId="{B296910E-5EDD-40B6-9F5C-49436E692D0A}">
      <dgm:prSet custT="1"/>
      <dgm:spPr/>
      <dgm:t>
        <a:bodyPr/>
        <a:lstStyle/>
        <a:p>
          <a:pPr>
            <a:buFont typeface="Arial" panose="020B0604020202020204" pitchFamily="34" charset="0"/>
            <a:buChar char="•"/>
          </a:pPr>
          <a:r>
            <a:rPr lang="en-US" sz="1100" b="0" i="0" spc="100" baseline="0" dirty="0">
              <a:solidFill>
                <a:schemeClr val="tx1"/>
              </a:solidFill>
            </a:rPr>
            <a:t>Formal Bid Limit requires formal solicitation.  CP Oversees the Procurement Process.  </a:t>
          </a:r>
          <a:endParaRPr lang="en-US" sz="1100" spc="100" baseline="0" dirty="0">
            <a:solidFill>
              <a:schemeClr val="tx1"/>
            </a:solidFill>
          </a:endParaRPr>
        </a:p>
      </dgm:t>
    </dgm:pt>
    <dgm:pt modelId="{911B340C-3486-4299-920E-5DB640C4EDC9}" type="parTrans" cxnId="{047969A5-710C-4C0E-B61E-734F166269A0}">
      <dgm:prSet/>
      <dgm:spPr/>
      <dgm:t>
        <a:bodyPr/>
        <a:lstStyle/>
        <a:p>
          <a:endParaRPr lang="en-US">
            <a:solidFill>
              <a:schemeClr val="tx1"/>
            </a:solidFill>
          </a:endParaRPr>
        </a:p>
      </dgm:t>
    </dgm:pt>
    <dgm:pt modelId="{33A0507C-F24C-416A-8E94-DB84555D29CB}" type="sibTrans" cxnId="{047969A5-710C-4C0E-B61E-734F166269A0}">
      <dgm:prSet/>
      <dgm:spPr/>
      <dgm:t>
        <a:bodyPr/>
        <a:lstStyle/>
        <a:p>
          <a:endParaRPr lang="en-US">
            <a:solidFill>
              <a:schemeClr val="tx1"/>
            </a:solidFill>
          </a:endParaRPr>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3"/>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4"/>
      <dgm:spPr>
        <a:ln>
          <a:noFill/>
        </a:ln>
      </dgm:spPr>
    </dgm:pt>
    <dgm:pt modelId="{EAA550E8-D286-40B4-9B20-40DE0FCA02CE}" type="pres">
      <dgm:prSet presAssocID="{AE62509E-8FD5-4BC0-8484-49407DA07B2D}" presName="ConnectLine" presStyleLbl="alignNode1" presStyleIdx="0"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4" custScaleX="98025" custLinFactNeighborX="-8149">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4"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4"/>
      <dgm:spPr>
        <a:ln>
          <a:noFill/>
        </a:ln>
      </dgm:spPr>
    </dgm:pt>
    <dgm:pt modelId="{14186A17-7B9F-4674-AD57-FF0C87A3CB32}" type="pres">
      <dgm:prSet presAssocID="{20928AAA-F457-4A09-8AAC-A82210983FBE}" presName="ConnectLine" presStyleLbl="alignNode1" presStyleIdx="1"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4" custScaleX="96885" custScaleY="109711" custLinFactNeighborX="-6370">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4" custLinFactNeighborX="-6227">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4"/>
      <dgm:spPr>
        <a:ln>
          <a:noFill/>
        </a:ln>
      </dgm:spPr>
    </dgm:pt>
    <dgm:pt modelId="{F1C3FD7B-71E0-4012-B7CE-2C80433ED975}" type="pres">
      <dgm:prSet presAssocID="{03738E35-4243-4E7D-A93F-C07DA3901E78}" presName="ConnectLine" presStyleLbl="alignNode1" presStyleIdx="2"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4" custScaleX="96206" custScaleY="128828"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4" custLinFactNeighborX="-1768">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4"/>
      <dgm:spPr>
        <a:ln>
          <a:noFill/>
        </a:ln>
      </dgm:spPr>
    </dgm:pt>
    <dgm:pt modelId="{EB9D58D6-E34B-4990-86E2-B1CAE3536A29}" type="pres">
      <dgm:prSet presAssocID="{962BFD33-E216-4331-BBD8-38EEDAB2E2C0}" presName="ConnectLine" presStyleLbl="alignNode1" presStyleIdx="3" presStyleCnt="4"/>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4" custScaleX="101911" custLinFactNeighborX="6206">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4"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1988954"/>
          <a:ext cx="10013709" cy="165746"/>
        </a:xfrm>
        <a:prstGeom prst="rect">
          <a:avLst/>
        </a:prstGeom>
        <a:solidFill>
          <a:schemeClr val="accent3"/>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727183" y="1284533"/>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0" y="662984"/>
          <a:ext cx="3454366" cy="62154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37276" rIns="174045" bIns="37276"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Encouraged but not required. Use P-Card to pay</a:t>
          </a:r>
          <a:endParaRPr lang="en-US" sz="1100" kern="1200" spc="100" baseline="0" dirty="0">
            <a:solidFill>
              <a:schemeClr val="tx1"/>
            </a:solidFill>
          </a:endParaRPr>
        </a:p>
      </dsp:txBody>
      <dsp:txXfrm>
        <a:off x="0" y="662984"/>
        <a:ext cx="3454366" cy="621548"/>
      </dsp:txXfrm>
    </dsp:sp>
    <dsp:sp modelId="{5C96A5F5-16B2-4AEA-9591-B66C220F4A65}">
      <dsp:nvSpPr>
        <dsp:cNvPr id="0" name=""/>
        <dsp:cNvSpPr/>
      </dsp:nvSpPr>
      <dsp:spPr>
        <a:xfrm>
          <a:off x="142981"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977900">
            <a:lnSpc>
              <a:spcPct val="100000"/>
            </a:lnSpc>
            <a:spcBef>
              <a:spcPct val="0"/>
            </a:spcBef>
            <a:spcAft>
              <a:spcPts val="0"/>
            </a:spcAft>
            <a:buNone/>
          </a:pPr>
          <a:r>
            <a:rPr lang="en-US" sz="2200" kern="1200" spc="100" baseline="0" dirty="0">
              <a:solidFill>
                <a:schemeClr val="tx1"/>
              </a:solidFill>
            </a:rPr>
            <a:t>Under $5,000</a:t>
          </a:r>
        </a:p>
      </dsp:txBody>
      <dsp:txXfrm>
        <a:off x="142981" y="2225143"/>
        <a:ext cx="3203604" cy="468233"/>
      </dsp:txXfrm>
    </dsp:sp>
    <dsp:sp modelId="{B3AC6DBE-85B6-4AF3-BADF-7E1E82B735CC}">
      <dsp:nvSpPr>
        <dsp:cNvPr id="0" name=""/>
        <dsp:cNvSpPr/>
      </dsp:nvSpPr>
      <dsp:spPr>
        <a:xfrm>
          <a:off x="1676410" y="2020032"/>
          <a:ext cx="101545"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781251" y="2033600"/>
          <a:ext cx="0" cy="86374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2019268" y="2823284"/>
          <a:ext cx="3414193" cy="8097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44265" rIns="174045" bIns="44265"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00" baseline="0" dirty="0">
              <a:solidFill>
                <a:schemeClr val="tx1"/>
              </a:solidFill>
            </a:rPr>
            <a:t>Quotes Required.  Agency keeps a file of quotes or other purchasing justification.  Use P-Card to pay.  </a:t>
          </a:r>
          <a:endParaRPr lang="en-US" sz="1100" kern="1200" spc="100" baseline="0" dirty="0">
            <a:solidFill>
              <a:schemeClr val="tx1"/>
            </a:solidFill>
          </a:endParaRPr>
        </a:p>
      </dsp:txBody>
      <dsp:txXfrm>
        <a:off x="2019268" y="2823284"/>
        <a:ext cx="3414193" cy="809764"/>
      </dsp:txXfrm>
    </dsp:sp>
    <dsp:sp modelId="{730471FC-8FAF-49B2-8F42-63D391F759BE}">
      <dsp:nvSpPr>
        <dsp:cNvPr id="0" name=""/>
        <dsp:cNvSpPr/>
      </dsp:nvSpPr>
      <dsp:spPr>
        <a:xfrm>
          <a:off x="2204437"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977900">
            <a:lnSpc>
              <a:spcPct val="100000"/>
            </a:lnSpc>
            <a:spcBef>
              <a:spcPct val="0"/>
            </a:spcBef>
            <a:spcAft>
              <a:spcPts val="0"/>
            </a:spcAft>
            <a:buNone/>
          </a:pPr>
          <a:r>
            <a:rPr lang="en-US" sz="2200" kern="1200" spc="100" baseline="0" dirty="0">
              <a:solidFill>
                <a:schemeClr val="tx1"/>
              </a:solidFill>
            </a:rPr>
            <a:t>$5,000 - $10,000</a:t>
          </a:r>
        </a:p>
      </dsp:txBody>
      <dsp:txXfrm>
        <a:off x="2204437" y="1450279"/>
        <a:ext cx="3203604" cy="468233"/>
      </dsp:txXfrm>
    </dsp:sp>
    <dsp:sp modelId="{F34C40A7-6131-4EF1-9887-E7EEA86D1562}">
      <dsp:nvSpPr>
        <dsp:cNvPr id="0" name=""/>
        <dsp:cNvSpPr/>
      </dsp:nvSpPr>
      <dsp:spPr>
        <a:xfrm>
          <a:off x="3729455" y="2015002"/>
          <a:ext cx="100364" cy="11365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972706" y="1171052"/>
          <a:ext cx="0" cy="1014255"/>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4210723" y="440056"/>
          <a:ext cx="3390265" cy="9508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44265" rIns="174045" bIns="44265" numCol="1" spcCol="1270" anchor="ctr" anchorCtr="0">
          <a:noAutofit/>
        </a:bodyPr>
        <a:lstStyle/>
        <a:p>
          <a:pPr marL="0" lvl="0" indent="0" algn="l" defTabSz="488950">
            <a:lnSpc>
              <a:spcPct val="90000"/>
            </a:lnSpc>
            <a:spcBef>
              <a:spcPct val="0"/>
            </a:spcBef>
            <a:spcAft>
              <a:spcPts val="0"/>
            </a:spcAft>
            <a:buFont typeface="Arial" panose="020B0604020202020204" pitchFamily="34" charset="0"/>
            <a:buNone/>
          </a:pPr>
          <a:r>
            <a:rPr lang="en-US" sz="1100" b="0" i="0" kern="1200" spc="150" baseline="0" dirty="0">
              <a:solidFill>
                <a:schemeClr val="tx1"/>
              </a:solidFill>
            </a:rPr>
            <a:t>Informal Procurement. Quotes Required. CP Reviews Quotes and generates Purchase Order (PO)</a:t>
          </a:r>
          <a:endParaRPr lang="en-US" sz="1100" kern="1200" spc="150" baseline="0" dirty="0">
            <a:solidFill>
              <a:schemeClr val="tx1"/>
            </a:solidFill>
          </a:endParaRPr>
        </a:p>
      </dsp:txBody>
      <dsp:txXfrm>
        <a:off x="4210723" y="440056"/>
        <a:ext cx="3390265" cy="950864"/>
      </dsp:txXfrm>
    </dsp:sp>
    <dsp:sp modelId="{7605329C-2B32-4CD7-9B69-1B3DAB88562E}">
      <dsp:nvSpPr>
        <dsp:cNvPr id="0" name=""/>
        <dsp:cNvSpPr/>
      </dsp:nvSpPr>
      <dsp:spPr>
        <a:xfrm>
          <a:off x="4349538" y="2225143"/>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977900">
            <a:lnSpc>
              <a:spcPct val="100000"/>
            </a:lnSpc>
            <a:spcBef>
              <a:spcPct val="0"/>
            </a:spcBef>
            <a:spcAft>
              <a:spcPts val="0"/>
            </a:spcAft>
            <a:buNone/>
          </a:pPr>
          <a:r>
            <a:rPr lang="en-US" sz="2200" kern="1200" spc="100" baseline="0" dirty="0">
              <a:solidFill>
                <a:schemeClr val="tx1"/>
              </a:solidFill>
            </a:rPr>
            <a:t>$10,000 - $50,000</a:t>
          </a:r>
        </a:p>
      </dsp:txBody>
      <dsp:txXfrm>
        <a:off x="4349538" y="2225143"/>
        <a:ext cx="3203604" cy="468233"/>
      </dsp:txXfrm>
    </dsp:sp>
    <dsp:sp modelId="{79B0CEDC-0005-4ACE-AB25-DB9533DC85C2}">
      <dsp:nvSpPr>
        <dsp:cNvPr id="0" name=""/>
        <dsp:cNvSpPr/>
      </dsp:nvSpPr>
      <dsp:spPr>
        <a:xfrm>
          <a:off x="5920910" y="2005100"/>
          <a:ext cx="99661" cy="133454"/>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8218055" y="2071828"/>
          <a:ext cx="0" cy="7872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6422401" y="2859122"/>
          <a:ext cx="3591307" cy="7380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45" tIns="44265" rIns="174045" bIns="44265"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spc="100" baseline="0" dirty="0">
              <a:solidFill>
                <a:schemeClr val="tx1"/>
              </a:solidFill>
            </a:rPr>
            <a:t>Formal Bid Limit requires formal solicitation.  CP Oversees the Procurement Process.  </a:t>
          </a:r>
          <a:endParaRPr lang="en-US" sz="1100" kern="1200" spc="100" baseline="0" dirty="0">
            <a:solidFill>
              <a:schemeClr val="tx1"/>
            </a:solidFill>
          </a:endParaRPr>
        </a:p>
      </dsp:txBody>
      <dsp:txXfrm>
        <a:off x="6422401" y="2859122"/>
        <a:ext cx="3591307" cy="738088"/>
      </dsp:txXfrm>
    </dsp:sp>
    <dsp:sp modelId="{5646D4EB-C7F1-4D0E-8051-C7D6C1D31ADE}">
      <dsp:nvSpPr>
        <dsp:cNvPr id="0" name=""/>
        <dsp:cNvSpPr/>
      </dsp:nvSpPr>
      <dsp:spPr>
        <a:xfrm>
          <a:off x="6557623" y="1450279"/>
          <a:ext cx="3203604" cy="468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977900">
            <a:lnSpc>
              <a:spcPct val="90000"/>
            </a:lnSpc>
            <a:spcBef>
              <a:spcPct val="0"/>
            </a:spcBef>
            <a:spcAft>
              <a:spcPts val="0"/>
            </a:spcAft>
            <a:buFont typeface="Arial" panose="020B0604020202020204" pitchFamily="34" charset="0"/>
            <a:buNone/>
          </a:pPr>
          <a:r>
            <a:rPr lang="en-US" sz="2200" kern="1200" spc="100" baseline="0" dirty="0">
              <a:solidFill>
                <a:schemeClr val="tx1"/>
              </a:solidFill>
            </a:rPr>
            <a:t>Over $50,000 </a:t>
          </a:r>
        </a:p>
      </dsp:txBody>
      <dsp:txXfrm>
        <a:off x="6557623" y="1450279"/>
        <a:ext cx="3203604" cy="468233"/>
      </dsp:txXfrm>
    </dsp:sp>
    <dsp:sp modelId="{A72D3A03-5E34-4B13-9747-5EFFE003B8C1}">
      <dsp:nvSpPr>
        <dsp:cNvPr id="0" name=""/>
        <dsp:cNvSpPr/>
      </dsp:nvSpPr>
      <dsp:spPr>
        <a:xfrm>
          <a:off x="8165269" y="2020032"/>
          <a:ext cx="105571" cy="103591"/>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2/12/2024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Policy 7030 goes over another type of procurement, which is request for proposal or RFP.</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are typically used for procurement professional services such as engineering, architectural, and accounting. So, for any credential professional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use an RFP for consulting services. You may need a long-range plan or energy auditing services. There's a myriad of types of consulting services that we can do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complex technology services,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do have a dedicated buyer, Michael Emery, and he takes care of our technology procurement.  So, if you need to procure software,</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r you’re thinking of having an app developed – Michael works on those</a:t>
            </a:r>
            <a:r>
              <a:rPr lang="en-US" sz="1200" kern="1200" baseline="0" dirty="0">
                <a:solidFill>
                  <a:schemeClr val="tx1"/>
                </a:solidFill>
                <a:effectLst/>
                <a:latin typeface="+mn-lt"/>
                <a:ea typeface="+mn-ea"/>
                <a:cs typeface="+mn-cs"/>
              </a:rPr>
              <a:t> RFPs</a:t>
            </a:r>
            <a:r>
              <a:rPr lang="en-US" sz="1200" kern="1200" dirty="0">
                <a:solidFill>
                  <a:schemeClr val="tx1"/>
                </a:solidFill>
                <a:effectLst/>
                <a:latin typeface="+mn-lt"/>
                <a:ea typeface="+mn-ea"/>
                <a:cs typeface="+mn-cs"/>
              </a:rPr>
              <a:t> for tech.  We have Agency dedicated buyers and other specialty buyers to work with as well that can be found on C&amp;Ps website under the Buyer Liaison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purchase equipment from an RFP.  RFPs are used when it's not just price in the evaluation and you want to consider other factors for the award. Those other factors would be the organization’s experience, approach, team, schedule, and any factors that you want to consider to be the most advantageous for procuring that service 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aware the minimum advertising time for RFPs is longer;  it's 20 days from issue.  That’s due to it being a more complex</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ervice that the vendors are proposing on, and it takes some time to develop their proposal but also it allows time to hold a pre-proposal conference and to a lot of time for questions and again to allow the vendor to give you a very thorough and complete response.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another type RFP; it's an Expedited RFP that is faster</a:t>
            </a:r>
            <a:r>
              <a:rPr lang="en-US" sz="1200" kern="1200" baseline="0" dirty="0">
                <a:solidFill>
                  <a:schemeClr val="tx1"/>
                </a:solidFill>
                <a:effectLst/>
                <a:latin typeface="+mn-lt"/>
                <a:ea typeface="+mn-ea"/>
                <a:cs typeface="+mn-cs"/>
              </a:rPr>
              <a:t> in processing.  Expedited RFPs cannot exceed $50,000 in contract value and it </a:t>
            </a:r>
            <a:r>
              <a:rPr lang="en-US" sz="1200" kern="1200" dirty="0">
                <a:solidFill>
                  <a:schemeClr val="tx1"/>
                </a:solidFill>
                <a:effectLst/>
                <a:latin typeface="+mn-lt"/>
                <a:ea typeface="+mn-ea"/>
                <a:cs typeface="+mn-cs"/>
              </a:rPr>
              <a:t>only needs to advertise for 5 days before proposals are received.  The other aspect that assists in the expedited process is that there is a standardized contract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we can use and just fill in the blank for the vendor and for the time and the price. And also Jason,</a:t>
            </a:r>
            <a:r>
              <a:rPr lang="en-US" sz="1200" kern="1200" baseline="0" dirty="0">
                <a:solidFill>
                  <a:schemeClr val="tx1"/>
                </a:solidFill>
                <a:effectLst/>
                <a:latin typeface="+mn-lt"/>
                <a:ea typeface="+mn-ea"/>
                <a:cs typeface="+mn-cs"/>
              </a:rPr>
              <a:t> the County’s Purchasing Agent</a:t>
            </a:r>
            <a:r>
              <a:rPr lang="en-US" sz="1200" kern="1200" dirty="0">
                <a:solidFill>
                  <a:schemeClr val="tx1"/>
                </a:solidFill>
                <a:effectLst/>
                <a:latin typeface="+mn-lt"/>
                <a:ea typeface="+mn-ea"/>
                <a:cs typeface="+mn-cs"/>
              </a:rPr>
              <a:t> has authority to sign that because they come under the threshold for his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have to watch out on using the Expedited Process your services and goods cannot exceed $50,000 dollars</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the life of the contract, so it's not $50,000 per year. It's for the aggregate. So $50,000 for the 3 to 5-year term of the contract.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other item I wanted to highlight, is we list a link on this slide to our Pre-solicitation considerations document that gives you some tips when you're developing your RFP, it’s found on C&amp;Ps website. These tips highlight how you can gather feedback and how conduct research to assist in writing your RFP.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Another great tip for developing RFPs is to keep the end in mind. Meaning that you want to focus on your outcomes,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want to incorporate those into the scope of work, into the tasks and into the performance aspects because that will govern the performance aspects of the contract and help you manage it better.</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also an RFP Development Worksheet found on C&amp;Ps website that helps you to gather all the information to incorporate into an RFP.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Additionally, we have development worksheets for other types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solicitations such</a:t>
            </a:r>
            <a:r>
              <a:rPr lang="en-US" sz="1200" kern="1200" baseline="0" dirty="0">
                <a:solidFill>
                  <a:schemeClr val="tx1"/>
                </a:solidFill>
                <a:effectLst/>
                <a:latin typeface="+mn-lt"/>
                <a:ea typeface="+mn-ea"/>
                <a:cs typeface="+mn-cs"/>
              </a:rPr>
              <a:t> as RFB/RFC etcetera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12</a:t>
            </a:fld>
            <a:endParaRPr lang="en-US" dirty="0"/>
          </a:p>
        </p:txBody>
      </p:sp>
    </p:spTree>
    <p:extLst>
      <p:ext uri="{BB962C8B-B14F-4D97-AF65-F5344CB8AC3E}">
        <p14:creationId xmlns:p14="http://schemas.microsoft.com/office/powerpoint/2010/main" val="36242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to the contract processing and</a:t>
            </a:r>
            <a:r>
              <a:rPr lang="en-US" sz="1200" kern="1200" baseline="0" dirty="0">
                <a:solidFill>
                  <a:schemeClr val="tx1"/>
                </a:solidFill>
                <a:effectLst/>
                <a:latin typeface="+mn-lt"/>
                <a:ea typeface="+mn-ea"/>
                <a:cs typeface="+mn-cs"/>
              </a:rPr>
              <a:t> payments ordinance 3.28</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typical contract process you'll go through a procurement or an exemption from it - like an inner local or sole source, or we've talked about some of those exemptions. You'll have your attorney approve your contract to 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You'll have the vendor sign the contract. You'll send it to Antigone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Tiggy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Carslon</a:t>
            </a:r>
            <a:r>
              <a:rPr lang="en-US" sz="1200" kern="1200" baseline="0" dirty="0">
                <a:solidFill>
                  <a:schemeClr val="tx1"/>
                </a:solidFill>
                <a:effectLst/>
                <a:latin typeface="+mn-lt"/>
                <a:ea typeface="+mn-ea"/>
                <a:cs typeface="+mn-cs"/>
              </a:rPr>
              <a:t> in o</a:t>
            </a:r>
            <a:r>
              <a:rPr lang="en-US" sz="1200" kern="1200" dirty="0">
                <a:solidFill>
                  <a:schemeClr val="tx1"/>
                </a:solidFill>
                <a:effectLst/>
                <a:latin typeface="+mn-lt"/>
                <a:ea typeface="+mn-ea"/>
                <a:cs typeface="+mn-cs"/>
              </a:rPr>
              <a:t>ur office to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We'll get the mayor designee to execute that and we'll return it to you and then you'll get your vendor a fully executed contract. Sometimes I'll get asked the vendor wants to sign last. Is that okay?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Yes, it's okay. If they're our contracts, we like to be the last signer so that we're insured that we get a fully executed document.</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same is true for our contractors. If it's one of their contracts, they want to be the last to sign for that very reason. Just be aware that if we are not the last signer, we do not approve the contract for use 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until we have a fully executed document. So you may get it back from the vendor and forget to forward that on to our office. And then you get surprised when you try to link to it on a req, and you can't find your contract. Well, it's not an approved state status. So you wouldn't be able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just keep that in mind when we're not the last signer, or whether it's our contract or a vendor's contract the contract does not get</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pproved in the system for use until we have a fully executed document.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into the ordinance that 1st part isn't</a:t>
            </a:r>
            <a:r>
              <a:rPr lang="en-US" sz="1200" kern="1200" baseline="0" dirty="0">
                <a:solidFill>
                  <a:schemeClr val="tx1"/>
                </a:solidFill>
                <a:effectLst/>
                <a:latin typeface="+mn-lt"/>
                <a:ea typeface="+mn-ea"/>
                <a:cs typeface="+mn-cs"/>
              </a:rPr>
              <a:t> in t</a:t>
            </a:r>
            <a:r>
              <a:rPr lang="en-US" sz="1200" kern="1200" dirty="0">
                <a:solidFill>
                  <a:schemeClr val="tx1"/>
                </a:solidFill>
                <a:effectLst/>
                <a:latin typeface="+mn-lt"/>
                <a:ea typeface="+mn-ea"/>
                <a:cs typeface="+mn-cs"/>
              </a:rPr>
              <a:t>he actual ordinance, but it's we thought it was important to outline kind of the typical steps of contract processing. In ordinance, Contracts and procurement is responsible to make sure that the office has reviewed and approved to form</a:t>
            </a:r>
            <a:r>
              <a:rPr lang="en-US" sz="1200" kern="1200" baseline="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our contract documents and amendments. We also check for authorization from the director or designee of each agency.</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enter the contract into the financial system into my Fin, and we submit to the proper signing authority.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are responsible to be the repository for all county contracts. Those are available on our website through the SharePoint search tool for you all to have access to your contracts, but that's where we upload everything. And then any time you submit payment to mayors finance, if it's against a contract, the contract number must be referenced and that's outlined ordinance as well.</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13</a:t>
            </a:fld>
            <a:endParaRPr lang="en-US" dirty="0"/>
          </a:p>
        </p:txBody>
      </p:sp>
    </p:spTree>
    <p:extLst>
      <p:ext uri="{BB962C8B-B14F-4D97-AF65-F5344CB8AC3E}">
        <p14:creationId xmlns:p14="http://schemas.microsoft.com/office/powerpoint/2010/main" val="174612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spoke a bit about proper signing authorities, so we throw in this slide in just speaking a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Don't sign them, so only the mayor or one of her designee who's been authorized, can execute or sign a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Any violation could result in your personal obligation of the liability. And that's a bit scary,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you'd signed a 500,000 dollar contract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something, that could be pretty awful</a:t>
            </a:r>
            <a:r>
              <a:rPr lang="en-US" sz="1200" kern="1200" baseline="0" dirty="0">
                <a:solidFill>
                  <a:schemeClr val="tx1"/>
                </a:solidFill>
                <a:effectLst/>
                <a:latin typeface="+mn-lt"/>
                <a:ea typeface="+mn-ea"/>
                <a:cs typeface="+mn-cs"/>
              </a:rPr>
              <a:t> to be personally liable for it.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 truth of the matter is, if you are unsure of if you're a designee or not, you're not! Those signers know who they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in our office. He can sign up to 100,000 dollars. There</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various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Division directors who have certain signing authority for certain types of contracts, like aging and adult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they're division director and some of their center managers can sign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rental agreements for the centers, but anyone who can sign these contracts knows because it's put out in executive order and they have the specific</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nstances where they can sign. So this slide really is just to tell you don't-</a:t>
            </a:r>
            <a:r>
              <a:rPr lang="en-US" sz="1200" kern="1200" baseline="0" dirty="0">
                <a:solidFill>
                  <a:schemeClr val="tx1"/>
                </a:solidFill>
                <a:effectLst/>
                <a:latin typeface="+mn-lt"/>
                <a:ea typeface="+mn-ea"/>
                <a:cs typeface="+mn-cs"/>
              </a:rPr>
              <a:t> DO NOT </a:t>
            </a:r>
            <a:r>
              <a:rPr lang="en-US" sz="1200" kern="1200" dirty="0">
                <a:solidFill>
                  <a:schemeClr val="tx1"/>
                </a:solidFill>
                <a:effectLst/>
                <a:latin typeface="+mn-lt"/>
                <a:ea typeface="+mn-ea"/>
                <a:cs typeface="+mn-cs"/>
              </a:rPr>
              <a:t>sign contracts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they have terms and conditions on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Reach out to us, ask us. Hey, is this just accepting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shipment</a:t>
            </a:r>
            <a:r>
              <a:rPr lang="en-US" sz="1200" kern="1200" baseline="0" dirty="0">
                <a:solidFill>
                  <a:schemeClr val="tx1"/>
                </a:solidFill>
                <a:effectLst/>
                <a:latin typeface="+mn-lt"/>
                <a:ea typeface="+mn-ea"/>
                <a:cs typeface="+mn-cs"/>
              </a:rPr>
              <a:t> or something more? W</a:t>
            </a:r>
            <a:r>
              <a:rPr lang="en-US" sz="1200" kern="1200" dirty="0">
                <a:solidFill>
                  <a:schemeClr val="tx1"/>
                </a:solidFill>
                <a:effectLst/>
                <a:latin typeface="+mn-lt"/>
                <a:ea typeface="+mn-ea"/>
                <a:cs typeface="+mn-cs"/>
              </a:rPr>
              <a:t>e can help walk you through that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sometimes we also get help from the DA’s office to say, hey, does this look like something that we should be.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14</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ton of resources on our website so we hope that you'll go there and check it out. We have a purchasing resource guide, which is kind of this training 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ocument form, and it goes into a little bit more depth into each of the topics. So there's the purchasing resource guide. There's the </a:t>
            </a:r>
            <a:r>
              <a:rPr lang="en-US" sz="1200" kern="1200" dirty="0" err="1">
                <a:solidFill>
                  <a:schemeClr val="tx1"/>
                </a:solidFill>
                <a:effectLst/>
                <a:latin typeface="+mn-lt"/>
                <a:ea typeface="+mn-ea"/>
                <a:cs typeface="+mn-cs"/>
              </a:rPr>
              <a:t>MyFin</a:t>
            </a:r>
            <a:r>
              <a:rPr lang="en-US" sz="1200" kern="1200" dirty="0">
                <a:solidFill>
                  <a:schemeClr val="tx1"/>
                </a:solidFill>
                <a:effectLst/>
                <a:latin typeface="+mn-lt"/>
                <a:ea typeface="+mn-ea"/>
                <a:cs typeface="+mn-cs"/>
              </a:rPr>
              <a:t> eProcurement troubleshooting guide for those of you that do Req in the system, and run into any issues.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We've got various flow charts for the types of procurements we do.</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Surplus information, if you all ever have any questions about surplus and how do you handle X? Y, Z there's surplus information there.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There's P, card information, we've got project tracking information there so if you’re doing a solicitation project with us and we put all the milestones on there so every step of the way you can know where it's at. It's out for signatures. If we’ve received</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It's at the attorney to approve, or at the mayor to sign. So you can kind of track the status of these.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we have that state contract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Search link there so if you're not familiar with State</a:t>
            </a:r>
            <a:r>
              <a:rPr lang="en-US" sz="1200" kern="1200" baseline="0" dirty="0">
                <a:solidFill>
                  <a:schemeClr val="tx1"/>
                </a:solidFill>
                <a:effectLst/>
                <a:latin typeface="+mn-lt"/>
                <a:ea typeface="+mn-ea"/>
                <a:cs typeface="+mn-cs"/>
              </a:rPr>
              <a:t> Purchasing you can acquaint yourself with that sit.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have training documents and that's where you can go to request specific trainings</a:t>
            </a:r>
            <a:r>
              <a:rPr lang="en-US" sz="1200" kern="1200" baseline="0" dirty="0">
                <a:solidFill>
                  <a:schemeClr val="tx1"/>
                </a:solidFill>
                <a:effectLst/>
                <a:latin typeface="+mn-lt"/>
                <a:ea typeface="+mn-ea"/>
                <a:cs typeface="+mn-cs"/>
              </a:rPr>
              <a:t> for yourself or division.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just hope that you'll use our website and check out the resources that are available there. And as your on our site I mentioned our values, and we're falling short, the same is true for our website. If you have suggestions,</a:t>
            </a:r>
            <a:r>
              <a:rPr lang="en-US" sz="1200" kern="1200" baseline="0" dirty="0">
                <a:solidFill>
                  <a:schemeClr val="tx1"/>
                </a:solidFill>
                <a:effectLst/>
                <a:latin typeface="+mn-lt"/>
                <a:ea typeface="+mn-ea"/>
                <a:cs typeface="+mn-cs"/>
              </a:rPr>
              <a:t> even if it’s as small as moving a link from one page to a different one, we’ve organized the website how we think it makes sense, but if you find yourself struggling to find something- chances are you aren’t alone in that frustration. We w</a:t>
            </a:r>
            <a:r>
              <a:rPr lang="en-US" sz="1200" kern="1200" dirty="0">
                <a:solidFill>
                  <a:schemeClr val="tx1"/>
                </a:solidFill>
                <a:effectLst/>
                <a:latin typeface="+mn-lt"/>
                <a:ea typeface="+mn-ea"/>
                <a:cs typeface="+mn-cs"/>
              </a:rPr>
              <a:t>ant to make it as user friendly as possible. So</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ive us any feedback you have and we will work to make it happen.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07F282E-55F5-4803-B60F-09BA4600E538}" type="slidenum">
              <a:rPr lang="en-US" smtClean="0"/>
              <a:t>15</a:t>
            </a:fld>
            <a:endParaRPr lang="en-US" dirty="0"/>
          </a:p>
        </p:txBody>
      </p:sp>
    </p:spTree>
    <p:extLst>
      <p:ext uri="{BB962C8B-B14F-4D97-AF65-F5344CB8AC3E}">
        <p14:creationId xmlns:p14="http://schemas.microsoft.com/office/powerpoint/2010/main" val="1661423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things that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 to do, and that to helps people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understand and try to remember</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to walk away with when you’ve just been presented with a whole bunch of information - especially if you're new to public procurement, which I'm sure some of you are, Is to boil it down to something memorable. So back when we were doing this training in person wants </a:t>
            </a:r>
            <a:r>
              <a:rPr lang="en-US" sz="1200" kern="1200" dirty="0" err="1">
                <a:solidFill>
                  <a:schemeClr val="tx1"/>
                </a:solidFill>
                <a:effectLst/>
                <a:latin typeface="+mn-lt"/>
                <a:ea typeface="+mn-ea"/>
                <a:cs typeface="+mn-cs"/>
              </a:rPr>
              <a:t>Tiggy</a:t>
            </a:r>
            <a:r>
              <a:rPr lang="en-US" sz="1200" kern="1200" dirty="0">
                <a:solidFill>
                  <a:schemeClr val="tx1"/>
                </a:solidFill>
                <a:effectLst/>
                <a:latin typeface="+mn-lt"/>
                <a:ea typeface="+mn-ea"/>
                <a:cs typeface="+mn-cs"/>
              </a:rPr>
              <a:t> and Jason started coming up with</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ifferent C’s to try and give you something to walk away with and say, Here's what you need to remember. You can forget everything</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just talked about. We gave you the overview and gave you all the resources.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showed you the ordinances and the policies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go read those when you want to get to sleep.</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what you should walk away with from this training, are what we call the 4 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heard it over and over the 1st C being competition.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ordinance requires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public procurement requires that we try to solicit businesses.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as much competition as practical.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next thing you heard was don't sign Contracts unless you are designated to sign them and, you know who you are if you are designated, assign them.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contracts is the next one, check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contracts!  Manage your contractors and make sure that you're buying items or services that are below contracted rates.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 it's really up to you after the procurement process to manage your own contracts that, that we've helped get in place for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to keep on top of your contractors, that is key to having a successful project, or whatever it is, you're trying to accomplish.</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lastly, you don't need to be experts on all this stuff as you can tell. We have a great team who are experts in it.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Let us, let us do that. So, when in doubt, just contact us we're here to help. We want to be your valued partner and</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hat's what we're here for. That's what we do. Don't hesitate to do that. And with that, I think the next slide.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the thresholds for informal small cost purchasing. </a:t>
            </a:r>
          </a:p>
        </p:txBody>
      </p:sp>
      <p:sp>
        <p:nvSpPr>
          <p:cNvPr id="4" name="Slide Number Placeholder 3"/>
          <p:cNvSpPr>
            <a:spLocks noGrp="1"/>
          </p:cNvSpPr>
          <p:nvPr>
            <p:ph type="sldNum" sz="quarter" idx="5"/>
          </p:nvPr>
        </p:nvSpPr>
        <p:spPr/>
        <p:txBody>
          <a:bodyPr/>
          <a:lstStyle/>
          <a:p>
            <a:fld id="{F07F282E-55F5-4803-B60F-09BA4600E538}" type="slidenum">
              <a:rPr lang="en-US" smtClean="0"/>
              <a:t>16</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18</a:t>
            </a:fld>
            <a:endParaRPr lang="en-US" dirty="0"/>
          </a:p>
        </p:txBody>
      </p:sp>
    </p:spTree>
    <p:extLst>
      <p:ext uri="{BB962C8B-B14F-4D97-AF65-F5344CB8AC3E}">
        <p14:creationId xmlns:p14="http://schemas.microsoft.com/office/powerpoint/2010/main" val="5806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23040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every purchase there is a decision</a:t>
            </a:r>
            <a:r>
              <a:rPr lang="en-US" baseline="0" dirty="0"/>
              <a:t> an employee will need to make. This decision tree helps to make that easy.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you start and you say, okay, I want to buy something. Well, is it available on a contract if it is - great move down that road, check your contract terms, make sure the item or services that you're looking for truly are covered under that contract.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Make sure the prices you're looking at, or that the vendor has provided to you are at or below</a:t>
            </a:r>
            <a:r>
              <a:rPr lang="en-US" sz="1200" kern="1200" baseline="0" dirty="0">
                <a:solidFill>
                  <a:schemeClr val="tx1"/>
                </a:solidFill>
                <a:effectLst/>
                <a:latin typeface="+mn-lt"/>
                <a:ea typeface="+mn-ea"/>
                <a:cs typeface="+mn-cs"/>
              </a:rPr>
              <a:t> the contract </a:t>
            </a:r>
            <a:r>
              <a:rPr lang="en-US" sz="1200" kern="1200" dirty="0">
                <a:solidFill>
                  <a:schemeClr val="tx1"/>
                </a:solidFill>
                <a:effectLst/>
                <a:latin typeface="+mn-lt"/>
                <a:ea typeface="+mn-ea"/>
                <a:cs typeface="+mn-cs"/>
              </a:rPr>
              <a:t>pricing and move forward that way. If the answer's no, if it's not on a contract. Okay. Is it under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small cost limit of $10,000?</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it is under $10,000. Great.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can move along that path.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Anything under 5,000, we encourage you to get quotes, but they're not required, but in the $5-10,000 dollar range, you would need to get quotes for any purchases. And then finally, if it's not on contract, if it's not under the small cost</a:t>
            </a:r>
            <a:r>
              <a:rPr lang="en-US" sz="1200" kern="1200" baseline="0" dirty="0">
                <a:solidFill>
                  <a:schemeClr val="tx1"/>
                </a:solidFill>
                <a:effectLst/>
                <a:latin typeface="+mn-lt"/>
                <a:ea typeface="+mn-ea"/>
                <a:cs typeface="+mn-cs"/>
              </a:rPr>
              <a:t> amount </a:t>
            </a:r>
            <a:r>
              <a:rPr lang="en-US" sz="1200" kern="1200" dirty="0">
                <a:solidFill>
                  <a:schemeClr val="tx1"/>
                </a:solidFill>
                <a:effectLst/>
                <a:latin typeface="+mn-lt"/>
                <a:ea typeface="+mn-ea"/>
                <a:cs typeface="+mn-cs"/>
              </a:rPr>
              <a:t>then you'll need to go out to bid and that’s</a:t>
            </a:r>
            <a:r>
              <a:rPr lang="en-US" sz="1200" kern="1200" baseline="0" dirty="0">
                <a:solidFill>
                  <a:schemeClr val="tx1"/>
                </a:solidFill>
                <a:effectLst/>
                <a:latin typeface="+mn-lt"/>
                <a:ea typeface="+mn-ea"/>
                <a:cs typeface="+mn-cs"/>
              </a:rPr>
              <a:t> when</a:t>
            </a:r>
            <a:r>
              <a:rPr lang="en-US" sz="1200" kern="1200" dirty="0">
                <a:solidFill>
                  <a:schemeClr val="tx1"/>
                </a:solidFill>
                <a:effectLst/>
                <a:latin typeface="+mn-lt"/>
                <a:ea typeface="+mn-ea"/>
                <a:cs typeface="+mn-cs"/>
              </a:rPr>
              <a:t> you come to our office and we'll help you through that process. You'd enter a solicitation requisition</a:t>
            </a:r>
            <a:r>
              <a:rPr lang="en-US" sz="1200" kern="1200" baseline="0" dirty="0">
                <a:solidFill>
                  <a:schemeClr val="tx1"/>
                </a:solidFill>
                <a:effectLst/>
                <a:latin typeface="+mn-lt"/>
                <a:ea typeface="+mn-ea"/>
                <a:cs typeface="+mn-cs"/>
              </a:rPr>
              <a:t> within </a:t>
            </a:r>
            <a:r>
              <a:rPr lang="en-US" sz="1200" kern="1200" baseline="0" dirty="0" err="1">
                <a:solidFill>
                  <a:schemeClr val="tx1"/>
                </a:solidFill>
                <a:effectLst/>
                <a:latin typeface="+mn-lt"/>
                <a:ea typeface="+mn-ea"/>
                <a:cs typeface="+mn-cs"/>
              </a:rPr>
              <a:t>MyFin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get specs together to advertise and then we'd get to where you have either a contract in place, or a PO, to order goods or services.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5</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purchases for general supplies and goods will be made from existing county or statewide cooperative contracts.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Policy 7020 goes over state contracts and cooperative agreements that we can use.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These are master agreements that we put in place for repetitive purchases.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are familiar with the state's website and you go there to look and see what's available. You can contact us if there's something there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hat isn't already in our system. If you can't find a contract with Hon, but you found it on the state site, you want to use it just reach out to us and we can get that master agreement set up so that you can use the state contract.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 aware, so, in SharePoint, we do not put the full contract documents when they're Cooperative state contracts. We only put our cover summary sheet that basically tells you to go to the state site and review the terms and conditions. The reason for that is, we can't, we're not notified when amendments happen or changes happen to the contract,</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we just really want you to get the information straight from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state -the source of truth- and so just be aware that, as you're using those contracts, you should be looking at any requirements they have. Some may have, you</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ollect quotes if there's a pool of authorized vendors, for example, or they might have a spend threshold on them or any other number of requirements. So, make sure you're</a:t>
            </a:r>
            <a:r>
              <a:rPr lang="en-US" sz="1200" kern="1200" baseline="0" dirty="0">
                <a:solidFill>
                  <a:schemeClr val="tx1"/>
                </a:solidFill>
                <a:effectLst/>
                <a:latin typeface="+mn-lt"/>
                <a:ea typeface="+mn-ea"/>
                <a:cs typeface="+mn-cs"/>
              </a:rPr>
              <a:t> g</a:t>
            </a:r>
            <a:r>
              <a:rPr lang="en-US" sz="1200" kern="1200" dirty="0">
                <a:solidFill>
                  <a:schemeClr val="tx1"/>
                </a:solidFill>
                <a:effectLst/>
                <a:latin typeface="+mn-lt"/>
                <a:ea typeface="+mn-ea"/>
                <a:cs typeface="+mn-cs"/>
              </a:rPr>
              <a:t>oing to the source of truth if you're looking at those contracts and making sure that you're complying with any requirements, or the terms, and conditions of those contracts.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lastly, sometimes it's in the best interest of the county, not to use a cooperative contract and to go out to bid on our own. I know. It's, it's very tempting to kind of take the path of least resistance.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things to consider is, can we get lower pricing if we go out to bid with the volume of what we're doing. Would that warrant going out to bid and getting better terms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always important to note that the prices that are listed in cooperative contracts or really any of our contracts those are fixed ceiling amounts.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don't be afraid to bargain with these vendors and ask them – “hey, I'm buying.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10,000 widgets can I get a better price than even the state contract allows?”. Keep that in mind as you're using the state contracts 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eciding whether or not, it would be advantageous for us to go to bid on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own.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354793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 to policy 7021 the small cost purchasing policy.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Anything below the small cost purchase limit of 10,000 dollars does not require formal bid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between $5,000 dollars and 1 cent and $10,000 dollars,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agency does need to get at least 3 quotes. For that purchase, we want to make sure that those quotes are an apples to apples comparison. You’re getting the same model number the same bells and whistles for each of the quotes</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they're all equal,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refurbished or anything like that so that you are getting the same quotes on the same item and you can proceed with the lowest quote.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you want to make sure to maintain those quotes now that it's on the agency level.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you're using a p card,  need to be uploaded into P card placed as part of the documentation that needs to be present there.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a sole source involved with the transaction that's up to $10,000 dollars or any other type of exception,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agency would be responsible to write out and keep that justification. It needs to be signed by your agency leadership and you need to maintain that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if it was paid by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then it will need to be in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Place or if it's a direct pay or on a contract, then you would just document on your internal agency files. So, any purchases between 5,000 dollars and 1 cent and 50,000 dollars again you'll get the 3 quotes and the award goes to the lowest quote.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nything over $10,000, our office would collect those quotes for you and we would process the purchase order for that transaction.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a part of this policy 7021 is that no invoices shall ever be split into multiple invoices. This is called a split purchase split transaction. And this is it's not as tempting nowadays since we have 10,000 dollar limit.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still, if an</a:t>
            </a:r>
            <a:r>
              <a:rPr lang="en-US" sz="1200" kern="1200" baseline="0" dirty="0">
                <a:solidFill>
                  <a:schemeClr val="tx1"/>
                </a:solidFill>
                <a:effectLst/>
                <a:latin typeface="+mn-lt"/>
                <a:ea typeface="+mn-ea"/>
                <a:cs typeface="+mn-cs"/>
              </a:rPr>
              <a:t> invoices is $</a:t>
            </a:r>
            <a:r>
              <a:rPr lang="en-US" sz="1200" kern="1200" dirty="0">
                <a:solidFill>
                  <a:schemeClr val="tx1"/>
                </a:solidFill>
                <a:effectLst/>
                <a:latin typeface="+mn-lt"/>
                <a:ea typeface="+mn-ea"/>
                <a:cs typeface="+mn-cs"/>
              </a:rPr>
              <a:t>11,000, don't ever try to split that invoice into 2 and process it that way to avoid the procurement process. We're pretty friendly people</a:t>
            </a:r>
            <a:r>
              <a:rPr lang="en-US" sz="1200" kern="1200" baseline="0" dirty="0">
                <a:solidFill>
                  <a:schemeClr val="tx1"/>
                </a:solidFill>
                <a:effectLst/>
                <a:latin typeface="+mn-lt"/>
                <a:ea typeface="+mn-ea"/>
                <a:cs typeface="+mn-cs"/>
              </a:rPr>
              <a:t>, we believe - </a:t>
            </a:r>
            <a:r>
              <a:rPr lang="en-US" sz="1200" kern="1200" dirty="0">
                <a:solidFill>
                  <a:schemeClr val="tx1"/>
                </a:solidFill>
                <a:effectLst/>
                <a:latin typeface="+mn-lt"/>
                <a:ea typeface="+mn-ea"/>
                <a:cs typeface="+mn-cs"/>
              </a:rPr>
              <a:t>so, if you go through us with a quote, we're pretty easy to work with and more than willing to help. There is a link here</a:t>
            </a:r>
            <a:r>
              <a:rPr lang="en-US" sz="1200" kern="1200" baseline="0" dirty="0">
                <a:solidFill>
                  <a:schemeClr val="tx1"/>
                </a:solidFill>
                <a:effectLst/>
                <a:latin typeface="+mn-lt"/>
                <a:ea typeface="+mn-ea"/>
                <a:cs typeface="+mn-cs"/>
              </a:rPr>
              <a:t> on the </a:t>
            </a:r>
            <a:r>
              <a:rPr lang="en-US" sz="1200" kern="1200" baseline="0" dirty="0" err="1">
                <a:solidFill>
                  <a:schemeClr val="tx1"/>
                </a:solidFill>
                <a:effectLst/>
                <a:latin typeface="+mn-lt"/>
                <a:ea typeface="+mn-ea"/>
                <a:cs typeface="+mn-cs"/>
              </a:rPr>
              <a:t>powerpoint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quote template that's on our website and on that quote, template it also</a:t>
            </a:r>
            <a:r>
              <a:rPr lang="en-US" sz="1200" kern="1200" baseline="0" dirty="0">
                <a:solidFill>
                  <a:schemeClr val="tx1"/>
                </a:solidFill>
                <a:effectLst/>
                <a:latin typeface="+mn-lt"/>
                <a:ea typeface="+mn-ea"/>
                <a:cs typeface="+mn-cs"/>
              </a:rPr>
              <a:t> walks through the </a:t>
            </a:r>
            <a:r>
              <a:rPr lang="en-US" sz="1200" kern="1200" dirty="0">
                <a:solidFill>
                  <a:schemeClr val="tx1"/>
                </a:solidFill>
                <a:effectLst/>
                <a:latin typeface="+mn-lt"/>
                <a:ea typeface="+mn-ea"/>
                <a:cs typeface="+mn-cs"/>
              </a:rPr>
              <a:t>process of how to gather</a:t>
            </a:r>
            <a:r>
              <a:rPr lang="en-US" sz="1200" kern="1200" baseline="0" dirty="0">
                <a:solidFill>
                  <a:schemeClr val="tx1"/>
                </a:solidFill>
                <a:effectLst/>
                <a:latin typeface="+mn-lt"/>
                <a:ea typeface="+mn-ea"/>
                <a:cs typeface="+mn-cs"/>
              </a:rPr>
              <a:t> quotes, i</a:t>
            </a:r>
            <a:r>
              <a:rPr lang="en-US" sz="1200" kern="1200" dirty="0">
                <a:solidFill>
                  <a:schemeClr val="tx1"/>
                </a:solidFill>
                <a:effectLst/>
                <a:latin typeface="+mn-lt"/>
                <a:ea typeface="+mn-ea"/>
                <a:cs typeface="+mn-cs"/>
              </a:rPr>
              <a:t>f you're not familiar with how to do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when you do send the</a:t>
            </a:r>
            <a:r>
              <a:rPr lang="en-US" sz="1200" kern="1200" baseline="0" dirty="0">
                <a:solidFill>
                  <a:schemeClr val="tx1"/>
                </a:solidFill>
                <a:effectLst/>
                <a:latin typeface="+mn-lt"/>
                <a:ea typeface="+mn-ea"/>
                <a:cs typeface="+mn-cs"/>
              </a:rPr>
              <a:t> quote template</a:t>
            </a:r>
            <a:r>
              <a:rPr lang="en-US" sz="1200" kern="1200" dirty="0">
                <a:solidFill>
                  <a:schemeClr val="tx1"/>
                </a:solidFill>
                <a:effectLst/>
                <a:latin typeface="+mn-lt"/>
                <a:ea typeface="+mn-ea"/>
                <a:cs typeface="+mn-cs"/>
              </a:rPr>
              <a:t> to the vendors, you want to send the terms and conditions to them as well. That's on that same webpage.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just wanted to note that for q</a:t>
            </a:r>
            <a:r>
              <a:rPr lang="en-US" sz="1200" kern="1200" dirty="0">
                <a:solidFill>
                  <a:schemeClr val="tx1"/>
                </a:solidFill>
                <a:effectLst/>
                <a:latin typeface="+mn-lt"/>
                <a:ea typeface="+mn-ea"/>
                <a:cs typeface="+mn-cs"/>
              </a:rPr>
              <a:t>uotes that maybe your agency isn’t interested in collecting themselves, we can collect them for you if that’s preferred.</a:t>
            </a:r>
            <a:r>
              <a:rPr lang="en-US" sz="1200" kern="1200" baseline="0" dirty="0">
                <a:solidFill>
                  <a:schemeClr val="tx1"/>
                </a:solidFill>
                <a:effectLst/>
                <a:latin typeface="+mn-lt"/>
                <a:ea typeface="+mn-ea"/>
                <a:cs typeface="+mn-cs"/>
              </a:rPr>
              <a:t> We are here to help and are </a:t>
            </a:r>
            <a:r>
              <a:rPr lang="en-US" sz="1200" kern="1200" dirty="0">
                <a:solidFill>
                  <a:schemeClr val="tx1"/>
                </a:solidFill>
                <a:effectLst/>
                <a:latin typeface="+mn-lt"/>
                <a:ea typeface="+mn-ea"/>
                <a:cs typeface="+mn-cs"/>
              </a:rPr>
              <a:t>your resource for this as well.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8813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a:t>
            </a:r>
            <a:r>
              <a:rPr lang="en-US" sz="1200" kern="1200" baseline="0" dirty="0">
                <a:solidFill>
                  <a:schemeClr val="tx1"/>
                </a:solidFill>
                <a:effectLst/>
                <a:latin typeface="+mn-lt"/>
                <a:ea typeface="+mn-ea"/>
                <a:cs typeface="+mn-cs"/>
              </a:rPr>
              <a:t> to my FAVORITE policy, 70</a:t>
            </a:r>
            <a:r>
              <a:rPr lang="en-US" sz="1200" kern="1200" dirty="0">
                <a:solidFill>
                  <a:schemeClr val="tx1"/>
                </a:solidFill>
                <a:effectLst/>
                <a:latin typeface="+mn-lt"/>
                <a:ea typeface="+mn-ea"/>
                <a:cs typeface="+mn-cs"/>
              </a:rPr>
              <a:t>35, the Purchasing Card Authorization and Use.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First highlight of this policy is that the cardholder is solely responsible for the use of the card.</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fter cardholders attend training, they also sign an employee agreements that pretty much summarizes that they understand everything that they were taught in training that they understand this policy 7035 and what to do, what not to do. The employee agreement needs to be reviewed and signed before the card is issued and, every year they are a cardholder.</a:t>
            </a:r>
            <a:r>
              <a:rPr lang="en-US" sz="1200" kern="1200" baseline="0" dirty="0">
                <a:solidFill>
                  <a:schemeClr val="tx1"/>
                </a:solidFill>
                <a:effectLst/>
                <a:latin typeface="+mn-lt"/>
                <a:ea typeface="+mn-ea"/>
                <a:cs typeface="+mn-cs"/>
              </a:rPr>
              <a:t> The agreement is stating that the cardholder</a:t>
            </a:r>
            <a:r>
              <a:rPr lang="en-US" sz="1200" kern="1200" dirty="0">
                <a:solidFill>
                  <a:schemeClr val="tx1"/>
                </a:solidFill>
                <a:effectLst/>
                <a:latin typeface="+mn-lt"/>
                <a:ea typeface="+mn-ea"/>
                <a:cs typeface="+mn-cs"/>
              </a:rPr>
              <a:t> understands that they're responsible for the use the P card.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county's purchasing card, but they are responsible for how it is used. There’s additional</a:t>
            </a:r>
            <a:r>
              <a:rPr lang="en-US" sz="1200" kern="1200" baseline="0" dirty="0">
                <a:solidFill>
                  <a:schemeClr val="tx1"/>
                </a:solidFill>
                <a:effectLst/>
                <a:latin typeface="+mn-lt"/>
                <a:ea typeface="+mn-ea"/>
                <a:cs typeface="+mn-cs"/>
              </a:rPr>
              <a:t> training material and guidance offered outside of this policy, but all that additional direction is automa</a:t>
            </a:r>
            <a:r>
              <a:rPr lang="en-US" sz="1200" kern="1200" dirty="0">
                <a:solidFill>
                  <a:schemeClr val="tx1"/>
                </a:solidFill>
                <a:effectLst/>
                <a:latin typeface="+mn-lt"/>
                <a:ea typeface="+mn-ea"/>
                <a:cs typeface="+mn-cs"/>
              </a:rPr>
              <a:t>tically incorporated into the policy with</a:t>
            </a:r>
            <a:r>
              <a:rPr lang="en-US" sz="1200" kern="1200" baseline="0" dirty="0">
                <a:solidFill>
                  <a:schemeClr val="tx1"/>
                </a:solidFill>
                <a:effectLst/>
                <a:latin typeface="+mn-lt"/>
                <a:ea typeface="+mn-ea"/>
                <a:cs typeface="+mn-cs"/>
              </a:rPr>
              <a:t> the way it’s currently written- </a:t>
            </a:r>
            <a:r>
              <a:rPr lang="en-US" sz="1200" kern="1200" dirty="0">
                <a:solidFill>
                  <a:schemeClr val="tx1"/>
                </a:solidFill>
                <a:effectLst/>
                <a:latin typeface="+mn-lt"/>
                <a:ea typeface="+mn-ea"/>
                <a:cs typeface="+mn-cs"/>
              </a:rPr>
              <a:t>since we can't possibly anticipate all the different forms and the different types of ways that we may reconcile over time.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is primarily used to make any small cost purchases, which is again under 10,000 dollars. Utility payments are exempt from competitive procurement.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if you have any type of utility payments that you're thinking about making independently at your agency level, this is power, gas, cell phone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cable, those types of payments can be made on the agency level and we just need to get you a dedicated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for that higher limit. We have a few of those around the county and so talk to me afterwards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you are interested in that. But, primarily the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are used for small cost purchases, and then anything else that is authorized by the purchasing agent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with the P card we have, we don't pay sales tax –as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government entity. Our sales tax exempt number is printed on our cards.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also have all of the sales tax exempt forms in our training materials and on our website and so be sure, as a cardholder or if you are an approver, that sales tax is not paid.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cardholder or agency discovers that there was sales tax paid, the agency will need to decide if they want to send a cardholder back to go and recoup that sales tax.</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then personal purchases are not allowed are not allowed on the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And this is oftentimes, I say, in training this is oftentimes not on purpose.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is, especially as we live in an online purchasing world, before we had an Amazon business account set up, we had a lot of personal purchases where they were accidentally leaving their county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as the default payment method when they were checking out with their Christmas</a:t>
            </a:r>
            <a:r>
              <a:rPr lang="en-US" sz="1200" kern="1200" baseline="0" dirty="0">
                <a:solidFill>
                  <a:schemeClr val="tx1"/>
                </a:solidFill>
                <a:effectLst/>
                <a:latin typeface="+mn-lt"/>
                <a:ea typeface="+mn-ea"/>
                <a:cs typeface="+mn-cs"/>
              </a:rPr>
              <a:t> list on Cyber Monday.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Additionally,</a:t>
            </a:r>
            <a:r>
              <a:rPr lang="en-US" sz="1200" kern="1200" baseline="0" dirty="0">
                <a:solidFill>
                  <a:schemeClr val="tx1"/>
                </a:solidFill>
                <a:effectLst/>
                <a:latin typeface="+mn-lt"/>
                <a:ea typeface="+mn-ea"/>
                <a:cs typeface="+mn-cs"/>
              </a:rPr>
              <a:t> split purchases are not permitted. </a:t>
            </a:r>
            <a:r>
              <a:rPr lang="en-US" sz="1200" kern="1200" dirty="0">
                <a:solidFill>
                  <a:schemeClr val="tx1"/>
                </a:solidFill>
                <a:effectLst/>
                <a:latin typeface="+mn-lt"/>
                <a:ea typeface="+mn-ea"/>
                <a:cs typeface="+mn-cs"/>
              </a:rPr>
              <a:t>That's when you take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invoice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split it in increments that each of them fall under the small cost limit and can be processed avoiding a more formal procurement process.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is not always very obvious,  it's sometimes very vague. So if you ever have any questions about if something that you're buying is considered, or how you're paying is would be considered a split purchase, please reach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that I can help to figure out if it is an actual split purchase and make sure we're keeping everything transparent.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of course, the big one, no purchases should be made by anyone other than the P card on their, on their P card.</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that means is that card should never leave the cardholders hand. The card should remain with them nobody should ever take it to Costco or office Depot to run an errand.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so, if there are issues with your office to where you might have 1 </a:t>
            </a:r>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or only a few cards to where if somebody is out sick or gone on leave, it becomes a burden for the office,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can talk about getting your office additional </a:t>
            </a:r>
            <a:r>
              <a:rPr lang="en-US" sz="1200" kern="1200" dirty="0" err="1">
                <a:solidFill>
                  <a:schemeClr val="tx1"/>
                </a:solidFill>
                <a:effectLst/>
                <a:latin typeface="+mn-lt"/>
                <a:ea typeface="+mn-ea"/>
                <a:cs typeface="+mn-cs"/>
              </a:rPr>
              <a:t>pcards</a:t>
            </a:r>
            <a:r>
              <a:rPr lang="en-US" sz="1200" kern="1200" dirty="0">
                <a:solidFill>
                  <a:schemeClr val="tx1"/>
                </a:solidFill>
                <a:effectLst/>
                <a:latin typeface="+mn-lt"/>
                <a:ea typeface="+mn-ea"/>
                <a:cs typeface="+mn-cs"/>
              </a:rPr>
              <a:t> and so I am happy to help with facilitating that and discussing what works for your agency</a:t>
            </a:r>
            <a:r>
              <a:rPr lang="en-US" sz="1200" kern="1200" baseline="0" dirty="0">
                <a:solidFill>
                  <a:schemeClr val="tx1"/>
                </a:solidFill>
                <a:effectLst/>
                <a:latin typeface="+mn-lt"/>
                <a:ea typeface="+mn-ea"/>
                <a:cs typeface="+mn-cs"/>
              </a:rPr>
              <a:t>’s processes.</a:t>
            </a: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1845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402679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Ordinance 3.20, which is Purchasing Procedures.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Again, number 1, just points back to being as competitive as possible. So all procurements shall be made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s competitive as possible, unless an exception applies.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Exceptions include small cost items,</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xigencies, sole source, legal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non-software subscriptions, dues</a:t>
            </a:r>
            <a:r>
              <a:rPr lang="en-US" sz="1200" kern="1200" baseline="0" dirty="0">
                <a:solidFill>
                  <a:schemeClr val="tx1"/>
                </a:solidFill>
                <a:effectLst/>
                <a:latin typeface="+mn-lt"/>
                <a:ea typeface="+mn-ea"/>
                <a:cs typeface="+mn-cs"/>
              </a:rPr>
              <a:t> &amp;</a:t>
            </a:r>
            <a:r>
              <a:rPr lang="en-US" sz="1200" kern="1200" dirty="0">
                <a:solidFill>
                  <a:schemeClr val="tx1"/>
                </a:solidFill>
                <a:effectLst/>
                <a:latin typeface="+mn-lt"/>
                <a:ea typeface="+mn-ea"/>
                <a:cs typeface="+mn-cs"/>
              </a:rPr>
              <a:t> memberships, a person providing</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speech</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lecture, specialized training or performance. I didn't read everything on that list and that's not even a complete list. You can go through the ordinance and read it in it’s entirety.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idea is, we don't want anyone to ever start with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an exemption apply”? We should always start with “How can I be competitive?”. So how can I be competitive? And if that's</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aking you down a</a:t>
            </a:r>
            <a:r>
              <a:rPr lang="en-US" sz="1200" kern="1200" baseline="0" dirty="0">
                <a:solidFill>
                  <a:schemeClr val="tx1"/>
                </a:solidFill>
                <a:effectLst/>
                <a:latin typeface="+mn-lt"/>
                <a:ea typeface="+mn-ea"/>
                <a:cs typeface="+mn-cs"/>
              </a:rPr>
              <a:t> path </a:t>
            </a:r>
            <a:r>
              <a:rPr lang="en-US" sz="1200" kern="1200" dirty="0">
                <a:solidFill>
                  <a:schemeClr val="tx1"/>
                </a:solidFill>
                <a:effectLst/>
                <a:latin typeface="+mn-lt"/>
                <a:ea typeface="+mn-ea"/>
                <a:cs typeface="+mn-cs"/>
              </a:rPr>
              <a:t>where you think an exemption applies,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ell, then we should look there.</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important to know that the sole source has to be approved by Jason Yocom the purchasing agent for the county.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there's ever any reasonable doubt, competition will be solicited so we want to make sure,</a:t>
            </a:r>
            <a:r>
              <a:rPr lang="en-US" sz="1200" kern="1200" baseline="0" dirty="0">
                <a:solidFill>
                  <a:schemeClr val="tx1"/>
                </a:solidFill>
                <a:effectLst/>
                <a:latin typeface="+mn-lt"/>
                <a:ea typeface="+mn-ea"/>
                <a:cs typeface="+mn-cs"/>
              </a:rPr>
              <a:t> again, </a:t>
            </a:r>
            <a:r>
              <a:rPr lang="en-US" sz="1200" kern="1200" dirty="0">
                <a:solidFill>
                  <a:schemeClr val="tx1"/>
                </a:solidFill>
                <a:effectLst/>
                <a:latin typeface="+mn-lt"/>
                <a:ea typeface="+mn-ea"/>
                <a:cs typeface="+mn-cs"/>
              </a:rPr>
              <a:t>going back to the mission to be as competitive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Sole source procurements over</a:t>
            </a:r>
            <a:r>
              <a:rPr lang="en-US" sz="1200" kern="1200" baseline="0" dirty="0">
                <a:solidFill>
                  <a:schemeClr val="tx1"/>
                </a:solidFill>
                <a:effectLst/>
                <a:latin typeface="+mn-lt"/>
                <a:ea typeface="+mn-ea"/>
                <a:cs typeface="+mn-cs"/>
              </a:rPr>
              <a:t> th</a:t>
            </a:r>
            <a:r>
              <a:rPr lang="en-US" sz="1200" kern="1200" dirty="0">
                <a:solidFill>
                  <a:schemeClr val="tx1"/>
                </a:solidFill>
                <a:effectLst/>
                <a:latin typeface="+mn-lt"/>
                <a:ea typeface="+mn-ea"/>
                <a:cs typeface="+mn-cs"/>
              </a:rPr>
              <a:t>e formal bid limit of 50,000 dollars must be advertised for at least 7 days. Any responses to that request for information will be considered before we move forward with a sole source or standardization procurement.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include: Standardization or compatibility of equipment,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materials,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technology,</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ransitional costs that are unreasonable, or cost prohibitive to the county.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items that are needed for trial use and testing, and that's all outlined on our sole source or standardization form. But, like I said, they all have to be approved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Jason, and then you can move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at the bottom to the buyer liaison program – a contact with our office to assist you in developing the appropriate procurement method for your project.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10</a:t>
            </a:fld>
            <a:endParaRPr lang="en-US" dirty="0"/>
          </a:p>
        </p:txBody>
      </p:sp>
    </p:spTree>
    <p:extLst>
      <p:ext uri="{BB962C8B-B14F-4D97-AF65-F5344CB8AC3E}">
        <p14:creationId xmlns:p14="http://schemas.microsoft.com/office/powerpoint/2010/main" val="141836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Policy 7010</a:t>
            </a:r>
            <a:r>
              <a:rPr lang="en-US" baseline="0" dirty="0"/>
              <a:t> that reviews general procurement practices within the County. We’ve already mentioned our focus on</a:t>
            </a:r>
            <a:r>
              <a:rPr lang="en-US" sz="1200" kern="1200" dirty="0">
                <a:solidFill>
                  <a:schemeClr val="tx1"/>
                </a:solidFill>
                <a:effectLst/>
                <a:latin typeface="+mn-lt"/>
                <a:ea typeface="+mn-ea"/>
                <a:cs typeface="+mn-cs"/>
              </a:rPr>
              <a:t> maximum competition several times already and you'll hear that quite a bit</a:t>
            </a:r>
            <a:r>
              <a:rPr lang="en-US" sz="1200" kern="1200" baseline="0" dirty="0">
                <a:solidFill>
                  <a:schemeClr val="tx1"/>
                </a:solidFill>
                <a:effectLst/>
                <a:latin typeface="+mn-lt"/>
                <a:ea typeface="+mn-ea"/>
                <a:cs typeface="+mn-cs"/>
              </a:rPr>
              <a:t> as a theme today.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procurement is to invite maximum competition and that means that when we're writing specifications or the requirements for our bids that we are not making it too restrictive because we want to allow for multiple vendors to be able to bid so that we can get the best value for the goods or services that we're procuring. When we advertise our bids, they must be out for a minimum of 10 days. That's 10 calendar days. Before bids are received the county uses the bidding system called Utah</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ublic Procurement Place.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it’s government so</a:t>
            </a:r>
            <a:r>
              <a:rPr lang="en-US" sz="1200" kern="1200" baseline="0" dirty="0">
                <a:solidFill>
                  <a:schemeClr val="tx1"/>
                </a:solidFill>
                <a:effectLst/>
                <a:latin typeface="+mn-lt"/>
                <a:ea typeface="+mn-ea"/>
                <a:cs typeface="+mn-cs"/>
              </a:rPr>
              <a:t> of course we shorten that to an acronym known as U3P</a:t>
            </a:r>
            <a:r>
              <a:rPr lang="en-US" sz="1200" kern="1200" dirty="0">
                <a:solidFill>
                  <a:schemeClr val="tx1"/>
                </a:solidFill>
                <a:effectLst/>
                <a:latin typeface="+mn-lt"/>
                <a:ea typeface="+mn-ea"/>
                <a:cs typeface="+mn-cs"/>
              </a:rPr>
              <a:t>. You'll hear that acronym</a:t>
            </a:r>
            <a:r>
              <a:rPr lang="en-US" sz="1200" kern="1200" baseline="0" dirty="0">
                <a:solidFill>
                  <a:schemeClr val="tx1"/>
                </a:solidFill>
                <a:effectLst/>
                <a:latin typeface="+mn-lt"/>
                <a:ea typeface="+mn-ea"/>
                <a:cs typeface="+mn-cs"/>
              </a:rPr>
              <a:t> referenced </a:t>
            </a:r>
            <a:r>
              <a:rPr lang="en-US" sz="1200" kern="1200" dirty="0">
                <a:solidFill>
                  <a:schemeClr val="tx1"/>
                </a:solidFill>
                <a:effectLst/>
                <a:latin typeface="+mn-lt"/>
                <a:ea typeface="+mn-ea"/>
                <a:cs typeface="+mn-cs"/>
              </a:rPr>
              <a:t>a lot from our</a:t>
            </a:r>
            <a:r>
              <a:rPr lang="en-US" sz="1200" kern="1200" baseline="0" dirty="0">
                <a:solidFill>
                  <a:schemeClr val="tx1"/>
                </a:solidFill>
                <a:effectLst/>
                <a:latin typeface="+mn-lt"/>
                <a:ea typeface="+mn-ea"/>
                <a:cs typeface="+mn-cs"/>
              </a:rPr>
              <a:t> office</a:t>
            </a:r>
            <a:r>
              <a:rPr lang="en-US" sz="1200" kern="1200" dirty="0">
                <a:solidFill>
                  <a:schemeClr val="tx1"/>
                </a:solidFill>
                <a:effectLst/>
                <a:latin typeface="+mn-lt"/>
                <a:ea typeface="+mn-ea"/>
                <a:cs typeface="+mn-cs"/>
              </a:rPr>
              <a:t> when yo</a:t>
            </a:r>
            <a:r>
              <a:rPr lang="en-US" sz="1200" kern="1200" baseline="0" dirty="0">
                <a:solidFill>
                  <a:schemeClr val="tx1"/>
                </a:solidFill>
                <a:effectLst/>
                <a:latin typeface="+mn-lt"/>
                <a:ea typeface="+mn-ea"/>
                <a:cs typeface="+mn-cs"/>
              </a:rPr>
              <a:t>u are working on a</a:t>
            </a:r>
            <a:r>
              <a:rPr lang="en-US" sz="1200" kern="1200" dirty="0">
                <a:solidFill>
                  <a:schemeClr val="tx1"/>
                </a:solidFill>
                <a:effectLst/>
                <a:latin typeface="+mn-lt"/>
                <a:ea typeface="+mn-ea"/>
                <a:cs typeface="+mn-cs"/>
              </a:rPr>
              <a:t> procurement project.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U3P is a site that the state of Utah runs for all of their bids, but any local governments, municipalities, school districts, public entities can also use this service with U3P for bidding, which is great.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types of bids are requests for bid, which is an</a:t>
            </a:r>
            <a:r>
              <a:rPr lang="en-US" sz="1200" kern="1200" baseline="0" dirty="0">
                <a:solidFill>
                  <a:schemeClr val="tx1"/>
                </a:solidFill>
                <a:effectLst/>
                <a:latin typeface="+mn-lt"/>
                <a:ea typeface="+mn-ea"/>
                <a:cs typeface="+mn-cs"/>
              </a:rPr>
              <a:t> RFP (again with the acronyms). </a:t>
            </a:r>
            <a:r>
              <a:rPr lang="en-US" sz="1200" kern="1200" dirty="0">
                <a:solidFill>
                  <a:schemeClr val="tx1"/>
                </a:solidFill>
                <a:effectLst/>
                <a:latin typeface="+mn-lt"/>
                <a:ea typeface="+mn-ea"/>
                <a:cs typeface="+mn-cs"/>
              </a:rPr>
              <a:t>Or a request for contract- known as an RFC. And the difference between the two is that the RFB is intended for a one-time purchase or one-time project that requires</a:t>
            </a:r>
            <a:r>
              <a:rPr lang="en-US" sz="1200" kern="1200" baseline="0" dirty="0">
                <a:solidFill>
                  <a:schemeClr val="tx1"/>
                </a:solidFill>
                <a:effectLst/>
                <a:latin typeface="+mn-lt"/>
                <a:ea typeface="+mn-ea"/>
                <a:cs typeface="+mn-cs"/>
              </a:rPr>
              <a:t> just that one time procurement of goods or services.</a:t>
            </a:r>
            <a:r>
              <a:rPr lang="en-US" sz="1200" kern="1200" dirty="0">
                <a:solidFill>
                  <a:schemeClr val="tx1"/>
                </a:solidFill>
                <a:effectLst/>
                <a:latin typeface="+mn-lt"/>
                <a:ea typeface="+mn-ea"/>
                <a:cs typeface="+mn-cs"/>
              </a:rPr>
              <a:t> but in an</a:t>
            </a:r>
            <a:r>
              <a:rPr lang="en-US" sz="1200" kern="1200" baseline="0" dirty="0">
                <a:solidFill>
                  <a:schemeClr val="tx1"/>
                </a:solidFill>
                <a:effectLst/>
                <a:latin typeface="+mn-lt"/>
                <a:ea typeface="+mn-ea"/>
                <a:cs typeface="+mn-cs"/>
              </a:rPr>
              <a:t> RFC that</a:t>
            </a:r>
            <a:r>
              <a:rPr lang="en-US" sz="1200" kern="1200" dirty="0">
                <a:solidFill>
                  <a:schemeClr val="tx1"/>
                </a:solidFill>
                <a:effectLst/>
                <a:latin typeface="+mn-lt"/>
                <a:ea typeface="+mn-ea"/>
                <a:cs typeface="+mn-cs"/>
              </a:rPr>
              <a:t> would allow you to enter into a longer-term contract. We can go 5 or 6 years max on our contracts and that way, that allows you</a:t>
            </a:r>
            <a:r>
              <a:rPr lang="en-US" sz="1200" kern="1200" baseline="0" dirty="0">
                <a:solidFill>
                  <a:schemeClr val="tx1"/>
                </a:solidFill>
                <a:effectLst/>
                <a:latin typeface="+mn-lt"/>
                <a:ea typeface="+mn-ea"/>
                <a:cs typeface="+mn-cs"/>
              </a:rPr>
              <a:t> the freedom t</a:t>
            </a:r>
            <a:r>
              <a:rPr lang="en-US" sz="1200" kern="1200" dirty="0">
                <a:solidFill>
                  <a:schemeClr val="tx1"/>
                </a:solidFill>
                <a:effectLst/>
                <a:latin typeface="+mn-lt"/>
                <a:ea typeface="+mn-ea"/>
                <a:cs typeface="+mn-cs"/>
              </a:rPr>
              <a:t>o purchase for the term of the contract, whether it be for goods or the services, and with</a:t>
            </a:r>
            <a:r>
              <a:rPr lang="en-US" sz="1200" kern="1200" baseline="0" dirty="0">
                <a:solidFill>
                  <a:schemeClr val="tx1"/>
                </a:solidFill>
                <a:effectLst/>
                <a:latin typeface="+mn-lt"/>
                <a:ea typeface="+mn-ea"/>
                <a:cs typeface="+mn-cs"/>
              </a:rPr>
              <a:t> an RFC </a:t>
            </a:r>
            <a:r>
              <a:rPr lang="en-US" sz="1200" kern="1200" dirty="0">
                <a:solidFill>
                  <a:schemeClr val="tx1"/>
                </a:solidFill>
                <a:effectLst/>
                <a:latin typeface="+mn-lt"/>
                <a:ea typeface="+mn-ea"/>
                <a:cs typeface="+mn-cs"/>
              </a:rPr>
              <a:t>you will get better warranties, better terms, better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ricing - just all around better services if you're doing an RFC. Those RFBs</a:t>
            </a:r>
            <a:r>
              <a:rPr lang="en-US" sz="1200" kern="1200" baseline="0" dirty="0">
                <a:solidFill>
                  <a:schemeClr val="tx1"/>
                </a:solidFill>
                <a:effectLst/>
                <a:latin typeface="+mn-lt"/>
                <a:ea typeface="+mn-ea"/>
                <a:cs typeface="+mn-cs"/>
              </a:rPr>
              <a:t> and RFCs </a:t>
            </a:r>
            <a:r>
              <a:rPr lang="en-US" sz="1200" kern="1200" dirty="0">
                <a:solidFill>
                  <a:schemeClr val="tx1"/>
                </a:solidFill>
                <a:effectLst/>
                <a:latin typeface="+mn-lt"/>
                <a:ea typeface="+mn-ea"/>
                <a:cs typeface="+mn-cs"/>
              </a:rPr>
              <a:t>are always awarded to the lowest responsible, responsive bidder responsive would mean that everyone has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submitted all the required documentation and it's completely filled out. Responsible means that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good references from the company, and they are in good standing.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We'll talk more about some other types of procurements when we get to our next policy but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already talked a little bit about sole source needs justification. That's another type of procurement that's highlighted within in this policy. When you're filling out the sole</a:t>
            </a:r>
            <a:r>
              <a:rPr lang="en-US" sz="1200" kern="1200" baseline="0" dirty="0">
                <a:solidFill>
                  <a:schemeClr val="tx1"/>
                </a:solidFill>
                <a:effectLst/>
                <a:latin typeface="+mn-lt"/>
                <a:ea typeface="+mn-ea"/>
                <a:cs typeface="+mn-cs"/>
              </a:rPr>
              <a:t> source/standardization form from our website</a:t>
            </a:r>
            <a:r>
              <a:rPr lang="en-US" sz="1200" kern="1200" dirty="0">
                <a:solidFill>
                  <a:schemeClr val="tx1"/>
                </a:solidFill>
                <a:effectLst/>
                <a:latin typeface="+mn-lt"/>
                <a:ea typeface="+mn-ea"/>
                <a:cs typeface="+mn-cs"/>
              </a:rPr>
              <a:t>, you'll need to justify why the vendor is the ONLY source to provide this service or good.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sole source for the vendor is needed for standardization, either of compatibility of parts, or of services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as we mentioned, that it would cut down on the cost from going to another vendor, by keeping with the same vendor. We can have you fill out that form in the event, those goods or services exceed 50,000 dollars. We would need to advertise on the U3P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county intends to enter into a sole source contract with this vendor and if other organizations feel that they can provide the same service or goods, then they can let us know and then we would stop and we would compile the bid documents to go out to bid and open it up for competition.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I'm going to talk a little bit about when a contract is beneficial. When you're making your purchases, if the dollar volume exceeds $50,000 dollars for goods or service, you should always consider doing a contract</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nstead of perhaps the other types of procurement that are available to,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should also consider if the frequency of purchases exceed 20 per year, and definitely you should consider doing a contract as well. And that document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not any more complex to complete than the RFB, it's really simple. And we do have forms to help you in developing those documents as well. </a:t>
            </a:r>
          </a:p>
        </p:txBody>
      </p:sp>
      <p:sp>
        <p:nvSpPr>
          <p:cNvPr id="4" name="Slide Number Placeholder 3"/>
          <p:cNvSpPr>
            <a:spLocks noGrp="1"/>
          </p:cNvSpPr>
          <p:nvPr>
            <p:ph type="sldNum" sz="quarter" idx="5"/>
          </p:nvPr>
        </p:nvSpPr>
        <p:spPr/>
        <p:txBody>
          <a:bodyPr/>
          <a:lstStyle/>
          <a:p>
            <a:fld id="{F07F282E-55F5-4803-B60F-09BA4600E538}" type="slidenum">
              <a:rPr lang="en-US" smtClean="0"/>
              <a:t>11</a:t>
            </a:fld>
            <a:endParaRPr lang="en-US" dirty="0"/>
          </a:p>
        </p:txBody>
      </p:sp>
    </p:spTree>
    <p:extLst>
      <p:ext uri="{BB962C8B-B14F-4D97-AF65-F5344CB8AC3E}">
        <p14:creationId xmlns:p14="http://schemas.microsoft.com/office/powerpoint/2010/main" val="427710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a:noAutofit/>
          </a:bodyPr>
          <a:lstStyle>
            <a:lvl1pPr>
              <a:lnSpc>
                <a:spcPct val="100000"/>
              </a:lnSpc>
              <a:defRPr sz="4400" cap="all" baseline="0">
                <a:solidFill>
                  <a:schemeClr val="bg1"/>
                </a:solidFill>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a:lstStyle/>
          <a:p>
            <a:pPr algn="l"/>
            <a:r>
              <a:rPr lang="en-US" dirty="0"/>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2/12/2024</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algn="ctr">
              <a:defRPr/>
            </a:lvl1pPr>
          </a:lstStyle>
          <a:p>
            <a:r>
              <a:rPr lang="en-US" dirty="0"/>
              <a:t>Click to add photo</a:t>
            </a:r>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2/12/2024</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2/12/2024</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2/12/2024</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2/12/2024</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anchor="t">
            <a:noAutofit/>
          </a:bodyPr>
          <a:lstStyle>
            <a:lvl1pPr algn="ctr">
              <a:defRPr/>
            </a:lvl1pPr>
          </a:lstStyle>
          <a:p>
            <a:r>
              <a:rPr lang="en-US" dirty="0"/>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2/12/2024</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a:lstStyle>
            <a:lvl1pPr>
              <a:defRPr/>
            </a:lvl1pPr>
          </a:lstStyle>
          <a:p>
            <a:r>
              <a:rPr lang="en-US" dirty="0"/>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anchor="t"/>
          <a:lstStyle>
            <a:lvl1pPr algn="ctr">
              <a:defRPr/>
            </a:lvl1pPr>
          </a:lstStyle>
          <a:p>
            <a:r>
              <a:rPr lang="en-US" dirty="0"/>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anchor="t"/>
          <a:lstStyle>
            <a:lvl1pPr algn="ctr">
              <a:defRPr/>
            </a:lvl1pPr>
          </a:lstStyle>
          <a:p>
            <a:r>
              <a:rPr lang="en-US" dirty="0"/>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anchor="t">
            <a:normAutofit/>
          </a:bodyPr>
          <a:lstStyle>
            <a:lvl1pPr>
              <a:defRPr sz="1600" b="0" baseline="0"/>
            </a:lvl1pPr>
          </a:lstStyle>
          <a:p>
            <a:r>
              <a:rPr lang="en-US" dirty="0"/>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a:lstStyle>
            <a:lvl1pPr>
              <a:defRPr>
                <a:effectLst/>
              </a:defRPr>
            </a:lvl1pPr>
          </a:lstStyle>
          <a:p>
            <a:fld id="{07B0C15C-146D-42C9-B24A-389A27E5FC3F}" type="datetime1">
              <a:rPr lang="en-US" smtClean="0">
                <a:solidFill>
                  <a:schemeClr val="tx2"/>
                </a:solidFill>
              </a:rPr>
              <a:pPr/>
              <a:t>2/12/2024</a:t>
            </a:fld>
            <a:endParaRPr lang="en-US"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anchor="t"/>
          <a:lstStyle>
            <a:lvl1pPr algn="ctr">
              <a:defRPr/>
            </a:lvl1pPr>
          </a:lstStyle>
          <a:p>
            <a:r>
              <a:rPr lang="en-US" dirty="0"/>
              <a:t>Click to add photo</a:t>
            </a:r>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2/12/2024</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2/12/2024</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2/12/2024</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2/12/2024</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2/12/2024</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2/12/2024</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rary.municode.com/ut/salt_lake_county/codes/code_of_ordinances?nodeId=TIT3REFI_CH3.20PUPR"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slco.org/contentassets/028573c48ff544a08bbdd5bc017e96f0/agency-buyer-liaison_buyer-assignments_2.14.2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lco.org/globalassets/1-site-files/policies/countywide/7010.pdf?v=12082023114612852"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slco.org/contracts/county-employees/solicitation-information/" TargetMode="External"/><Relationship Id="rId4" Type="http://schemas.openxmlformats.org/officeDocument/2006/relationships/hyperlink" Target="https://slco.org/globalassets/1-site-files/contracts/agencyinst8-17-12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lco.org/globalassets/1-site-files/policies/countywide/7030.pdf?v=1208202311461285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https://slco.org/contracts/county-employees/solicitation-information/" TargetMode="External"/><Relationship Id="rId4" Type="http://schemas.openxmlformats.org/officeDocument/2006/relationships/hyperlink" Target="https://slco.org/globalassets/1-site-files/contracts/preso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lco.org/contracts/county-employees/contract-information/"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hyperlink" Target="https://slco.org/globalassets/1-site-files/contracts/visiopurchasingprocessrfb-rfcflowchart.pdf" TargetMode="External"/><Relationship Id="rId13" Type="http://schemas.openxmlformats.org/officeDocument/2006/relationships/hyperlink" Target="https://statecontracts.utah.gov/Home/Search" TargetMode="External"/><Relationship Id="rId3" Type="http://schemas.openxmlformats.org/officeDocument/2006/relationships/hyperlink" Target="https://slco.org/contracts/" TargetMode="External"/><Relationship Id="rId7" Type="http://schemas.openxmlformats.org/officeDocument/2006/relationships/hyperlink" Target="https://slco.org/contentassets/2e36ac9dbbf045c9b9291824869d2dd0/visio-rfp-flowchart-_3.21.pdf" TargetMode="External"/><Relationship Id="rId12" Type="http://schemas.openxmlformats.org/officeDocument/2006/relationships/hyperlink" Target="https://slco.org/contracts/county-employees/project-track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www.slcounty.org/vwdocs/cpsearch.aspx" TargetMode="External"/><Relationship Id="rId11" Type="http://schemas.openxmlformats.org/officeDocument/2006/relationships/hyperlink" Target="https://slco.org/contracts/county-employees/purchasing-card/" TargetMode="External"/><Relationship Id="rId5" Type="http://schemas.openxmlformats.org/officeDocument/2006/relationships/hyperlink" Target="https://slco.org/contentassets/8f995b2b3d42435aa8c6c0fcc2f7897c/myfin-troubleshooting-guide-for-purchasing-v.-6.27.22.pdf" TargetMode="External"/><Relationship Id="rId10" Type="http://schemas.openxmlformats.org/officeDocument/2006/relationships/hyperlink" Target="https://slco.org/contracts/county-employees/surplus/" TargetMode="External"/><Relationship Id="rId4" Type="http://schemas.openxmlformats.org/officeDocument/2006/relationships/hyperlink" Target="https://slco.org/contentassets/55107c4ccc584606ac25831e8ede375e/resourceguide2020.pdf" TargetMode="External"/><Relationship Id="rId9" Type="http://schemas.openxmlformats.org/officeDocument/2006/relationships/hyperlink" Target="https://slco.org/contentassets/3c99dc09401d4638b3149dc772f225e4/construction-flowchart-march-202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memery@slco.org" TargetMode="External"/><Relationship Id="rId3" Type="http://schemas.openxmlformats.org/officeDocument/2006/relationships/hyperlink" Target="mailto:tyoung@slco.org" TargetMode="External"/><Relationship Id="rId7" Type="http://schemas.openxmlformats.org/officeDocument/2006/relationships/hyperlink" Target="mailto:bwhitehead@slco.org" TargetMode="External"/><Relationship Id="rId2" Type="http://schemas.openxmlformats.org/officeDocument/2006/relationships/hyperlink" Target="mailto:acarlson@slco.org" TargetMode="External"/><Relationship Id="rId1" Type="http://schemas.openxmlformats.org/officeDocument/2006/relationships/slideLayout" Target="../slideLayouts/slideLayout9.xml"/><Relationship Id="rId6" Type="http://schemas.openxmlformats.org/officeDocument/2006/relationships/hyperlink" Target="mailto:bjanderson@slco.org" TargetMode="External"/><Relationship Id="rId5" Type="http://schemas.openxmlformats.org/officeDocument/2006/relationships/hyperlink" Target="mailto:rrigdon@slco.org" TargetMode="External"/><Relationship Id="rId10" Type="http://schemas.openxmlformats.org/officeDocument/2006/relationships/hyperlink" Target="mailto:jyocom@slco.org" TargetMode="External"/><Relationship Id="rId4" Type="http://schemas.openxmlformats.org/officeDocument/2006/relationships/hyperlink" Target="mailto:ssoliz@slco.org" TargetMode="External"/><Relationship Id="rId9" Type="http://schemas.openxmlformats.org/officeDocument/2006/relationships/hyperlink" Target="mailto:MaBass@slco.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slco.org/globalassets/1-site-files/policies/countywide/7035.pdf" TargetMode="External"/><Relationship Id="rId3" Type="http://schemas.openxmlformats.org/officeDocument/2006/relationships/hyperlink" Target="https://library.municode.com/ut/salt_lake_county/codes/code_of_ordinances?nodeId=TIT3REFI_CH3.28COPRPA" TargetMode="External"/><Relationship Id="rId7" Type="http://schemas.openxmlformats.org/officeDocument/2006/relationships/hyperlink" Target="https://slco.org/globalassets/1-site-files/policies/countywide/7030.pdf" TargetMode="External"/><Relationship Id="rId2" Type="http://schemas.openxmlformats.org/officeDocument/2006/relationships/hyperlink" Target="https://library.municode.com/ut/salt_lake_county/codes/code_of_ordinances?nodeId=TIT3REFI_CH3.20PUPR" TargetMode="External"/><Relationship Id="rId1" Type="http://schemas.openxmlformats.org/officeDocument/2006/relationships/slideLayout" Target="../slideLayouts/slideLayout6.xml"/><Relationship Id="rId6" Type="http://schemas.openxmlformats.org/officeDocument/2006/relationships/hyperlink" Target="https://slco.org/globalassets/1-site-files/policies/countywide/7021.pdf" TargetMode="External"/><Relationship Id="rId5" Type="http://schemas.openxmlformats.org/officeDocument/2006/relationships/hyperlink" Target="https://slco.org/globalassets/1-site-files/policies/countywide/7020.pdf" TargetMode="External"/><Relationship Id="rId4" Type="http://schemas.openxmlformats.org/officeDocument/2006/relationships/hyperlink" Target="https://slco.org/globalassets/1-site-files/policies/countywide/701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slco.org/contentassets/2c38d748bb4e4249b956edc92d66fa13/3.0-purchasing-decision-flow-chart-9.2020.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lco.org/globalassets/1-site-files/policies/countywide/7020.pdf?v=12082023114612852"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slco.org/contracts/county-employees/contract-inform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lco.org/globalassets/1-site-files/policies/countywide/7021.pdf?v=1208202311461285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slco.org/contracts/county-employees/solicitation-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lco.org/globalassets/1-site-files/policies/countywide/7035.pdf?v=1208202311461285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slco.org/contracts/county-employees/purchasing-card/"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168" y="1057522"/>
            <a:ext cx="5120975" cy="2173433"/>
          </a:xfrm>
        </p:spPr>
        <p:txBody>
          <a:bodyPr vert="horz" lIns="109728" tIns="109728" rIns="109728" bIns="91440" rtlCol="0" anchor="ctr">
            <a:normAutofit/>
          </a:bodyPr>
          <a:lstStyle/>
          <a:p>
            <a:r>
              <a:rPr lang="en-US" dirty="0"/>
              <a:t>Procurement 101</a:t>
            </a:r>
          </a:p>
        </p:txBody>
      </p:sp>
      <p:pic>
        <p:nvPicPr>
          <p:cNvPr id="41" name="Picture Placeholder 40" descr="A large room with glass walls&#10;">
            <a:extLst>
              <a:ext uri="{FF2B5EF4-FFF2-40B4-BE49-F238E27FC236}">
                <a16:creationId xmlns:a16="http://schemas.microsoft.com/office/drawing/2014/main" id="{9FB4A3D7-302B-4FAB-B9BD-5F75A796AC7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859936" y="-2"/>
            <a:ext cx="5332064" cy="6858002"/>
          </a:xfrm>
        </p:spPr>
      </p:pic>
      <p:pic>
        <p:nvPicPr>
          <p:cNvPr id="2" name="Picture 1" descr="Shape&#10;&#10;Description automatically generated with medium confidence">
            <a:extLst>
              <a:ext uri="{FF2B5EF4-FFF2-40B4-BE49-F238E27FC236}">
                <a16:creationId xmlns:a16="http://schemas.microsoft.com/office/drawing/2014/main" id="{E1497038-5E8E-D399-AE98-048585D24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83" y="4039724"/>
            <a:ext cx="3014619" cy="118510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Procurement – General Rules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10</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000" b="1" dirty="0">
                <a:hlinkClick r:id="rId3"/>
              </a:rPr>
              <a:t>Ordinance 3.20 </a:t>
            </a:r>
            <a:r>
              <a:rPr lang="en-US" sz="2000" b="1" dirty="0"/>
              <a:t>– Purchasing Procedures Highlights</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1.    All procurements shall be competitive unless an exception applies (3.20.020.A)</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Exceptions include (not a complete list): small cost, under $10,000 (quotes encouraged $5,000 and under; required between $5,000 - $10,000); exigency; sole source; legal services and notices; utilities; non-software subscriptions; media advertising; goods &amp; supplies for authorized resale; dues and membership fees; speech, lecture, specialized training or performance (3.20.030 	A.4, 5, &amp; 6)</a:t>
            </a: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2. 	Sole source must be approved by Purchasing Agent, Jason Yocom (3.20.030.A.5)</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A. If there is reasonable doubt, competition shall be solicited  </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 Sole source procurements over formal bid limit, $50K, must be advertised for at least 7 days – any responses will be considered before moving forward with the sole source procurement</a:t>
            </a:r>
          </a:p>
          <a:p>
            <a:pPr marL="457200" marR="0" lvl="1"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C. Examples of sole source circumstances:</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  Standardization or compatibility of equipment, materials, technology, software, accessories, replacement parts, or service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 Transitional costs are unreasonable or cost prohibitive</a:t>
            </a:r>
          </a:p>
          <a:p>
            <a:pPr marL="914400" marR="0" lvl="2"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300" b="0" i="0" u="none" strike="noStrike" kern="1200" cap="none" spc="0" normalizeH="0" baseline="0" noProof="0" dirty="0">
                <a:ln>
                  <a:noFill/>
                </a:ln>
                <a:solidFill>
                  <a:prstClr val="black">
                    <a:lumMod val="85000"/>
                    <a:lumOff val="15000"/>
                  </a:prstClr>
                </a:solidFill>
                <a:effectLst/>
                <a:uLnTx/>
                <a:uFillTx/>
                <a:ea typeface="+mn-ea"/>
                <a:cs typeface="+mn-cs"/>
              </a:rPr>
              <a:t>iii. Item is needed for trial use or testing</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4"/>
              </a:rPr>
              <a:t>LINK </a:t>
            </a:r>
            <a:r>
              <a:rPr lang="en-US" dirty="0"/>
              <a:t>to Agency-Buyer Liaison </a:t>
            </a:r>
          </a:p>
        </p:txBody>
      </p:sp>
    </p:spTree>
    <p:extLst>
      <p:ext uri="{BB962C8B-B14F-4D97-AF65-F5344CB8AC3E}">
        <p14:creationId xmlns:p14="http://schemas.microsoft.com/office/powerpoint/2010/main" val="287915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Bids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11</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511629" y="1295401"/>
            <a:ext cx="11604170" cy="4833256"/>
          </a:xfrm>
        </p:spPr>
        <p:txBody>
          <a:bodyPr/>
          <a:lstStyle/>
          <a:p>
            <a:pPr marL="0" indent="0">
              <a:buNone/>
            </a:pPr>
            <a:r>
              <a:rPr lang="en-US" sz="2000" b="1" dirty="0">
                <a:hlinkClick r:id="rId3"/>
              </a:rPr>
              <a:t>Policy 7010 </a:t>
            </a:r>
            <a:r>
              <a:rPr lang="en-US" sz="2000" b="1" dirty="0"/>
              <a:t>– Procurement Highlights</a:t>
            </a:r>
          </a:p>
          <a:p>
            <a:pPr marL="0" indent="0">
              <a:buNone/>
            </a:pPr>
            <a:r>
              <a:rPr lang="en-US" dirty="0"/>
              <a:t>1. The purpose is to invite maximum competition practicable (1.1)</a:t>
            </a:r>
          </a:p>
          <a:p>
            <a:pPr marL="0" indent="0">
              <a:buNone/>
            </a:pPr>
            <a:r>
              <a:rPr lang="en-US" dirty="0"/>
              <a:t>2. Bids are out for a minimum of 10 calendar days (3.0)</a:t>
            </a:r>
          </a:p>
          <a:p>
            <a:pPr marL="0" indent="0">
              <a:buNone/>
            </a:pPr>
            <a:r>
              <a:rPr lang="en-US" dirty="0"/>
              <a:t>	A. Bids, RFB/RFC, are awarded to the lowest responsible/responsive bidder(13.0)</a:t>
            </a:r>
          </a:p>
          <a:p>
            <a:pPr marL="0" indent="0">
              <a:buNone/>
            </a:pPr>
            <a:r>
              <a:rPr lang="en-US" dirty="0"/>
              <a:t>3. Sole source needs justification – why is this vendor the only source? (16.1)</a:t>
            </a:r>
          </a:p>
          <a:p>
            <a:pPr marL="0" indent="0">
              <a:buNone/>
            </a:pPr>
            <a:r>
              <a:rPr lang="en-US" dirty="0"/>
              <a:t>4. When is a contract beneficial? Two guiding conditions to consider (17.2):</a:t>
            </a:r>
          </a:p>
          <a:p>
            <a:pPr marL="457200" lvl="1" indent="0">
              <a:buNone/>
            </a:pPr>
            <a:r>
              <a:rPr lang="en-US" dirty="0"/>
              <a:t>A. Dollar volume should exceed $50,000</a:t>
            </a:r>
          </a:p>
          <a:p>
            <a:pPr marL="0" lvl="1" indent="457200">
              <a:buNone/>
            </a:pPr>
            <a:r>
              <a:rPr lang="en-US" dirty="0"/>
              <a:t>B. Frequency of purchases should exceed 20 per year</a:t>
            </a:r>
          </a:p>
          <a:p>
            <a:pPr marL="0" lvl="1" indent="457200">
              <a:buNone/>
            </a:pPr>
            <a:endParaRPr lang="en-US" dirty="0"/>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lvl="1" indent="0">
              <a:buNone/>
            </a:pPr>
            <a:r>
              <a:rPr lang="en-US" dirty="0">
                <a:hlinkClick r:id="rId4"/>
              </a:rPr>
              <a:t>LINK</a:t>
            </a:r>
            <a:r>
              <a:rPr lang="en-US" dirty="0"/>
              <a:t> to Instructions for Solicitation Development</a:t>
            </a:r>
          </a:p>
          <a:p>
            <a:pPr marL="0" lvl="1" indent="0">
              <a:buNone/>
            </a:pPr>
            <a:r>
              <a:rPr lang="en-US" dirty="0">
                <a:hlinkClick r:id="rId5"/>
              </a:rPr>
              <a:t>LINK</a:t>
            </a:r>
            <a:r>
              <a:rPr lang="en-US" dirty="0"/>
              <a:t> to RFB/RFC Development Worksheet</a:t>
            </a:r>
          </a:p>
        </p:txBody>
      </p:sp>
    </p:spTree>
    <p:extLst>
      <p:ext uri="{BB962C8B-B14F-4D97-AF65-F5344CB8AC3E}">
        <p14:creationId xmlns:p14="http://schemas.microsoft.com/office/powerpoint/2010/main" val="220162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Formal Procurement – Proposals </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12</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947057" y="1295401"/>
            <a:ext cx="10189029" cy="4833256"/>
          </a:xfrm>
        </p:spPr>
        <p:txBody>
          <a:bodyPr/>
          <a:lstStyle/>
          <a:p>
            <a:pPr marL="0" indent="0">
              <a:buNone/>
            </a:pPr>
            <a:r>
              <a:rPr lang="en-US" sz="2000" b="1" dirty="0">
                <a:hlinkClick r:id="rId3"/>
              </a:rPr>
              <a:t>Policy 7030 </a:t>
            </a:r>
            <a:r>
              <a:rPr lang="en-US" sz="2000" b="1" dirty="0"/>
              <a:t>– Request for Proposals (RFP) Highlights</a:t>
            </a:r>
          </a:p>
          <a:p>
            <a:pPr marL="0" indent="0">
              <a:buNone/>
            </a:pPr>
            <a:r>
              <a:rPr lang="en-US" dirty="0"/>
              <a:t>1. RFPs are typically used for professional services, consulting services, and complex technology services and equipment (1.0)</a:t>
            </a:r>
          </a:p>
          <a:p>
            <a:pPr marL="0" indent="0">
              <a:buNone/>
            </a:pPr>
            <a:r>
              <a:rPr lang="en-US" dirty="0"/>
              <a:t>2. RFPs are used when low bid isn’t going to be the most advantageous, and other factors should be considered in an award (2.1)</a:t>
            </a:r>
          </a:p>
          <a:p>
            <a:pPr marL="0" indent="0">
              <a:buNone/>
            </a:pPr>
            <a:r>
              <a:rPr lang="en-US" dirty="0"/>
              <a:t>3. Minimum advertising time is 20 days from issue (4.1.2)</a:t>
            </a:r>
          </a:p>
          <a:p>
            <a:pPr marL="0" indent="0">
              <a:buNone/>
            </a:pPr>
            <a:r>
              <a:rPr lang="en-US" dirty="0"/>
              <a:t>4. Expedited RFPs are quicker (advertised for 5 days), but must stay under the formal bid limit ($50,000) for the life of the contract (13.0)</a:t>
            </a:r>
          </a:p>
          <a:p>
            <a:pPr marL="0" indent="0">
              <a:buNone/>
            </a:pPr>
            <a:endParaRPr lang="en-US" dirty="0"/>
          </a:p>
        </p:txBody>
      </p:sp>
      <p:sp>
        <p:nvSpPr>
          <p:cNvPr id="2" name="TextBox 1">
            <a:extLst>
              <a:ext uri="{FF2B5EF4-FFF2-40B4-BE49-F238E27FC236}">
                <a16:creationId xmlns:a16="http://schemas.microsoft.com/office/drawing/2014/main" id="{BB060A6F-292B-C55A-05C7-6B67129FF210}"/>
              </a:ext>
            </a:extLst>
          </p:cNvPr>
          <p:cNvSpPr txBox="1"/>
          <p:nvPr/>
        </p:nvSpPr>
        <p:spPr>
          <a:xfrm>
            <a:off x="4966065" y="6211669"/>
            <a:ext cx="6318068" cy="646331"/>
          </a:xfrm>
          <a:prstGeom prst="rect">
            <a:avLst/>
          </a:prstGeom>
          <a:noFill/>
        </p:spPr>
        <p:txBody>
          <a:bodyPr wrap="square" rtlCol="0">
            <a:spAutoFit/>
          </a:bodyPr>
          <a:lstStyle/>
          <a:p>
            <a:pPr marL="0" indent="0">
              <a:buNone/>
            </a:pPr>
            <a:r>
              <a:rPr lang="en-US" dirty="0">
                <a:hlinkClick r:id="rId4"/>
              </a:rPr>
              <a:t>LINK</a:t>
            </a:r>
            <a:r>
              <a:rPr lang="en-US" dirty="0"/>
              <a:t> to Pre-Solicitation Considerations Sheet for RFPs</a:t>
            </a:r>
          </a:p>
          <a:p>
            <a:pPr marL="0" indent="0">
              <a:buNone/>
            </a:pPr>
            <a:r>
              <a:rPr lang="en-US" dirty="0">
                <a:hlinkClick r:id="rId5"/>
              </a:rPr>
              <a:t>LINK</a:t>
            </a:r>
            <a:r>
              <a:rPr lang="en-US" dirty="0"/>
              <a:t> to RFP Development Worksheet </a:t>
            </a:r>
          </a:p>
        </p:txBody>
      </p:sp>
    </p:spTree>
    <p:extLst>
      <p:ext uri="{BB962C8B-B14F-4D97-AF65-F5344CB8AC3E}">
        <p14:creationId xmlns:p14="http://schemas.microsoft.com/office/powerpoint/2010/main" val="311450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Contract Processing</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13</a:t>
            </a:fld>
            <a:endParaRPr lang="en-US" dirty="0"/>
          </a:p>
        </p:txBody>
      </p:sp>
      <p:sp>
        <p:nvSpPr>
          <p:cNvPr id="12" name="Content Placeholder 11">
            <a:extLst>
              <a:ext uri="{FF2B5EF4-FFF2-40B4-BE49-F238E27FC236}">
                <a16:creationId xmlns:a16="http://schemas.microsoft.com/office/drawing/2014/main" id="{04B32479-661B-7108-253F-BC9CE5A811D8}"/>
              </a:ext>
            </a:extLst>
          </p:cNvPr>
          <p:cNvSpPr>
            <a:spLocks noGrp="1"/>
          </p:cNvSpPr>
          <p:nvPr>
            <p:ph idx="13"/>
          </p:nvPr>
        </p:nvSpPr>
        <p:spPr>
          <a:xfrm>
            <a:off x="642917" y="1295401"/>
            <a:ext cx="11472881" cy="4833256"/>
          </a:xfrm>
        </p:spPr>
        <p:txBody>
          <a:bodyPr/>
          <a:lstStyle/>
          <a:p>
            <a:pPr marL="0" indent="0">
              <a:buNone/>
            </a:pPr>
            <a:r>
              <a:rPr lang="en-US" sz="2000" b="1" dirty="0"/>
              <a:t>Ordinance 3.28 – Contract Processing and Payments Highlights</a:t>
            </a:r>
          </a:p>
          <a:p>
            <a:pPr marL="0" indent="0">
              <a:buNone/>
            </a:pPr>
            <a:r>
              <a:rPr lang="en-US" dirty="0"/>
              <a:t>Typical contract process: 1. Go through procurement 2. Have your attorney review the contract to form &amp; legality  3. Have the Vendor sign 4. Send contract to C&amp;P for processing 5. Return fully executed contract to Vendor</a:t>
            </a:r>
          </a:p>
          <a:p>
            <a:pPr marL="0" indent="0">
              <a:buNone/>
            </a:pPr>
            <a:r>
              <a:rPr lang="en-US" dirty="0"/>
              <a:t>1. C&amp;P to ensure contracts (and amendments) are reviewed as to form by DA’s Office and authorized by the director of the agency, enter the contract in the financial system, and submit to the proper signing authority for execution (3.28.020.B&amp;C)</a:t>
            </a:r>
          </a:p>
          <a:p>
            <a:pPr marL="0" indent="0">
              <a:buNone/>
            </a:pPr>
            <a:r>
              <a:rPr lang="en-US" dirty="0"/>
              <a:t>2. C&amp;P to act as a repository for all county contracts (3.28.020.A)</a:t>
            </a:r>
          </a:p>
          <a:p>
            <a:pPr marL="0" indent="0">
              <a:buNone/>
            </a:pPr>
            <a:r>
              <a:rPr lang="en-US" dirty="0"/>
              <a:t>3. Payment requests are submitted to Mayor’s Finance, if payment is against a contract, the contract number must be referenced (3.28.130.A)</a:t>
            </a:r>
          </a:p>
          <a:p>
            <a:pPr marL="0" indent="0">
              <a:buNone/>
            </a:pPr>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262943"/>
            <a:ext cx="5932715" cy="369332"/>
          </a:xfrm>
          <a:prstGeom prst="rect">
            <a:avLst/>
          </a:prstGeom>
          <a:noFill/>
        </p:spPr>
        <p:txBody>
          <a:bodyPr wrap="square" rtlCol="0">
            <a:spAutoFit/>
          </a:bodyPr>
          <a:lstStyle/>
          <a:p>
            <a:pPr marL="0" indent="0">
              <a:spcBef>
                <a:spcPts val="600"/>
              </a:spcBef>
              <a:buNone/>
            </a:pPr>
            <a:r>
              <a:rPr lang="en-US" dirty="0">
                <a:hlinkClick r:id="rId3"/>
              </a:rPr>
              <a:t>LINK </a:t>
            </a:r>
            <a:r>
              <a:rPr lang="en-US" dirty="0"/>
              <a:t>Contracts Information Page</a:t>
            </a:r>
          </a:p>
        </p:txBody>
      </p:sp>
    </p:spTree>
    <p:extLst>
      <p:ext uri="{BB962C8B-B14F-4D97-AF65-F5344CB8AC3E}">
        <p14:creationId xmlns:p14="http://schemas.microsoft.com/office/powerpoint/2010/main" val="425906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 up of a person using a computer">
            <a:extLst>
              <a:ext uri="{FF2B5EF4-FFF2-40B4-BE49-F238E27FC236}">
                <a16:creationId xmlns:a16="http://schemas.microsoft.com/office/drawing/2014/main" id="{2090A0CF-D5B6-46F6-9148-3018C1F6821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3"/>
            <a:ext cx="4613544" cy="2249321"/>
          </a:xfrm>
        </p:spPr>
      </p:pic>
      <p:pic>
        <p:nvPicPr>
          <p:cNvPr id="13" name="Picture Placeholder 12" descr="Digital Graph screen reflection">
            <a:extLst>
              <a:ext uri="{FF2B5EF4-FFF2-40B4-BE49-F238E27FC236}">
                <a16:creationId xmlns:a16="http://schemas.microsoft.com/office/drawing/2014/main" id="{FD008D2D-DCC4-47D7-9308-F53E3DC8BA3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2311339"/>
            <a:ext cx="4613544" cy="2241520"/>
          </a:xfrm>
        </p:spPr>
      </p:pic>
      <p:pic>
        <p:nvPicPr>
          <p:cNvPr id="8" name="Picture Placeholder 7" descr="Conference Room">
            <a:extLst>
              <a:ext uri="{FF2B5EF4-FFF2-40B4-BE49-F238E27FC236}">
                <a16:creationId xmlns:a16="http://schemas.microsoft.com/office/drawing/2014/main" id="{13908DB8-E92A-433D-BC79-CFD872B072D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1" y="4613572"/>
            <a:ext cx="4613544" cy="2241520"/>
          </a:xfrm>
        </p:spPr>
      </p:pic>
      <p:sp>
        <p:nvSpPr>
          <p:cNvPr id="9" name="Content Placeholder 8">
            <a:extLst>
              <a:ext uri="{FF2B5EF4-FFF2-40B4-BE49-F238E27FC236}">
                <a16:creationId xmlns:a16="http://schemas.microsoft.com/office/drawing/2014/main" id="{957A8109-BBBF-407C-81F8-08088ED99698}"/>
              </a:ext>
            </a:extLst>
          </p:cNvPr>
          <p:cNvSpPr>
            <a:spLocks noGrp="1"/>
          </p:cNvSpPr>
          <p:nvPr>
            <p:ph idx="1"/>
          </p:nvPr>
        </p:nvSpPr>
        <p:spPr>
          <a:xfrm>
            <a:off x="4941803" y="1905575"/>
            <a:ext cx="3472543" cy="4414670"/>
          </a:xfrm>
        </p:spPr>
        <p:txBody>
          <a:bodyPr>
            <a:normAutofit/>
          </a:bodyPr>
          <a:lstStyle/>
          <a:p>
            <a:r>
              <a:rPr lang="en-US" sz="1600" dirty="0"/>
              <a:t>Reminder: per ordinance (3.16.050), </a:t>
            </a:r>
            <a:r>
              <a:rPr lang="en-US" sz="1600" b="1" dirty="0"/>
              <a:t>only </a:t>
            </a:r>
            <a:r>
              <a:rPr lang="en-US" sz="1600" dirty="0"/>
              <a:t>the Mayor or her Designee who has been authorized can sign a contract on behalf of the county. Any violation of this could “result in voiding the contract and the personal obligation and liability of the person at fault for such violations.”</a:t>
            </a:r>
          </a:p>
          <a:p>
            <a:endParaRPr lang="en-US" dirty="0"/>
          </a:p>
        </p:txBody>
      </p:sp>
      <p:sp>
        <p:nvSpPr>
          <p:cNvPr id="17" name="Footer Placeholder 16">
            <a:extLst>
              <a:ext uri="{FF2B5EF4-FFF2-40B4-BE49-F238E27FC236}">
                <a16:creationId xmlns:a16="http://schemas.microsoft.com/office/drawing/2014/main" id="{A7A34B0D-1722-4024-BC6E-2A411B0AF724}"/>
              </a:ext>
            </a:extLst>
          </p:cNvPr>
          <p:cNvSpPr>
            <a:spLocks noGrp="1"/>
          </p:cNvSpPr>
          <p:nvPr>
            <p:ph type="ftr" sz="quarter" idx="11"/>
          </p:nvPr>
        </p:nvSpPr>
        <p:spPr>
          <a:xfrm>
            <a:off x="642917" y="6309360"/>
            <a:ext cx="3271516" cy="457200"/>
          </a:xfrm>
        </p:spPr>
        <p:txBody>
          <a:bodyPr/>
          <a:lstStyle/>
          <a:p>
            <a:r>
              <a:rPr lang="en-US" dirty="0"/>
              <a:t>Procurement 101</a:t>
            </a:r>
          </a:p>
        </p:txBody>
      </p:sp>
      <p:sp>
        <p:nvSpPr>
          <p:cNvPr id="18" name="Slide Number Placeholder 17">
            <a:extLst>
              <a:ext uri="{FF2B5EF4-FFF2-40B4-BE49-F238E27FC236}">
                <a16:creationId xmlns:a16="http://schemas.microsoft.com/office/drawing/2014/main" id="{75DB2E64-AD14-44FE-948F-FCBEC637E2C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14</a:t>
            </a:fld>
            <a:endParaRPr lang="en-US" dirty="0"/>
          </a:p>
        </p:txBody>
      </p:sp>
      <p:pic>
        <p:nvPicPr>
          <p:cNvPr id="5" name="Picture 4">
            <a:extLst>
              <a:ext uri="{FF2B5EF4-FFF2-40B4-BE49-F238E27FC236}">
                <a16:creationId xmlns:a16="http://schemas.microsoft.com/office/drawing/2014/main" id="{0A3CDC67-8C0C-7039-FE37-1BB876E88CB7}"/>
              </a:ext>
            </a:extLst>
          </p:cNvPr>
          <p:cNvPicPr>
            <a:picLocks noChangeAspect="1"/>
          </p:cNvPicPr>
          <p:nvPr/>
        </p:nvPicPr>
        <p:blipFill>
          <a:blip r:embed="rId6"/>
          <a:stretch>
            <a:fillRect/>
          </a:stretch>
        </p:blipFill>
        <p:spPr>
          <a:xfrm>
            <a:off x="8437798" y="2090057"/>
            <a:ext cx="3427630" cy="3076270"/>
          </a:xfrm>
          <a:prstGeom prst="rect">
            <a:avLst/>
          </a:prstGeom>
        </p:spPr>
      </p:pic>
      <p:sp>
        <p:nvSpPr>
          <p:cNvPr id="10" name="TextBox 9">
            <a:extLst>
              <a:ext uri="{FF2B5EF4-FFF2-40B4-BE49-F238E27FC236}">
                <a16:creationId xmlns:a16="http://schemas.microsoft.com/office/drawing/2014/main" id="{9BF33C6A-AE97-7DCB-4F8C-6C97193C9052}"/>
              </a:ext>
            </a:extLst>
          </p:cNvPr>
          <p:cNvSpPr txBox="1"/>
          <p:nvPr/>
        </p:nvSpPr>
        <p:spPr>
          <a:xfrm>
            <a:off x="4789399" y="947024"/>
            <a:ext cx="7076029" cy="646331"/>
          </a:xfrm>
          <a:prstGeom prst="rect">
            <a:avLst/>
          </a:prstGeom>
          <a:noFill/>
        </p:spPr>
        <p:txBody>
          <a:bodyPr wrap="square" rtlCol="0">
            <a:spAutoFit/>
          </a:bodyPr>
          <a:lstStyle/>
          <a:p>
            <a:r>
              <a:rPr lang="en-US" sz="3600" b="1" dirty="0">
                <a:latin typeface="+mj-lt"/>
              </a:rPr>
              <a:t>Contracts Processing …</a:t>
            </a:r>
          </a:p>
        </p:txBody>
      </p:sp>
    </p:spTree>
    <p:extLst>
      <p:ext uri="{BB962C8B-B14F-4D97-AF65-F5344CB8AC3E}">
        <p14:creationId xmlns:p14="http://schemas.microsoft.com/office/powerpoint/2010/main" val="110933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CP Web Resources</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15</a:t>
            </a:fld>
            <a:endParaRPr lang="en-US" dirty="0"/>
          </a:p>
        </p:txBody>
      </p:sp>
      <p:sp>
        <p:nvSpPr>
          <p:cNvPr id="17" name="TextBox 16">
            <a:extLst>
              <a:ext uri="{FF2B5EF4-FFF2-40B4-BE49-F238E27FC236}">
                <a16:creationId xmlns:a16="http://schemas.microsoft.com/office/drawing/2014/main" id="{4795383E-680E-ABEF-85D6-3B5A0E0C71CD}"/>
              </a:ext>
            </a:extLst>
          </p:cNvPr>
          <p:cNvSpPr txBox="1"/>
          <p:nvPr/>
        </p:nvSpPr>
        <p:spPr>
          <a:xfrm>
            <a:off x="4898571" y="6301947"/>
            <a:ext cx="5932715" cy="369332"/>
          </a:xfrm>
          <a:prstGeom prst="rect">
            <a:avLst/>
          </a:prstGeom>
          <a:noFill/>
        </p:spPr>
        <p:txBody>
          <a:bodyPr wrap="square" rtlCol="0">
            <a:spAutoFit/>
          </a:bodyPr>
          <a:lstStyle/>
          <a:p>
            <a:pPr marL="0" indent="0">
              <a:spcBef>
                <a:spcPts val="600"/>
              </a:spcBef>
              <a:buNone/>
            </a:pPr>
            <a:r>
              <a:rPr lang="en-US" dirty="0">
                <a:hlinkClick r:id="rId3"/>
              </a:rPr>
              <a:t>LINK </a:t>
            </a:r>
            <a:r>
              <a:rPr lang="en-US" dirty="0"/>
              <a:t>to Contracts &amp; Procurement</a:t>
            </a:r>
          </a:p>
        </p:txBody>
      </p:sp>
      <p:sp>
        <p:nvSpPr>
          <p:cNvPr id="2" name="TextBox 1">
            <a:extLst>
              <a:ext uri="{FF2B5EF4-FFF2-40B4-BE49-F238E27FC236}">
                <a16:creationId xmlns:a16="http://schemas.microsoft.com/office/drawing/2014/main" id="{AAD2C849-1B65-A5EC-E6D2-66E5DFA4F107}"/>
              </a:ext>
            </a:extLst>
          </p:cNvPr>
          <p:cNvSpPr txBox="1"/>
          <p:nvPr/>
        </p:nvSpPr>
        <p:spPr>
          <a:xfrm>
            <a:off x="925286" y="1458686"/>
            <a:ext cx="10623795" cy="45611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4"/>
              </a:rPr>
              <a:t>Purchasing Resource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5"/>
              </a:rPr>
              <a:t>MyFIN</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5"/>
              </a:rPr>
              <a:t> eProcurement Troubleshooting Guide</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6"/>
              </a:rPr>
              <a:t>Search County Contracts (SharePoint)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7"/>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7"/>
              </a:rPr>
              <a:t>RFP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8"/>
              </a:rPr>
              <a:t>RFB/RFC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9"/>
              </a:rPr>
              <a:t>Construction Flowchart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0"/>
              </a:rPr>
              <a:t>Surplus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err="1">
                <a:ln>
                  <a:noFill/>
                </a:ln>
                <a:solidFill>
                  <a:prstClr val="black">
                    <a:lumMod val="85000"/>
                    <a:lumOff val="15000"/>
                  </a:prstClr>
                </a:solidFill>
                <a:effectLst/>
                <a:uLnTx/>
                <a:uFillTx/>
                <a:ea typeface="+mn-ea"/>
                <a:cs typeface="+mn-cs"/>
                <a:hlinkClick r:id="rId11"/>
              </a:rPr>
              <a:t>PCard</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1"/>
              </a:rPr>
              <a:t> Information</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2"/>
              </a:rPr>
              <a:t>Project Tracking</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hlinkClick r:id="rId13"/>
              </a:rPr>
              <a:t>State Contract Search</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p>
        </p:txBody>
      </p:sp>
    </p:spTree>
    <p:extLst>
      <p:ext uri="{BB962C8B-B14F-4D97-AF65-F5344CB8AC3E}">
        <p14:creationId xmlns:p14="http://schemas.microsoft.com/office/powerpoint/2010/main" val="183657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5" descr="Building Skyline">
            <a:extLst>
              <a:ext uri="{FF2B5EF4-FFF2-40B4-BE49-F238E27FC236}">
                <a16:creationId xmlns:a16="http://schemas.microsoft.com/office/drawing/2014/main" id="{3A7CEA2D-183A-4462-74C4-E6C25C7270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587342" y="1094505"/>
            <a:ext cx="4604658" cy="5028782"/>
          </a:xfrm>
          <a:prstGeom prst="rect">
            <a:avLst/>
          </a:prstGeom>
        </p:spPr>
      </p:pic>
      <p:sp>
        <p:nvSpPr>
          <p:cNvPr id="8" name="TextBox 7">
            <a:extLst>
              <a:ext uri="{FF2B5EF4-FFF2-40B4-BE49-F238E27FC236}">
                <a16:creationId xmlns:a16="http://schemas.microsoft.com/office/drawing/2014/main" id="{98B8A9D0-EEB6-BDE6-93E6-DBCA0C31D357}"/>
              </a:ext>
            </a:extLst>
          </p:cNvPr>
          <p:cNvSpPr txBox="1"/>
          <p:nvPr/>
        </p:nvSpPr>
        <p:spPr>
          <a:xfrm>
            <a:off x="185057" y="1094505"/>
            <a:ext cx="7402285" cy="4524315"/>
          </a:xfrm>
          <a:prstGeom prst="rect">
            <a:avLst/>
          </a:prstGeom>
          <a:noFill/>
        </p:spPr>
        <p:txBody>
          <a:bodyPr wrap="square" rtlCol="0">
            <a:spAutoFit/>
          </a:bodyPr>
          <a:lstStyle/>
          <a:p>
            <a:pPr marR="0" lvl="0" algn="l" defTabSz="457200" rtl="0" eaLnBrk="1" fontAlgn="auto" latinLnBrk="0" hangingPunct="1">
              <a:lnSpc>
                <a:spcPct val="100000"/>
              </a:lnSpc>
              <a:spcBef>
                <a:spcPct val="20000"/>
              </a:spcBef>
              <a:spcAft>
                <a:spcPts val="600"/>
              </a:spcAft>
              <a:buClr>
                <a:srgbClr val="83992A"/>
              </a:buClr>
              <a:buSzPct val="115000"/>
              <a:tabLst/>
              <a:defRPr/>
            </a:pPr>
            <a:r>
              <a:rPr lang="en-US" sz="3600" b="1" dirty="0">
                <a:solidFill>
                  <a:prstClr val="black">
                    <a:lumMod val="85000"/>
                    <a:lumOff val="15000"/>
                  </a:prstClr>
                </a:solidFill>
                <a:latin typeface="+mj-lt"/>
              </a:rPr>
              <a:t>Four C’s to Compliance &amp; Success</a:t>
            </a:r>
            <a:endParaRPr kumimoji="0" lang="en-US" sz="3600" b="1" i="0" u="none" strike="noStrike" kern="1200" cap="none" spc="0" normalizeH="0" baseline="0" noProof="0" dirty="0">
              <a:ln>
                <a:noFill/>
              </a:ln>
              <a:solidFill>
                <a:prstClr val="black">
                  <a:lumMod val="85000"/>
                  <a:lumOff val="15000"/>
                </a:prstClr>
              </a:solidFill>
              <a:effectLst/>
              <a:uLnTx/>
              <a:uFillTx/>
              <a:latin typeface="+mj-lt"/>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Competition – most competition as practicable </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Contracts - </a:t>
            </a:r>
            <a:r>
              <a:rPr kumimoji="0" lang="en-US" sz="2000" b="1" i="0" u="none" strike="noStrike" kern="1200" cap="none" spc="0" normalizeH="0" baseline="0" noProof="0" dirty="0">
                <a:ln>
                  <a:noFill/>
                </a:ln>
                <a:solidFill>
                  <a:prstClr val="black">
                    <a:lumMod val="85000"/>
                    <a:lumOff val="15000"/>
                  </a:prstClr>
                </a:solidFill>
                <a:effectLst/>
                <a:uLnTx/>
                <a:uFillTx/>
                <a:ea typeface="+mn-ea"/>
                <a:cs typeface="+mn-cs"/>
              </a:rPr>
              <a:t>don’t</a:t>
            </a: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sign them, only the Mayor or one of her Designees can execute a contract (process through C&amp;P)</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Check your Contracts &amp; Contractors – manage your contractors and make sure you’re buying items/services at or below contracted rates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C = CONTACT US – C&amp;P is here to help; we want to be your valued partner</a:t>
            </a:r>
          </a:p>
        </p:txBody>
      </p:sp>
    </p:spTree>
    <p:extLst>
      <p:ext uri="{BB962C8B-B14F-4D97-AF65-F5344CB8AC3E}">
        <p14:creationId xmlns:p14="http://schemas.microsoft.com/office/powerpoint/2010/main" val="277979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C63897-FC0F-511F-01F1-0BCE4321BF34}"/>
              </a:ext>
            </a:extLst>
          </p:cNvPr>
          <p:cNvSpPr>
            <a:spLocks noGrp="1"/>
          </p:cNvSpPr>
          <p:nvPr>
            <p:ph type="title"/>
          </p:nvPr>
        </p:nvSpPr>
        <p:spPr/>
        <p:txBody>
          <a:bodyPr/>
          <a:lstStyle/>
          <a:p>
            <a:r>
              <a:rPr lang="en-US" dirty="0"/>
              <a:t>Contracts &amp; Procurement Team</a:t>
            </a:r>
          </a:p>
        </p:txBody>
      </p:sp>
      <p:sp>
        <p:nvSpPr>
          <p:cNvPr id="7" name="Footer Placeholder 6">
            <a:extLst>
              <a:ext uri="{FF2B5EF4-FFF2-40B4-BE49-F238E27FC236}">
                <a16:creationId xmlns:a16="http://schemas.microsoft.com/office/drawing/2014/main" id="{0E54874C-1629-BD7C-49FD-10DDB656ACA4}"/>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05FB769-4296-C2D3-3FFE-FD0187A6A619}"/>
              </a:ext>
            </a:extLst>
          </p:cNvPr>
          <p:cNvSpPr>
            <a:spLocks noGrp="1"/>
          </p:cNvSpPr>
          <p:nvPr>
            <p:ph type="sldNum" sz="quarter" idx="12"/>
          </p:nvPr>
        </p:nvSpPr>
        <p:spPr/>
        <p:txBody>
          <a:bodyPr/>
          <a:lstStyle/>
          <a:p>
            <a:fld id="{FAEF9944-A4F6-4C59-AEBD-678D6480B8EA}" type="slidenum">
              <a:rPr lang="en-US" smtClean="0"/>
              <a:t>17</a:t>
            </a:fld>
            <a:endParaRPr lang="en-US" dirty="0"/>
          </a:p>
        </p:txBody>
      </p:sp>
      <p:sp>
        <p:nvSpPr>
          <p:cNvPr id="11" name="TextBox 10">
            <a:extLst>
              <a:ext uri="{FF2B5EF4-FFF2-40B4-BE49-F238E27FC236}">
                <a16:creationId xmlns:a16="http://schemas.microsoft.com/office/drawing/2014/main" id="{356DE67D-E37B-D432-C614-DEB93767DCA3}"/>
              </a:ext>
            </a:extLst>
          </p:cNvPr>
          <p:cNvSpPr txBox="1"/>
          <p:nvPr/>
        </p:nvSpPr>
        <p:spPr>
          <a:xfrm>
            <a:off x="1262744" y="467484"/>
            <a:ext cx="11604170" cy="4330416"/>
          </a:xfrm>
          <a:prstGeom prst="rect">
            <a:avLst/>
          </a:prstGeom>
          <a:noFill/>
        </p:spPr>
        <p:txBody>
          <a:bodyPr wrap="square" rtlCol="0">
            <a:spAutoFit/>
          </a:bodyPr>
          <a:lstStyle/>
          <a:p>
            <a:pPr marR="0" lvl="0" defTabSz="457200" rtl="0" eaLnBrk="1" fontAlgn="auto" latinLnBrk="0" hangingPunct="1">
              <a:lnSpc>
                <a:spcPct val="100000"/>
              </a:lnSpc>
              <a:spcBef>
                <a:spcPct val="20000"/>
              </a:spcBef>
              <a:spcAft>
                <a:spcPts val="600"/>
              </a:spcAft>
              <a:buClr>
                <a:schemeClr val="accent1">
                  <a:lumMod val="75000"/>
                </a:schemeClr>
              </a:buClr>
              <a:buSzPct val="115000"/>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mj-lt"/>
                <a:ea typeface="+mn-ea"/>
                <a:cs typeface="+mn-cs"/>
              </a:rPr>
              <a:t>Your Partners in Procurement</a:t>
            </a:r>
          </a:p>
          <a:p>
            <a:pPr marL="285750" indent="-285750" defTabSz="457200">
              <a:spcBef>
                <a:spcPct val="20000"/>
              </a:spcBef>
              <a:spcAft>
                <a:spcPts val="600"/>
              </a:spcAft>
              <a:buClr>
                <a:schemeClr val="accent1">
                  <a:lumMod val="75000"/>
                </a:schemeClr>
              </a:buClr>
              <a:buSzPct val="115000"/>
              <a:buFont typeface="Arial"/>
              <a:buChar char="•"/>
              <a:defRPr/>
            </a:pPr>
            <a:r>
              <a:rPr lang="en-US" dirty="0" err="1">
                <a:solidFill>
                  <a:prstClr val="black">
                    <a:lumMod val="85000"/>
                    <a:lumOff val="15000"/>
                  </a:prstClr>
                </a:solidFill>
              </a:rPr>
              <a:t>Tiggy</a:t>
            </a:r>
            <a:r>
              <a:rPr lang="en-US" dirty="0">
                <a:solidFill>
                  <a:prstClr val="black">
                    <a:lumMod val="85000"/>
                    <a:lumOff val="15000"/>
                  </a:prstClr>
                </a:solidFill>
              </a:rPr>
              <a:t> Carlson		Contracts Manager				385-468-0310		</a:t>
            </a:r>
            <a:r>
              <a:rPr lang="en-US" dirty="0">
                <a:solidFill>
                  <a:prstClr val="black">
                    <a:lumMod val="85000"/>
                    <a:lumOff val="15000"/>
                  </a:prstClr>
                </a:solidFill>
                <a:hlinkClick r:id="rId2"/>
              </a:rPr>
              <a:t>acarlson@slco.org</a:t>
            </a:r>
            <a:r>
              <a:rPr lang="en-US" dirty="0">
                <a:solidFill>
                  <a:prstClr val="black">
                    <a:lumMod val="85000"/>
                    <a:lumOff val="15000"/>
                  </a:prstClr>
                </a:solidFill>
              </a:rPr>
              <a:t> </a:t>
            </a: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Teresa Young		Procurement Manager			385-468-0307		</a:t>
            </a:r>
            <a:r>
              <a:rPr lang="en-US" dirty="0">
                <a:solidFill>
                  <a:prstClr val="black">
                    <a:lumMod val="85000"/>
                    <a:lumOff val="15000"/>
                  </a:prstClr>
                </a:solidFill>
                <a:hlinkClick r:id="rId3"/>
              </a:rPr>
              <a:t>tyoung@slco.org</a:t>
            </a:r>
            <a:r>
              <a:rPr lang="en-US" dirty="0">
                <a:solidFill>
                  <a:prstClr val="black">
                    <a:lumMod val="85000"/>
                    <a:lumOff val="15000"/>
                  </a:prstClr>
                </a:solidFill>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Shawna Soliz		Operations Manager				385-468-0306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4"/>
              </a:rPr>
              <a:t>ssoliz@slco.org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Rachael Rigdon	Operations Coordinator / Buyer 	385-468-0300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5"/>
              </a:rPr>
              <a:t>rrigdon@slco.org</a:t>
            </a:r>
            <a:endParaRPr kumimoji="0" lang="en-US" b="0"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Brian Anderson	Senior Buyer					385-468-0311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6"/>
              </a:rPr>
              <a:t>bjanderson@slco.org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15000"/>
              <a:buFont typeface="Arial"/>
              <a:buChar char="•"/>
              <a:tabLst/>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Bibi Whitehead	Senior Buyer					385-468-0312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7"/>
              </a:rPr>
              <a:t>bwhitehead@slco.org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Michael Emery	IT Professional Services Buyer	385-468-0308		</a:t>
            </a:r>
            <a:r>
              <a:rPr lang="en-US" dirty="0">
                <a:solidFill>
                  <a:prstClr val="black">
                    <a:lumMod val="85000"/>
                    <a:lumOff val="15000"/>
                  </a:prstClr>
                </a:solidFill>
                <a:hlinkClick r:id="rId8"/>
              </a:rPr>
              <a:t>memery@slco.org</a:t>
            </a:r>
            <a:endParaRPr lang="en-US" dirty="0">
              <a:solidFill>
                <a:prstClr val="black">
                  <a:lumMod val="85000"/>
                  <a:lumOff val="15000"/>
                </a:prstClr>
              </a:solidFill>
            </a:endParaRPr>
          </a:p>
          <a:p>
            <a:pPr marL="285750" indent="-285750" defTabSz="457200">
              <a:spcBef>
                <a:spcPct val="20000"/>
              </a:spcBef>
              <a:spcAft>
                <a:spcPts val="600"/>
              </a:spcAft>
              <a:buClr>
                <a:schemeClr val="accent1">
                  <a:lumMod val="75000"/>
                </a:schemeClr>
              </a:buClr>
              <a:buSzPct val="115000"/>
              <a:buFont typeface="Arial"/>
              <a:buChar char="•"/>
              <a:defRPr/>
            </a:pP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Matthew Bass		Senior Buyer					385-468-0309		</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hlinkClick r:id="rId9"/>
              </a:rPr>
              <a:t>MaBass@slco.org</a:t>
            </a:r>
            <a:r>
              <a:rPr kumimoji="0" lang="en-US" b="0" i="0" u="none" strike="noStrike" kern="1200" cap="none" spc="0" normalizeH="0" baseline="0" noProof="0" dirty="0">
                <a:ln>
                  <a:noFill/>
                </a:ln>
                <a:solidFill>
                  <a:prstClr val="black">
                    <a:lumMod val="85000"/>
                    <a:lumOff val="15000"/>
                  </a:prstClr>
                </a:solidFill>
                <a:effectLst/>
                <a:uLnTx/>
                <a:uFillTx/>
                <a:ea typeface="+mn-ea"/>
                <a:cs typeface="+mn-cs"/>
              </a:rPr>
              <a:t> </a:t>
            </a:r>
          </a:p>
          <a:p>
            <a:pPr marL="285750" indent="-285750" defTabSz="457200">
              <a:spcBef>
                <a:spcPct val="20000"/>
              </a:spcBef>
              <a:spcAft>
                <a:spcPts val="600"/>
              </a:spcAft>
              <a:buClr>
                <a:schemeClr val="accent1">
                  <a:lumMod val="75000"/>
                </a:schemeClr>
              </a:buClr>
              <a:buSzPct val="115000"/>
              <a:buFont typeface="Arial"/>
              <a:buChar char="•"/>
              <a:defRPr/>
            </a:pPr>
            <a:r>
              <a:rPr lang="en-US" dirty="0">
                <a:solidFill>
                  <a:prstClr val="black">
                    <a:lumMod val="85000"/>
                    <a:lumOff val="15000"/>
                  </a:prstClr>
                </a:solidFill>
              </a:rPr>
              <a:t>Jason Yocom		Division Director 				385-468-0304		</a:t>
            </a:r>
            <a:r>
              <a:rPr lang="en-US" dirty="0">
                <a:solidFill>
                  <a:prstClr val="black">
                    <a:lumMod val="85000"/>
                    <a:lumOff val="15000"/>
                  </a:prstClr>
                </a:solidFill>
                <a:hlinkClick r:id="rId10"/>
              </a:rPr>
              <a:t>jyocom@slco.org</a:t>
            </a:r>
            <a:r>
              <a:rPr lang="en-US" dirty="0">
                <a:solidFill>
                  <a:prstClr val="black">
                    <a:lumMod val="85000"/>
                    <a:lumOff val="15000"/>
                  </a:prstClr>
                </a:solidFill>
              </a:rPr>
              <a:t> </a:t>
            </a:r>
          </a:p>
        </p:txBody>
      </p:sp>
    </p:spTree>
    <p:extLst>
      <p:ext uri="{BB962C8B-B14F-4D97-AF65-F5344CB8AC3E}">
        <p14:creationId xmlns:p14="http://schemas.microsoft.com/office/powerpoint/2010/main" val="9440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Procurement 101</a:t>
            </a:r>
          </a:p>
        </p:txBody>
      </p:sp>
      <p:sp>
        <p:nvSpPr>
          <p:cNvPr id="35" name="Slide Number Placeholder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18</a:t>
            </a:fld>
            <a:endParaRPr lang="en-US" dirty="0"/>
          </a:p>
        </p:txBody>
      </p:sp>
      <p:pic>
        <p:nvPicPr>
          <p:cNvPr id="2" name="Content Placeholder 1" descr="Shape&#10;&#10;Description automatically generated with medium confidence">
            <a:extLst>
              <a:ext uri="{FF2B5EF4-FFF2-40B4-BE49-F238E27FC236}">
                <a16:creationId xmlns:a16="http://schemas.microsoft.com/office/drawing/2014/main" id="{9612B759-E700-2289-E2EA-03D737C4DF2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386638" y="4253102"/>
            <a:ext cx="4162425" cy="1636334"/>
          </a:xfrm>
          <a:prstGeom prst="rect">
            <a:avLst/>
          </a:prstGeom>
        </p:spPr>
      </p:pic>
    </p:spTree>
    <p:extLst>
      <p:ext uri="{BB962C8B-B14F-4D97-AF65-F5344CB8AC3E}">
        <p14:creationId xmlns:p14="http://schemas.microsoft.com/office/powerpoint/2010/main" val="7982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351107"/>
            <a:ext cx="6623040" cy="791861"/>
          </a:xfrm>
        </p:spPr>
        <p:txBody>
          <a:bodyPr>
            <a:normAutofit fontScale="90000"/>
          </a:bodyPr>
          <a:lstStyle/>
          <a:p>
            <a:r>
              <a:rPr lang="en-US" dirty="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870012" y="2267261"/>
            <a:ext cx="6986726" cy="3547614"/>
          </a:xfrm>
        </p:spPr>
        <p:txBody>
          <a:bodyPr>
            <a:normAutofit fontScale="85000" lnSpcReduction="20000"/>
          </a:bodyPr>
          <a:lstStyle/>
          <a:p>
            <a:r>
              <a:rPr lang="en-US" dirty="0"/>
              <a:t>CP’s Mission and Vision</a:t>
            </a:r>
          </a:p>
          <a:p>
            <a:r>
              <a:rPr lang="en-US" dirty="0"/>
              <a:t>Ordinances and Policies Overview</a:t>
            </a:r>
          </a:p>
          <a:p>
            <a:r>
              <a:rPr lang="en-US" dirty="0"/>
              <a:t>The Purchasing Decision Matrix </a:t>
            </a:r>
          </a:p>
          <a:p>
            <a:r>
              <a:rPr lang="en-US" dirty="0"/>
              <a:t>Contract Purchases</a:t>
            </a:r>
          </a:p>
          <a:p>
            <a:r>
              <a:rPr lang="en-US" dirty="0"/>
              <a:t>Small Cost Purchases</a:t>
            </a:r>
          </a:p>
          <a:p>
            <a:r>
              <a:rPr lang="en-US" dirty="0"/>
              <a:t>Formal Procurement</a:t>
            </a:r>
          </a:p>
          <a:p>
            <a:r>
              <a:rPr lang="en-US" dirty="0"/>
              <a:t>Contract Processing</a:t>
            </a:r>
          </a:p>
          <a:p>
            <a:r>
              <a:rPr lang="en-US" dirty="0"/>
              <a:t>C’s to Remember for Success</a:t>
            </a:r>
          </a:p>
        </p:txBody>
      </p:sp>
      <p:pic>
        <p:nvPicPr>
          <p:cNvPr id="29" name="Picture Placeholder 28" descr="Dashboard Digital Finance">
            <a:extLst>
              <a:ext uri="{FF2B5EF4-FFF2-40B4-BE49-F238E27FC236}">
                <a16:creationId xmlns:a16="http://schemas.microsoft.com/office/drawing/2014/main" id="{5924239E-C490-438F-B9C9-111D931D08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8194348" y="1085431"/>
            <a:ext cx="3997652" cy="5037857"/>
          </a:xfrm>
        </p:spPr>
      </p:pic>
      <p:sp>
        <p:nvSpPr>
          <p:cNvPr id="23" name="Footer Placeholder 22">
            <a:extLst>
              <a:ext uri="{FF2B5EF4-FFF2-40B4-BE49-F238E27FC236}">
                <a16:creationId xmlns:a16="http://schemas.microsoft.com/office/drawing/2014/main" id="{C50BB1C4-223C-42B9-AF6A-F40E305B1A0E}"/>
              </a:ext>
            </a:extLst>
          </p:cNvPr>
          <p:cNvSpPr>
            <a:spLocks noGrp="1"/>
          </p:cNvSpPr>
          <p:nvPr>
            <p:ph type="ftr" sz="quarter" idx="11"/>
          </p:nvPr>
        </p:nvSpPr>
        <p:spPr>
          <a:xfrm>
            <a:off x="787178" y="6309360"/>
            <a:ext cx="6623040" cy="457200"/>
          </a:xfrm>
        </p:spPr>
        <p:txBody>
          <a:bodyPr/>
          <a:lstStyle/>
          <a:p>
            <a:r>
              <a:rPr lang="en-US" dirty="0"/>
              <a:t>Procurement 101</a:t>
            </a:r>
          </a:p>
        </p:txBody>
      </p:sp>
      <p:sp>
        <p:nvSpPr>
          <p:cNvPr id="24" name="Slide Number Placeholder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2</a:t>
            </a:fld>
            <a:endParaRPr lang="en-US" dirty="0"/>
          </a:p>
        </p:txBody>
      </p:sp>
    </p:spTree>
    <p:extLst>
      <p:ext uri="{BB962C8B-B14F-4D97-AF65-F5344CB8AC3E}">
        <p14:creationId xmlns:p14="http://schemas.microsoft.com/office/powerpoint/2010/main" val="331829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DB7E63-0AD5-451A-9802-48AB1D44E6A8}"/>
              </a:ext>
            </a:extLst>
          </p:cNvPr>
          <p:cNvSpPr>
            <a:spLocks noGrp="1"/>
          </p:cNvSpPr>
          <p:nvPr>
            <p:ph type="title"/>
          </p:nvPr>
        </p:nvSpPr>
        <p:spPr>
          <a:xfrm>
            <a:off x="5205915" y="673308"/>
            <a:ext cx="6457717" cy="1580890"/>
          </a:xfrm>
        </p:spPr>
        <p:txBody>
          <a:bodyPr/>
          <a:lstStyle/>
          <a:p>
            <a:r>
              <a:rPr lang="en-US" dirty="0"/>
              <a:t>CP’s Mission and Vision</a:t>
            </a:r>
          </a:p>
        </p:txBody>
      </p:sp>
      <p:pic>
        <p:nvPicPr>
          <p:cNvPr id="16" name="Picture Placeholder 15" descr="Graph, tables and charts">
            <a:extLst>
              <a:ext uri="{FF2B5EF4-FFF2-40B4-BE49-F238E27FC236}">
                <a16:creationId xmlns:a16="http://schemas.microsoft.com/office/drawing/2014/main" id="{E1DA0A58-7C3B-4F53-80D8-6355E31465F8}"/>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3461004"/>
            <a:ext cx="4613547" cy="3396996"/>
          </a:xfrm>
        </p:spPr>
      </p:pic>
      <p:pic>
        <p:nvPicPr>
          <p:cNvPr id="26" name="Picture Placeholder 25" descr="People around a desk working ">
            <a:extLst>
              <a:ext uri="{FF2B5EF4-FFF2-40B4-BE49-F238E27FC236}">
                <a16:creationId xmlns:a16="http://schemas.microsoft.com/office/drawing/2014/main" id="{FBFF4B36-5D7D-42A6-A89B-A0A83CB0C2F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0" y="0"/>
            <a:ext cx="4613548" cy="3396994"/>
          </a:xfrm>
        </p:spPr>
      </p:pic>
      <p:sp>
        <p:nvSpPr>
          <p:cNvPr id="9" name="Content Placeholder 8">
            <a:extLst>
              <a:ext uri="{FF2B5EF4-FFF2-40B4-BE49-F238E27FC236}">
                <a16:creationId xmlns:a16="http://schemas.microsoft.com/office/drawing/2014/main" id="{469D770A-D8B9-4D5E-BB61-CD763E29DC55}"/>
              </a:ext>
            </a:extLst>
          </p:cNvPr>
          <p:cNvSpPr>
            <a:spLocks noGrp="1"/>
          </p:cNvSpPr>
          <p:nvPr>
            <p:ph idx="1"/>
          </p:nvPr>
        </p:nvSpPr>
        <p:spPr>
          <a:xfrm>
            <a:off x="5205915" y="1989600"/>
            <a:ext cx="6457717" cy="4319760"/>
          </a:xfrm>
        </p:spPr>
        <p:txBody>
          <a:bodyPr>
            <a:normAutofit/>
          </a:bodyPr>
          <a:lstStyle/>
          <a:p>
            <a:pPr marL="0" indent="0">
              <a:buNone/>
            </a:pPr>
            <a:r>
              <a:rPr lang="en-US" dirty="0"/>
              <a:t>The mission of C&amp;P is to provide professional, efficient procurement services and promote fair and open competition to attain the best value for the County.</a:t>
            </a:r>
            <a:br>
              <a:rPr lang="en-US" dirty="0"/>
            </a:br>
            <a:endParaRPr lang="en-US" dirty="0"/>
          </a:p>
          <a:p>
            <a:pPr marL="0" indent="0">
              <a:buNone/>
            </a:pPr>
            <a:r>
              <a:rPr lang="en-US" dirty="0"/>
              <a:t>We Strive to …</a:t>
            </a:r>
          </a:p>
          <a:p>
            <a:pPr marL="285750" indent="-285750">
              <a:buFont typeface="Arial" panose="020B0604020202020204" pitchFamily="34" charset="0"/>
              <a:buChar char="•"/>
            </a:pPr>
            <a:r>
              <a:rPr lang="en-US" dirty="0"/>
              <a:t>Be proactive in our communications</a:t>
            </a:r>
          </a:p>
          <a:p>
            <a:pPr marL="285750" indent="-285750">
              <a:buFont typeface="Arial" panose="020B0604020202020204" pitchFamily="34" charset="0"/>
              <a:buChar char="•"/>
            </a:pPr>
            <a:r>
              <a:rPr lang="en-US" dirty="0"/>
              <a:t>Be a valued partner to county agencies</a:t>
            </a:r>
          </a:p>
          <a:p>
            <a:pPr marL="285750" indent="-285750">
              <a:buFont typeface="Arial" panose="020B0604020202020204" pitchFamily="34" charset="0"/>
              <a:buChar char="•"/>
            </a:pPr>
            <a:r>
              <a:rPr lang="en-US" dirty="0"/>
              <a:t>Find solutions</a:t>
            </a:r>
          </a:p>
          <a:p>
            <a:pPr marL="285750" indent="-285750">
              <a:buFont typeface="Arial" panose="020B0604020202020204" pitchFamily="34" charset="0"/>
              <a:buChar char="•"/>
            </a:pPr>
            <a:r>
              <a:rPr lang="en-US" dirty="0"/>
              <a:t>Be adaptable</a:t>
            </a:r>
          </a:p>
        </p:txBody>
      </p:sp>
      <p:sp>
        <p:nvSpPr>
          <p:cNvPr id="22" name="Footer Placeholder 21">
            <a:extLst>
              <a:ext uri="{FF2B5EF4-FFF2-40B4-BE49-F238E27FC236}">
                <a16:creationId xmlns:a16="http://schemas.microsoft.com/office/drawing/2014/main" id="{A0C89215-7880-40F7-A389-2C9A09EE3692}"/>
              </a:ext>
            </a:extLst>
          </p:cNvPr>
          <p:cNvSpPr>
            <a:spLocks noGrp="1"/>
          </p:cNvSpPr>
          <p:nvPr>
            <p:ph type="ftr" sz="quarter" idx="11"/>
          </p:nvPr>
        </p:nvSpPr>
        <p:spPr>
          <a:xfrm>
            <a:off x="261906" y="6309360"/>
            <a:ext cx="4097030" cy="457200"/>
          </a:xfrm>
        </p:spPr>
        <p:txBody>
          <a:bodyPr/>
          <a:lstStyle/>
          <a:p>
            <a:r>
              <a:rPr lang="en-US" dirty="0"/>
              <a:t>Presentation Title</a:t>
            </a:r>
          </a:p>
        </p:txBody>
      </p:sp>
      <p:sp>
        <p:nvSpPr>
          <p:cNvPr id="23" name="Slide Number Placeholder 22">
            <a:extLst>
              <a:ext uri="{FF2B5EF4-FFF2-40B4-BE49-F238E27FC236}">
                <a16:creationId xmlns:a16="http://schemas.microsoft.com/office/drawing/2014/main" id="{1CFAACA4-65B8-42F6-BCD5-C3D1E8D95F2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3</a:t>
            </a:fld>
            <a:endParaRPr lang="en-US" dirty="0"/>
          </a:p>
        </p:txBody>
      </p:sp>
    </p:spTree>
    <p:extLst>
      <p:ext uri="{BB962C8B-B14F-4D97-AF65-F5344CB8AC3E}">
        <p14:creationId xmlns:p14="http://schemas.microsoft.com/office/powerpoint/2010/main" val="11093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535371" y="1044054"/>
            <a:ext cx="10013709" cy="1030360"/>
          </a:xfrm>
        </p:spPr>
        <p:txBody>
          <a:bodyPr/>
          <a:lstStyle/>
          <a:p>
            <a:r>
              <a:rPr lang="en-US" dirty="0"/>
              <a:t>Ordinances and Policies Overview</a:t>
            </a:r>
          </a:p>
        </p:txBody>
      </p:sp>
      <p:sp>
        <p:nvSpPr>
          <p:cNvPr id="3" name="Footer Placeholder 2">
            <a:extLst>
              <a:ext uri="{FF2B5EF4-FFF2-40B4-BE49-F238E27FC236}">
                <a16:creationId xmlns:a16="http://schemas.microsoft.com/office/drawing/2014/main" id="{76FB33DA-2432-4BA6-8EC0-7CA2F9A3D07C}"/>
              </a:ext>
            </a:extLst>
          </p:cNvPr>
          <p:cNvSpPr>
            <a:spLocks noGrp="1"/>
          </p:cNvSpPr>
          <p:nvPr>
            <p:ph type="ftr" sz="quarter" idx="11"/>
          </p:nvPr>
        </p:nvSpPr>
        <p:spPr>
          <a:xfrm>
            <a:off x="1535371" y="6309360"/>
            <a:ext cx="5732061"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4</a:t>
            </a:fld>
            <a:endParaRPr lang="en-US" dirty="0"/>
          </a:p>
        </p:txBody>
      </p:sp>
      <p:sp>
        <p:nvSpPr>
          <p:cNvPr id="2" name="Content Placeholder 6">
            <a:extLst>
              <a:ext uri="{FF2B5EF4-FFF2-40B4-BE49-F238E27FC236}">
                <a16:creationId xmlns:a16="http://schemas.microsoft.com/office/drawing/2014/main" id="{6D002418-2866-7DDD-201F-B2B7528A1599}"/>
              </a:ext>
            </a:extLst>
          </p:cNvPr>
          <p:cNvSpPr txBox="1">
            <a:spLocks/>
          </p:cNvSpPr>
          <p:nvPr/>
        </p:nvSpPr>
        <p:spPr>
          <a:xfrm>
            <a:off x="1854488" y="2386776"/>
            <a:ext cx="9601196" cy="3770184"/>
          </a:xfrm>
          <a:prstGeom prst="rect">
            <a:avLst/>
          </a:prstGeom>
        </p:spPr>
        <p:txBody>
          <a:bodyPr>
            <a:normAutofit fontScale="850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Ordinances:</a:t>
            </a:r>
          </a:p>
          <a:p>
            <a:r>
              <a:rPr lang="en-US" b="0" dirty="0">
                <a:hlinkClick r:id="rId2"/>
              </a:rPr>
              <a:t>3.20</a:t>
            </a:r>
            <a:r>
              <a:rPr lang="en-US" b="0" dirty="0"/>
              <a:t>  Purchasing Procedures</a:t>
            </a:r>
          </a:p>
          <a:p>
            <a:r>
              <a:rPr lang="en-US" b="0" dirty="0">
                <a:hlinkClick r:id="rId3"/>
              </a:rPr>
              <a:t>3.28</a:t>
            </a:r>
            <a:r>
              <a:rPr lang="en-US" b="0" dirty="0"/>
              <a:t>  Contract Processing</a:t>
            </a:r>
          </a:p>
          <a:p>
            <a:r>
              <a:rPr lang="en-US" dirty="0"/>
              <a:t>Policies:</a:t>
            </a:r>
          </a:p>
          <a:p>
            <a:r>
              <a:rPr lang="en-US" b="0" dirty="0">
                <a:hlinkClick r:id="rId4"/>
              </a:rPr>
              <a:t>7010</a:t>
            </a:r>
            <a:r>
              <a:rPr lang="en-US" b="0" dirty="0"/>
              <a:t>  Procurement</a:t>
            </a:r>
          </a:p>
          <a:p>
            <a:r>
              <a:rPr lang="en-US" b="0" dirty="0">
                <a:hlinkClick r:id="rId5"/>
              </a:rPr>
              <a:t>7020</a:t>
            </a:r>
            <a:r>
              <a:rPr lang="en-US" b="0" dirty="0"/>
              <a:t>  State Contracts and Cooperative Agreements</a:t>
            </a:r>
          </a:p>
          <a:p>
            <a:r>
              <a:rPr lang="en-US" b="0" dirty="0">
                <a:hlinkClick r:id="rId6"/>
              </a:rPr>
              <a:t>7021</a:t>
            </a:r>
            <a:r>
              <a:rPr lang="en-US" b="0" dirty="0"/>
              <a:t>  Small Cost Purchasing Procedures</a:t>
            </a:r>
          </a:p>
          <a:p>
            <a:r>
              <a:rPr lang="en-US" b="0" dirty="0">
                <a:hlinkClick r:id="rId7"/>
              </a:rPr>
              <a:t>7030</a:t>
            </a:r>
            <a:r>
              <a:rPr lang="en-US" b="0" dirty="0"/>
              <a:t>  Request for Proposals (RFP)</a:t>
            </a:r>
          </a:p>
          <a:p>
            <a:r>
              <a:rPr lang="en-US" b="0" dirty="0">
                <a:hlinkClick r:id="rId8"/>
              </a:rPr>
              <a:t>7035</a:t>
            </a:r>
            <a:r>
              <a:rPr lang="en-US" b="0" dirty="0"/>
              <a:t>  Purchasing Cards Authorization and Use</a:t>
            </a:r>
          </a:p>
        </p:txBody>
      </p:sp>
    </p:spTree>
    <p:extLst>
      <p:ext uri="{BB962C8B-B14F-4D97-AF65-F5344CB8AC3E}">
        <p14:creationId xmlns:p14="http://schemas.microsoft.com/office/powerpoint/2010/main" val="334502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35702-D252-448C-B19A-B3316C4F88E2}"/>
              </a:ext>
            </a:extLst>
          </p:cNvPr>
          <p:cNvSpPr>
            <a:spLocks noGrp="1"/>
          </p:cNvSpPr>
          <p:nvPr>
            <p:ph type="title"/>
          </p:nvPr>
        </p:nvSpPr>
        <p:spPr>
          <a:xfrm>
            <a:off x="648935" y="180644"/>
            <a:ext cx="10900146" cy="935776"/>
          </a:xfrm>
        </p:spPr>
        <p:txBody>
          <a:bodyPr>
            <a:noAutofit/>
          </a:bodyPr>
          <a:lstStyle/>
          <a:p>
            <a:r>
              <a:rPr lang="en-US" dirty="0"/>
              <a:t>The Purchasing Decision Matrix</a:t>
            </a:r>
          </a:p>
        </p:txBody>
      </p:sp>
      <p:sp>
        <p:nvSpPr>
          <p:cNvPr id="15" name="Footer Placeholder 14">
            <a:extLst>
              <a:ext uri="{FF2B5EF4-FFF2-40B4-BE49-F238E27FC236}">
                <a16:creationId xmlns:a16="http://schemas.microsoft.com/office/drawing/2014/main" id="{4BB4EE3B-13B9-414C-9B6C-C111B789ED0C}"/>
              </a:ext>
            </a:extLst>
          </p:cNvPr>
          <p:cNvSpPr>
            <a:spLocks noGrp="1"/>
          </p:cNvSpPr>
          <p:nvPr>
            <p:ph type="ftr" sz="quarter" idx="11"/>
          </p:nvPr>
        </p:nvSpPr>
        <p:spPr>
          <a:xfrm>
            <a:off x="642917" y="6309360"/>
            <a:ext cx="3423986" cy="457200"/>
          </a:xfrm>
        </p:spPr>
        <p:txBody>
          <a:bodyPr/>
          <a:lstStyle/>
          <a:p>
            <a:r>
              <a:rPr lang="en-US" dirty="0"/>
              <a:t>Procurement 101</a:t>
            </a:r>
          </a:p>
        </p:txBody>
      </p:sp>
      <p:sp>
        <p:nvSpPr>
          <p:cNvPr id="16" name="Slide Number Placeholder 15">
            <a:extLst>
              <a:ext uri="{FF2B5EF4-FFF2-40B4-BE49-F238E27FC236}">
                <a16:creationId xmlns:a16="http://schemas.microsoft.com/office/drawing/2014/main" id="{533E7CD9-5271-46B0-BE9D-C03F6CFC6818}"/>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5</a:t>
            </a:fld>
            <a:endParaRPr lang="en-US" dirty="0"/>
          </a:p>
        </p:txBody>
      </p:sp>
      <p:pic>
        <p:nvPicPr>
          <p:cNvPr id="17" name="Picture 16">
            <a:extLst>
              <a:ext uri="{FF2B5EF4-FFF2-40B4-BE49-F238E27FC236}">
                <a16:creationId xmlns:a16="http://schemas.microsoft.com/office/drawing/2014/main" id="{063B7B7A-DABB-3DC7-5C63-3F396636913E}"/>
              </a:ext>
            </a:extLst>
          </p:cNvPr>
          <p:cNvPicPr>
            <a:picLocks noChangeAspect="1"/>
          </p:cNvPicPr>
          <p:nvPr/>
        </p:nvPicPr>
        <p:blipFill>
          <a:blip r:embed="rId3"/>
          <a:stretch>
            <a:fillRect/>
          </a:stretch>
        </p:blipFill>
        <p:spPr>
          <a:xfrm>
            <a:off x="2406557" y="1358283"/>
            <a:ext cx="7483167" cy="4732753"/>
          </a:xfrm>
          <a:prstGeom prst="rect">
            <a:avLst/>
          </a:prstGeom>
        </p:spPr>
      </p:pic>
      <p:sp>
        <p:nvSpPr>
          <p:cNvPr id="18" name="TextBox 17">
            <a:extLst>
              <a:ext uri="{FF2B5EF4-FFF2-40B4-BE49-F238E27FC236}">
                <a16:creationId xmlns:a16="http://schemas.microsoft.com/office/drawing/2014/main" id="{32C0FC09-7A39-2091-F00E-F28B0C47B223}"/>
              </a:ext>
            </a:extLst>
          </p:cNvPr>
          <p:cNvSpPr txBox="1"/>
          <p:nvPr/>
        </p:nvSpPr>
        <p:spPr>
          <a:xfrm>
            <a:off x="5279816" y="6327116"/>
            <a:ext cx="5098180" cy="369332"/>
          </a:xfrm>
          <a:prstGeom prst="rect">
            <a:avLst/>
          </a:prstGeom>
          <a:noFill/>
        </p:spPr>
        <p:txBody>
          <a:bodyPr wrap="square" rtlCol="0">
            <a:spAutoFit/>
          </a:bodyPr>
          <a:lstStyle/>
          <a:p>
            <a:r>
              <a:rPr lang="en-US" dirty="0">
                <a:hlinkClick r:id="rId4"/>
              </a:rPr>
              <a:t>Link</a:t>
            </a:r>
            <a:r>
              <a:rPr lang="en-US" dirty="0"/>
              <a:t> to Purchasing Decision Matrix</a:t>
            </a:r>
          </a:p>
        </p:txBody>
      </p:sp>
    </p:spTree>
    <p:extLst>
      <p:ext uri="{BB962C8B-B14F-4D97-AF65-F5344CB8AC3E}">
        <p14:creationId xmlns:p14="http://schemas.microsoft.com/office/powerpoint/2010/main" val="296097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07B5-9B5B-AEF5-90B1-9B3229A61ABE}"/>
              </a:ext>
            </a:extLst>
          </p:cNvPr>
          <p:cNvSpPr>
            <a:spLocks noGrp="1"/>
          </p:cNvSpPr>
          <p:nvPr>
            <p:ph type="title"/>
          </p:nvPr>
        </p:nvSpPr>
        <p:spPr/>
        <p:txBody>
          <a:bodyPr/>
          <a:lstStyle/>
          <a:p>
            <a:r>
              <a:rPr lang="en-US" dirty="0"/>
              <a:t>Contract Purchases</a:t>
            </a:r>
          </a:p>
        </p:txBody>
      </p:sp>
      <p:sp>
        <p:nvSpPr>
          <p:cNvPr id="7" name="Footer Placeholder 6">
            <a:extLst>
              <a:ext uri="{FF2B5EF4-FFF2-40B4-BE49-F238E27FC236}">
                <a16:creationId xmlns:a16="http://schemas.microsoft.com/office/drawing/2014/main" id="{D9B36D23-5B98-5547-FCA9-CE11BD283226}"/>
              </a:ext>
            </a:extLst>
          </p:cNvPr>
          <p:cNvSpPr>
            <a:spLocks noGrp="1"/>
          </p:cNvSpPr>
          <p:nvPr>
            <p:ph type="ftr" sz="quarter" idx="11"/>
          </p:nvPr>
        </p:nvSpPr>
        <p:spPr/>
        <p:txBody>
          <a:bodyPr/>
          <a:lstStyle/>
          <a:p>
            <a:r>
              <a:rPr lang="en-US" dirty="0">
                <a:solidFill>
                  <a:schemeClr val="bg1"/>
                </a:solidFill>
              </a:rPr>
              <a:t>Procurement 101</a:t>
            </a:r>
          </a:p>
        </p:txBody>
      </p:sp>
      <p:sp>
        <p:nvSpPr>
          <p:cNvPr id="9" name="Slide Number Placeholder 8">
            <a:extLst>
              <a:ext uri="{FF2B5EF4-FFF2-40B4-BE49-F238E27FC236}">
                <a16:creationId xmlns:a16="http://schemas.microsoft.com/office/drawing/2014/main" id="{B8DF322D-36F0-0C84-C6F7-ECA27B4C16A1}"/>
              </a:ext>
            </a:extLst>
          </p:cNvPr>
          <p:cNvSpPr>
            <a:spLocks noGrp="1"/>
          </p:cNvSpPr>
          <p:nvPr>
            <p:ph type="sldNum" sz="quarter" idx="12"/>
          </p:nvPr>
        </p:nvSpPr>
        <p:spPr/>
        <p:txBody>
          <a:bodyPr/>
          <a:lstStyle/>
          <a:p>
            <a:fld id="{FAEF9944-A4F6-4C59-AEBD-678D6480B8EA}" type="slidenum">
              <a:rPr lang="en-US" smtClean="0"/>
              <a:t>6</a:t>
            </a:fld>
            <a:endParaRPr lang="en-US" dirty="0"/>
          </a:p>
        </p:txBody>
      </p:sp>
      <p:sp>
        <p:nvSpPr>
          <p:cNvPr id="10" name="Content Placeholder 2">
            <a:extLst>
              <a:ext uri="{FF2B5EF4-FFF2-40B4-BE49-F238E27FC236}">
                <a16:creationId xmlns:a16="http://schemas.microsoft.com/office/drawing/2014/main" id="{968D7080-89C6-E0ED-A88C-C99C52C001F2}"/>
              </a:ext>
            </a:extLst>
          </p:cNvPr>
          <p:cNvSpPr txBox="1">
            <a:spLocks/>
          </p:cNvSpPr>
          <p:nvPr/>
        </p:nvSpPr>
        <p:spPr>
          <a:xfrm>
            <a:off x="736837" y="1432663"/>
            <a:ext cx="10900145" cy="4554480"/>
          </a:xfrm>
          <a:prstGeom prst="rect">
            <a:avLst/>
          </a:prstGeom>
        </p:spPr>
        <p:txBody>
          <a:bodyPr vert="horz" lIns="109728" tIns="109728" rIns="109728" bIns="91440" rtlCol="0" anchor="t">
            <a:normAutofit fontScale="92500" lnSpcReduction="10000"/>
          </a:bodyPr>
          <a:lstStyle>
            <a:lvl1pPr marL="283464" indent="-283464" algn="l" defTabSz="914400" rtl="0" eaLnBrk="1" latinLnBrk="0" hangingPunct="1">
              <a:lnSpc>
                <a:spcPct val="140000"/>
              </a:lnSpc>
              <a:spcBef>
                <a:spcPts val="930"/>
              </a:spcBef>
              <a:buFont typeface="Arial" panose="020B0604020202020204" pitchFamily="34" charset="0"/>
              <a:buChar char="•"/>
              <a:defRPr sz="16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Font typeface="Arial" panose="020B0604020202020204" pitchFamily="34" charset="0"/>
              <a:buNone/>
            </a:pPr>
            <a:r>
              <a:rPr lang="en-US" sz="2200" b="1" dirty="0">
                <a:hlinkClick r:id="rId3"/>
              </a:rPr>
              <a:t>Policy 7020 </a:t>
            </a:r>
            <a:r>
              <a:rPr lang="en-US" sz="2200" b="1" dirty="0"/>
              <a:t>– State Contracts &amp; Cooperative Agreements Highlights</a:t>
            </a:r>
            <a:endParaRPr lang="en-US" sz="1700" dirty="0"/>
          </a:p>
          <a:p>
            <a:pPr marL="0" indent="0">
              <a:buFont typeface="Arial" panose="020B0604020202020204" pitchFamily="34" charset="0"/>
              <a:buNone/>
            </a:pPr>
            <a:r>
              <a:rPr lang="en-US" sz="1700" dirty="0"/>
              <a:t>The County is not limited to purchasing from county contracts alone; policy 7020 allows us to purchase from State contracts and cooperative agreements which are established for state agencies and other political subdivisions of the State of Utah.</a:t>
            </a:r>
          </a:p>
          <a:p>
            <a:pPr marL="0" indent="0">
              <a:buFont typeface="Arial" panose="020B0604020202020204" pitchFamily="34" charset="0"/>
              <a:buNone/>
            </a:pPr>
            <a:r>
              <a:rPr lang="en-US" sz="1700" dirty="0"/>
              <a:t>1. A master agreement will be used to make repetitive purchases (1.1)</a:t>
            </a:r>
          </a:p>
          <a:p>
            <a:pPr marL="457200" lvl="1"/>
            <a:r>
              <a:rPr lang="en-US" sz="1700" dirty="0"/>
              <a:t>A. To request a State Contract be set up as a Master Agreement, contact C&amp;P</a:t>
            </a:r>
          </a:p>
          <a:p>
            <a:pPr marL="0" indent="0">
              <a:buFont typeface="Arial" panose="020B0604020202020204" pitchFamily="34" charset="0"/>
              <a:buNone/>
            </a:pPr>
            <a:r>
              <a:rPr lang="en-US" sz="1700" dirty="0"/>
              <a:t>2. County agencies must fulfill the requirements of any state or cooperative contract (1.4.1)</a:t>
            </a:r>
          </a:p>
          <a:p>
            <a:pPr marL="0" indent="0">
              <a:buFont typeface="Arial" panose="020B0604020202020204" pitchFamily="34" charset="0"/>
              <a:buNone/>
            </a:pPr>
            <a:r>
              <a:rPr lang="en-US" sz="1700" dirty="0"/>
              <a:t>3. Sometimes it’s in the best interest of the County to NOT use a cooperative contract and to go out to bid on our own (1.5)</a:t>
            </a:r>
          </a:p>
          <a:p>
            <a:pPr marL="457200" lvl="1"/>
            <a:r>
              <a:rPr lang="en-US" sz="1700" dirty="0"/>
              <a:t>A. Can the County get a lower price or better terms by going out to bid? What is the volume of products being purchased?</a:t>
            </a:r>
          </a:p>
        </p:txBody>
      </p:sp>
      <p:sp>
        <p:nvSpPr>
          <p:cNvPr id="12" name="TextBox 11">
            <a:extLst>
              <a:ext uri="{FF2B5EF4-FFF2-40B4-BE49-F238E27FC236}">
                <a16:creationId xmlns:a16="http://schemas.microsoft.com/office/drawing/2014/main" id="{1A3FA9AC-0524-2BDF-F81F-913ACFB4DD9A}"/>
              </a:ext>
            </a:extLst>
          </p:cNvPr>
          <p:cNvSpPr txBox="1"/>
          <p:nvPr/>
        </p:nvSpPr>
        <p:spPr>
          <a:xfrm>
            <a:off x="4980373" y="6309360"/>
            <a:ext cx="5504155" cy="369332"/>
          </a:xfrm>
          <a:prstGeom prst="rect">
            <a:avLst/>
          </a:prstGeom>
          <a:noFill/>
        </p:spPr>
        <p:txBody>
          <a:bodyPr wrap="square" rtlCol="0">
            <a:spAutoFit/>
          </a:bodyPr>
          <a:lstStyle/>
          <a:p>
            <a:r>
              <a:rPr lang="en-US" dirty="0">
                <a:hlinkClick r:id="rId4"/>
              </a:rPr>
              <a:t>LINK</a:t>
            </a:r>
            <a:r>
              <a:rPr lang="en-US" dirty="0"/>
              <a:t> to Contract Search Pages</a:t>
            </a:r>
          </a:p>
        </p:txBody>
      </p:sp>
    </p:spTree>
    <p:extLst>
      <p:ext uri="{BB962C8B-B14F-4D97-AF65-F5344CB8AC3E}">
        <p14:creationId xmlns:p14="http://schemas.microsoft.com/office/powerpoint/2010/main" val="195574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ACFF-4D6F-F31D-DA5F-B0C203B9C029}"/>
              </a:ext>
            </a:extLst>
          </p:cNvPr>
          <p:cNvSpPr>
            <a:spLocks noGrp="1"/>
          </p:cNvSpPr>
          <p:nvPr>
            <p:ph type="title"/>
          </p:nvPr>
        </p:nvSpPr>
        <p:spPr/>
        <p:txBody>
          <a:bodyPr/>
          <a:lstStyle/>
          <a:p>
            <a:r>
              <a:rPr lang="en-US" dirty="0"/>
              <a:t>Small Cost Purchasing</a:t>
            </a:r>
          </a:p>
        </p:txBody>
      </p:sp>
      <p:sp>
        <p:nvSpPr>
          <p:cNvPr id="7" name="Footer Placeholder 6">
            <a:extLst>
              <a:ext uri="{FF2B5EF4-FFF2-40B4-BE49-F238E27FC236}">
                <a16:creationId xmlns:a16="http://schemas.microsoft.com/office/drawing/2014/main" id="{5A9D0561-895D-1CA8-DC34-973C6BA9966E}"/>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0C36CAA9-EE3D-7C81-B2ED-4C98A0B48E39}"/>
              </a:ext>
            </a:extLst>
          </p:cNvPr>
          <p:cNvSpPr>
            <a:spLocks noGrp="1"/>
          </p:cNvSpPr>
          <p:nvPr>
            <p:ph type="sldNum" sz="quarter" idx="12"/>
          </p:nvPr>
        </p:nvSpPr>
        <p:spPr/>
        <p:txBody>
          <a:bodyPr/>
          <a:lstStyle/>
          <a:p>
            <a:fld id="{FAEF9944-A4F6-4C59-AEBD-678D6480B8EA}" type="slidenum">
              <a:rPr lang="en-US" smtClean="0"/>
              <a:t>7</a:t>
            </a:fld>
            <a:endParaRPr lang="en-US" dirty="0"/>
          </a:p>
        </p:txBody>
      </p:sp>
      <p:sp>
        <p:nvSpPr>
          <p:cNvPr id="10" name="TextBox 9">
            <a:extLst>
              <a:ext uri="{FF2B5EF4-FFF2-40B4-BE49-F238E27FC236}">
                <a16:creationId xmlns:a16="http://schemas.microsoft.com/office/drawing/2014/main" id="{81CD992E-3DDB-B3C6-A13F-43C1E4738592}"/>
              </a:ext>
            </a:extLst>
          </p:cNvPr>
          <p:cNvSpPr txBox="1"/>
          <p:nvPr/>
        </p:nvSpPr>
        <p:spPr>
          <a:xfrm>
            <a:off x="882622" y="1545441"/>
            <a:ext cx="10900145" cy="4431983"/>
          </a:xfrm>
          <a:prstGeom prst="rect">
            <a:avLst/>
          </a:prstGeom>
          <a:noFill/>
        </p:spPr>
        <p:txBody>
          <a:bodyPr wrap="square" rtlCol="0">
            <a:spAutoFit/>
          </a:bodyPr>
          <a:lstStyle/>
          <a:p>
            <a:pPr marL="0" indent="0">
              <a:buNone/>
            </a:pPr>
            <a:r>
              <a:rPr lang="en-US" sz="2000" b="1" dirty="0">
                <a:hlinkClick r:id="rId3"/>
              </a:rPr>
              <a:t>Policy 7021 </a:t>
            </a:r>
            <a:r>
              <a:rPr lang="en-US" sz="2000" b="1" dirty="0"/>
              <a:t>– Small Cost Purchasing Procedures Highlights</a:t>
            </a:r>
            <a:br>
              <a:rPr lang="en-US" sz="2400" dirty="0"/>
            </a:br>
            <a:endParaRPr lang="en-US" dirty="0"/>
          </a:p>
          <a:p>
            <a:pPr marL="342900" indent="-342900">
              <a:buAutoNum type="arabicPeriod"/>
            </a:pPr>
            <a:r>
              <a:rPr lang="en-US" dirty="0"/>
              <a:t>Purchases made below the small cost limit ($10,000) do not require formal bids (1.1.1)</a:t>
            </a:r>
          </a:p>
          <a:p>
            <a:endParaRPr lang="en-US" dirty="0"/>
          </a:p>
          <a:p>
            <a:pPr marL="0" indent="0">
              <a:buNone/>
            </a:pPr>
            <a:r>
              <a:rPr lang="en-US" dirty="0"/>
              <a:t>2.  Purchases made between $5,000 - $10,000 require agency to get at least 3 quotes and maintain a file of quotes for that procurement (where a sole source or other exception applies, agency 	writes and keeps justification, signed by management, in its file)</a:t>
            </a:r>
          </a:p>
          <a:p>
            <a:pPr marL="0" indent="0">
              <a:buNone/>
            </a:pPr>
            <a:endParaRPr lang="en-US" dirty="0"/>
          </a:p>
          <a:p>
            <a:pPr marL="0" indent="0">
              <a:buNone/>
            </a:pPr>
            <a:r>
              <a:rPr lang="en-US" dirty="0"/>
              <a:t>3.  Purchases $5,000 - $50,000 can be made by soliciting 3 written quotes and award goes to the low quote – Purchases over $10,000, the quotes come through Contracts &amp; Procurement (1.1.2)</a:t>
            </a:r>
            <a:br>
              <a:rPr lang="en-US" dirty="0"/>
            </a:br>
            <a:endParaRPr lang="en-US" dirty="0"/>
          </a:p>
          <a:p>
            <a:pPr marL="457200" lvl="1" indent="0">
              <a:buNone/>
            </a:pPr>
            <a:r>
              <a:rPr lang="en-US" dirty="0"/>
              <a:t>	A. Getting an “apples-to-apples” quote comparison is key</a:t>
            </a:r>
          </a:p>
          <a:p>
            <a:pPr marL="0" indent="0">
              <a:buNone/>
            </a:pPr>
            <a:endParaRPr lang="en-US" dirty="0"/>
          </a:p>
          <a:p>
            <a:pPr marL="0" indent="0">
              <a:buNone/>
            </a:pPr>
            <a:r>
              <a:rPr lang="en-US" dirty="0"/>
              <a:t>4.  Invoices shall not be split into multiple invoices to avoid procurement process (2.2)</a:t>
            </a:r>
          </a:p>
        </p:txBody>
      </p:sp>
      <p:sp>
        <p:nvSpPr>
          <p:cNvPr id="11" name="TextBox 10">
            <a:extLst>
              <a:ext uri="{FF2B5EF4-FFF2-40B4-BE49-F238E27FC236}">
                <a16:creationId xmlns:a16="http://schemas.microsoft.com/office/drawing/2014/main" id="{370A04B4-EA35-66BF-251F-C2A06455FEFE}"/>
              </a:ext>
            </a:extLst>
          </p:cNvPr>
          <p:cNvSpPr txBox="1"/>
          <p:nvPr/>
        </p:nvSpPr>
        <p:spPr>
          <a:xfrm>
            <a:off x="5083629" y="6270174"/>
            <a:ext cx="5660571" cy="369332"/>
          </a:xfrm>
          <a:prstGeom prst="rect">
            <a:avLst/>
          </a:prstGeom>
          <a:noFill/>
        </p:spPr>
        <p:txBody>
          <a:bodyPr wrap="square" rtlCol="0">
            <a:spAutoFit/>
          </a:bodyPr>
          <a:lstStyle/>
          <a:p>
            <a:r>
              <a:rPr lang="en-US" dirty="0">
                <a:hlinkClick r:id="rId4"/>
              </a:rPr>
              <a:t>LINK</a:t>
            </a:r>
            <a:r>
              <a:rPr lang="en-US" dirty="0"/>
              <a:t> to Request for Quote Info</a:t>
            </a:r>
          </a:p>
        </p:txBody>
      </p:sp>
    </p:spTree>
    <p:extLst>
      <p:ext uri="{BB962C8B-B14F-4D97-AF65-F5344CB8AC3E}">
        <p14:creationId xmlns:p14="http://schemas.microsoft.com/office/powerpoint/2010/main" val="290910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319E-C8C1-5680-5F60-275A03639328}"/>
              </a:ext>
            </a:extLst>
          </p:cNvPr>
          <p:cNvSpPr>
            <a:spLocks noGrp="1"/>
          </p:cNvSpPr>
          <p:nvPr>
            <p:ph type="title"/>
          </p:nvPr>
        </p:nvSpPr>
        <p:spPr/>
        <p:txBody>
          <a:bodyPr/>
          <a:lstStyle/>
          <a:p>
            <a:r>
              <a:rPr lang="en-US" dirty="0"/>
              <a:t>Small Cost Purchasing using P-Cards</a:t>
            </a:r>
          </a:p>
        </p:txBody>
      </p:sp>
      <p:sp>
        <p:nvSpPr>
          <p:cNvPr id="6" name="Content Placeholder 5">
            <a:extLst>
              <a:ext uri="{FF2B5EF4-FFF2-40B4-BE49-F238E27FC236}">
                <a16:creationId xmlns:a16="http://schemas.microsoft.com/office/drawing/2014/main" id="{A959BA6F-D7BA-B25F-D126-3579F7345B7A}"/>
              </a:ext>
            </a:extLst>
          </p:cNvPr>
          <p:cNvSpPr>
            <a:spLocks noGrp="1"/>
          </p:cNvSpPr>
          <p:nvPr>
            <p:ph idx="13"/>
          </p:nvPr>
        </p:nvSpPr>
        <p:spPr>
          <a:xfrm>
            <a:off x="836583" y="1328057"/>
            <a:ext cx="10900146" cy="4656054"/>
          </a:xfrm>
        </p:spPr>
        <p:txBody>
          <a:bodyPr/>
          <a:lstStyle/>
          <a:p>
            <a:pPr marL="0" indent="0">
              <a:buNone/>
            </a:pPr>
            <a:r>
              <a:rPr lang="en-US" sz="2000" b="1" dirty="0">
                <a:hlinkClick r:id="rId3"/>
              </a:rPr>
              <a:t>Policy 7035 </a:t>
            </a:r>
            <a:r>
              <a:rPr lang="en-US" sz="2000" b="1" dirty="0"/>
              <a:t>– Purchasing Cards Authorization &amp; Use Highlights</a:t>
            </a:r>
          </a:p>
          <a:p>
            <a:pPr marL="0" indent="0">
              <a:buNone/>
            </a:pPr>
            <a:r>
              <a:rPr lang="en-US" dirty="0"/>
              <a:t>Used to make small cost purchases, utility payments, and purchases authorized by the Purchasing Agent </a:t>
            </a:r>
          </a:p>
          <a:p>
            <a:pPr marL="0" indent="0">
              <a:buNone/>
            </a:pPr>
            <a:r>
              <a:rPr lang="en-US" dirty="0"/>
              <a:t>1. Cardholder is solely responsible for use of the p-card (1.2)</a:t>
            </a:r>
          </a:p>
          <a:p>
            <a:pPr marL="0" indent="0">
              <a:buNone/>
            </a:pPr>
            <a:r>
              <a:rPr lang="en-US" dirty="0"/>
              <a:t>2. Training materials are incorporated into the policy (1.8)</a:t>
            </a:r>
          </a:p>
          <a:p>
            <a:pPr marL="0" indent="0">
              <a:buNone/>
            </a:pPr>
            <a:r>
              <a:rPr lang="en-US" dirty="0"/>
              <a:t>3. No sales tax, personal purchases, split purchases, or purchases made by anyone other than the cardholder (4.0)</a:t>
            </a:r>
          </a:p>
          <a:p>
            <a:pPr marL="0" indent="0">
              <a:buNone/>
            </a:pPr>
            <a:r>
              <a:rPr lang="en-US" dirty="0"/>
              <a:t>4. Capital purchases, 3</a:t>
            </a:r>
            <a:r>
              <a:rPr lang="en-US" baseline="30000" dirty="0"/>
              <a:t>rd</a:t>
            </a:r>
            <a:r>
              <a:rPr lang="en-US" dirty="0"/>
              <a:t> Party Payment Processors, purchase deliveries to non-county operated/owned addresses and alcohol purchases must obtain additional approval from the county mayor/elected official or designee(5.0)</a:t>
            </a:r>
          </a:p>
          <a:p>
            <a:pPr marL="0" indent="0">
              <a:buNone/>
            </a:pPr>
            <a:endParaRPr lang="en-US" sz="1800" dirty="0"/>
          </a:p>
        </p:txBody>
      </p:sp>
      <p:sp>
        <p:nvSpPr>
          <p:cNvPr id="7" name="Footer Placeholder 6">
            <a:extLst>
              <a:ext uri="{FF2B5EF4-FFF2-40B4-BE49-F238E27FC236}">
                <a16:creationId xmlns:a16="http://schemas.microsoft.com/office/drawing/2014/main" id="{4B00CF1A-1CE8-C487-BA2A-D491551C6C86}"/>
              </a:ext>
            </a:extLst>
          </p:cNvPr>
          <p:cNvSpPr>
            <a:spLocks noGrp="1"/>
          </p:cNvSpPr>
          <p:nvPr>
            <p:ph type="ftr" sz="quarter" idx="11"/>
          </p:nvPr>
        </p:nvSpPr>
        <p:spPr/>
        <p:txBody>
          <a:bodyPr/>
          <a:lstStyle/>
          <a:p>
            <a:r>
              <a:rPr lang="en-US" dirty="0"/>
              <a:t>Procurement 101</a:t>
            </a:r>
            <a:endParaRPr lang="en-US" dirty="0">
              <a:solidFill>
                <a:schemeClr val="bg1"/>
              </a:solidFill>
            </a:endParaRPr>
          </a:p>
        </p:txBody>
      </p:sp>
      <p:sp>
        <p:nvSpPr>
          <p:cNvPr id="9" name="Slide Number Placeholder 8">
            <a:extLst>
              <a:ext uri="{FF2B5EF4-FFF2-40B4-BE49-F238E27FC236}">
                <a16:creationId xmlns:a16="http://schemas.microsoft.com/office/drawing/2014/main" id="{15BD3B9C-7C77-39DA-EE5A-355CC9061AD1}"/>
              </a:ext>
            </a:extLst>
          </p:cNvPr>
          <p:cNvSpPr>
            <a:spLocks noGrp="1"/>
          </p:cNvSpPr>
          <p:nvPr>
            <p:ph type="sldNum" sz="quarter" idx="12"/>
          </p:nvPr>
        </p:nvSpPr>
        <p:spPr/>
        <p:txBody>
          <a:bodyPr/>
          <a:lstStyle/>
          <a:p>
            <a:fld id="{FAEF9944-A4F6-4C59-AEBD-678D6480B8EA}" type="slidenum">
              <a:rPr lang="en-US" smtClean="0"/>
              <a:t>8</a:t>
            </a:fld>
            <a:endParaRPr lang="en-US" dirty="0"/>
          </a:p>
        </p:txBody>
      </p:sp>
      <p:sp>
        <p:nvSpPr>
          <p:cNvPr id="10" name="TextBox 9">
            <a:extLst>
              <a:ext uri="{FF2B5EF4-FFF2-40B4-BE49-F238E27FC236}">
                <a16:creationId xmlns:a16="http://schemas.microsoft.com/office/drawing/2014/main" id="{8C2DEB06-24E9-5128-A880-AE0AFAFE3D4C}"/>
              </a:ext>
            </a:extLst>
          </p:cNvPr>
          <p:cNvSpPr txBox="1"/>
          <p:nvPr/>
        </p:nvSpPr>
        <p:spPr>
          <a:xfrm>
            <a:off x="5110980" y="6308024"/>
            <a:ext cx="5393803" cy="369332"/>
          </a:xfrm>
          <a:prstGeom prst="rect">
            <a:avLst/>
          </a:prstGeom>
          <a:noFill/>
        </p:spPr>
        <p:txBody>
          <a:bodyPr wrap="square" rtlCol="0">
            <a:spAutoFit/>
          </a:bodyPr>
          <a:lstStyle/>
          <a:p>
            <a:r>
              <a:rPr lang="en-US" dirty="0">
                <a:hlinkClick r:id="rId4"/>
              </a:rPr>
              <a:t>LINK</a:t>
            </a:r>
            <a:r>
              <a:rPr lang="en-US" dirty="0"/>
              <a:t> to P-Card Info Page</a:t>
            </a:r>
          </a:p>
        </p:txBody>
      </p:sp>
    </p:spTree>
    <p:extLst>
      <p:ext uri="{BB962C8B-B14F-4D97-AF65-F5344CB8AC3E}">
        <p14:creationId xmlns:p14="http://schemas.microsoft.com/office/powerpoint/2010/main" val="18746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a:lstStyle/>
          <a:p>
            <a:r>
              <a:rPr lang="en-US" dirty="0"/>
              <a:t>Purchasing Thresholds   5 – 10 – 50</a:t>
            </a:r>
          </a:p>
        </p:txBody>
      </p:sp>
      <p:sp>
        <p:nvSpPr>
          <p:cNvPr id="3" name="Footer Placeholder 2">
            <a:extLst>
              <a:ext uri="{FF2B5EF4-FFF2-40B4-BE49-F238E27FC236}">
                <a16:creationId xmlns:a16="http://schemas.microsoft.com/office/drawing/2014/main" id="{291BF2BA-ADC4-4A71-B4A0-9B3047AA9288}"/>
              </a:ext>
            </a:extLst>
          </p:cNvPr>
          <p:cNvSpPr>
            <a:spLocks noGrp="1"/>
          </p:cNvSpPr>
          <p:nvPr>
            <p:ph type="ftr" sz="quarter" idx="11"/>
          </p:nvPr>
        </p:nvSpPr>
        <p:spPr>
          <a:xfrm>
            <a:off x="1535372" y="6309360"/>
            <a:ext cx="4946592" cy="457200"/>
          </a:xfrm>
        </p:spPr>
        <p:txBody>
          <a:bodyPr/>
          <a:lstStyle/>
          <a:p>
            <a:r>
              <a:rPr lang="en-US" dirty="0"/>
              <a:t>Procurement 101</a:t>
            </a:r>
          </a:p>
        </p:txBody>
      </p:sp>
      <p:sp>
        <p:nvSpPr>
          <p:cNvPr id="5" name="Slide Number Placeholder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pPr/>
              <a:t>9</a:t>
            </a:fld>
            <a:endParaRPr lang="en-US" dirty="0"/>
          </a:p>
        </p:txBody>
      </p:sp>
      <p:graphicFrame>
        <p:nvGraphicFramePr>
          <p:cNvPr id="9" name="Content Placeholder 3" descr="Timeline Smart Art Placeholder">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3381389909"/>
              </p:ext>
            </p:extLst>
          </p:nvPr>
        </p:nvGraphicFramePr>
        <p:xfrm>
          <a:off x="1637082" y="279567"/>
          <a:ext cx="10013709" cy="414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133289"/>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B374A7-2E79-4FEF-822D-2492B9AD907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3.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 design</Template>
  <TotalTime>297</TotalTime>
  <Words>7028</Words>
  <Application>Microsoft Office PowerPoint</Application>
  <PresentationFormat>Widescreen</PresentationFormat>
  <Paragraphs>222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Meiryo</vt:lpstr>
      <vt:lpstr>Arial</vt:lpstr>
      <vt:lpstr>Calibri</vt:lpstr>
      <vt:lpstr>Corbel</vt:lpstr>
      <vt:lpstr>ShojiVTI</vt:lpstr>
      <vt:lpstr>Procurement 101</vt:lpstr>
      <vt:lpstr>Agenda</vt:lpstr>
      <vt:lpstr>CP’s Mission and Vision</vt:lpstr>
      <vt:lpstr>Ordinances and Policies Overview</vt:lpstr>
      <vt:lpstr>The Purchasing Decision Matrix</vt:lpstr>
      <vt:lpstr>Contract Purchases</vt:lpstr>
      <vt:lpstr>Small Cost Purchasing</vt:lpstr>
      <vt:lpstr>Small Cost Purchasing using P-Cards</vt:lpstr>
      <vt:lpstr>Purchasing Thresholds   5 – 10 – 50</vt:lpstr>
      <vt:lpstr>Procurement – General Rules </vt:lpstr>
      <vt:lpstr>Formal Procurement – Bids </vt:lpstr>
      <vt:lpstr>Formal Procurement – Proposals </vt:lpstr>
      <vt:lpstr>Contract Processing</vt:lpstr>
      <vt:lpstr>PowerPoint Presentation</vt:lpstr>
      <vt:lpstr>CP Web Resources</vt:lpstr>
      <vt:lpstr>PowerPoint Presentation</vt:lpstr>
      <vt:lpstr>Contracts &amp; Procurement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101</dc:title>
  <dc:creator>Jason Yocom</dc:creator>
  <cp:lastModifiedBy>Teresa Young</cp:lastModifiedBy>
  <cp:revision>6</cp:revision>
  <dcterms:created xsi:type="dcterms:W3CDTF">2023-12-08T17:03:52Z</dcterms:created>
  <dcterms:modified xsi:type="dcterms:W3CDTF">2024-02-12T15:32:49Z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